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118"/>
  </p:notesMasterIdLst>
  <p:sldIdLst>
    <p:sldId id="257" r:id="rId2"/>
    <p:sldId id="261" r:id="rId3"/>
    <p:sldId id="266" r:id="rId4"/>
    <p:sldId id="267" r:id="rId5"/>
    <p:sldId id="268" r:id="rId6"/>
    <p:sldId id="271" r:id="rId7"/>
    <p:sldId id="272" r:id="rId8"/>
    <p:sldId id="260" r:id="rId9"/>
    <p:sldId id="262" r:id="rId10"/>
    <p:sldId id="263" r:id="rId11"/>
    <p:sldId id="264" r:id="rId12"/>
    <p:sldId id="265" r:id="rId13"/>
    <p:sldId id="273" r:id="rId14"/>
    <p:sldId id="275" r:id="rId15"/>
    <p:sldId id="287" r:id="rId16"/>
    <p:sldId id="274" r:id="rId17"/>
    <p:sldId id="276" r:id="rId18"/>
    <p:sldId id="277" r:id="rId19"/>
    <p:sldId id="279" r:id="rId20"/>
    <p:sldId id="280" r:id="rId21"/>
    <p:sldId id="278" r:id="rId22"/>
    <p:sldId id="281" r:id="rId23"/>
    <p:sldId id="284" r:id="rId24"/>
    <p:sldId id="285" r:id="rId25"/>
    <p:sldId id="286" r:id="rId26"/>
    <p:sldId id="288" r:id="rId27"/>
    <p:sldId id="294" r:id="rId28"/>
    <p:sldId id="295" r:id="rId29"/>
    <p:sldId id="291" r:id="rId30"/>
    <p:sldId id="384" r:id="rId31"/>
    <p:sldId id="293" r:id="rId32"/>
    <p:sldId id="296" r:id="rId33"/>
    <p:sldId id="292" r:id="rId34"/>
    <p:sldId id="297" r:id="rId35"/>
    <p:sldId id="300" r:id="rId36"/>
    <p:sldId id="302" r:id="rId37"/>
    <p:sldId id="304" r:id="rId38"/>
    <p:sldId id="303" r:id="rId39"/>
    <p:sldId id="306" r:id="rId40"/>
    <p:sldId id="317" r:id="rId41"/>
    <p:sldId id="307" r:id="rId42"/>
    <p:sldId id="308" r:id="rId43"/>
    <p:sldId id="298" r:id="rId44"/>
    <p:sldId id="310" r:id="rId45"/>
    <p:sldId id="311" r:id="rId46"/>
    <p:sldId id="312" r:id="rId47"/>
    <p:sldId id="315" r:id="rId48"/>
    <p:sldId id="313" r:id="rId49"/>
    <p:sldId id="314" r:id="rId50"/>
    <p:sldId id="316" r:id="rId51"/>
    <p:sldId id="318" r:id="rId52"/>
    <p:sldId id="319" r:id="rId53"/>
    <p:sldId id="323" r:id="rId54"/>
    <p:sldId id="320" r:id="rId55"/>
    <p:sldId id="399" r:id="rId56"/>
    <p:sldId id="400" r:id="rId57"/>
    <p:sldId id="326" r:id="rId58"/>
    <p:sldId id="325" r:id="rId59"/>
    <p:sldId id="348" r:id="rId60"/>
    <p:sldId id="349" r:id="rId61"/>
    <p:sldId id="350" r:id="rId62"/>
    <p:sldId id="351" r:id="rId63"/>
    <p:sldId id="352" r:id="rId64"/>
    <p:sldId id="301" r:id="rId65"/>
    <p:sldId id="385" r:id="rId66"/>
    <p:sldId id="329" r:id="rId67"/>
    <p:sldId id="354" r:id="rId68"/>
    <p:sldId id="356" r:id="rId69"/>
    <p:sldId id="355" r:id="rId70"/>
    <p:sldId id="331" r:id="rId71"/>
    <p:sldId id="401" r:id="rId72"/>
    <p:sldId id="332" r:id="rId73"/>
    <p:sldId id="353" r:id="rId74"/>
    <p:sldId id="335" r:id="rId75"/>
    <p:sldId id="336" r:id="rId76"/>
    <p:sldId id="339" r:id="rId77"/>
    <p:sldId id="340" r:id="rId78"/>
    <p:sldId id="328" r:id="rId79"/>
    <p:sldId id="343" r:id="rId80"/>
    <p:sldId id="345" r:id="rId81"/>
    <p:sldId id="342" r:id="rId82"/>
    <p:sldId id="346" r:id="rId83"/>
    <p:sldId id="344" r:id="rId84"/>
    <p:sldId id="341" r:id="rId85"/>
    <p:sldId id="347" r:id="rId86"/>
    <p:sldId id="357" r:id="rId87"/>
    <p:sldId id="386" r:id="rId88"/>
    <p:sldId id="360" r:id="rId89"/>
    <p:sldId id="361" r:id="rId90"/>
    <p:sldId id="364" r:id="rId91"/>
    <p:sldId id="365" r:id="rId92"/>
    <p:sldId id="366" r:id="rId93"/>
    <p:sldId id="367" r:id="rId94"/>
    <p:sldId id="368" r:id="rId95"/>
    <p:sldId id="369" r:id="rId96"/>
    <p:sldId id="370" r:id="rId97"/>
    <p:sldId id="371" r:id="rId98"/>
    <p:sldId id="387" r:id="rId99"/>
    <p:sldId id="374" r:id="rId100"/>
    <p:sldId id="388" r:id="rId101"/>
    <p:sldId id="389" r:id="rId102"/>
    <p:sldId id="390" r:id="rId103"/>
    <p:sldId id="402" r:id="rId104"/>
    <p:sldId id="378" r:id="rId105"/>
    <p:sldId id="379" r:id="rId106"/>
    <p:sldId id="391" r:id="rId107"/>
    <p:sldId id="392" r:id="rId108"/>
    <p:sldId id="393" r:id="rId109"/>
    <p:sldId id="394" r:id="rId110"/>
    <p:sldId id="382" r:id="rId111"/>
    <p:sldId id="383" r:id="rId112"/>
    <p:sldId id="258" r:id="rId113"/>
    <p:sldId id="395" r:id="rId114"/>
    <p:sldId id="398" r:id="rId115"/>
    <p:sldId id="397" r:id="rId116"/>
    <p:sldId id="381" r:id="rId1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4" autoAdjust="0"/>
    <p:restoredTop sz="77798" autoAdjust="0"/>
  </p:normalViewPr>
  <p:slideViewPr>
    <p:cSldViewPr>
      <p:cViewPr varScale="1">
        <p:scale>
          <a:sx n="77" d="100"/>
          <a:sy n="77" d="100"/>
        </p:scale>
        <p:origin x="-840" y="-90"/>
      </p:cViewPr>
      <p:guideLst>
        <p:guide orient="horz" pos="2160"/>
        <p:guide pos="2880"/>
      </p:guideLst>
    </p:cSldViewPr>
  </p:slideViewPr>
  <p:notesTextViewPr>
    <p:cViewPr>
      <p:scale>
        <a:sx n="1" d="1"/>
        <a:sy n="1" d="1"/>
      </p:scale>
      <p:origin x="0" y="0"/>
    </p:cViewPr>
  </p:notesTextViewPr>
  <p:sorterViewPr>
    <p:cViewPr>
      <p:scale>
        <a:sx n="100" d="100"/>
        <a:sy n="100" d="100"/>
      </p:scale>
      <p:origin x="0" y="1694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3" b="1" i="0" u="none" strike="noStrike" baseline="0">
                <a:solidFill>
                  <a:srgbClr val="000000"/>
                </a:solidFill>
                <a:latin typeface="Arial"/>
                <a:ea typeface="Arial"/>
                <a:cs typeface="Arial"/>
              </a:defRPr>
            </a:pPr>
            <a:r>
              <a:rPr lang="en-US" dirty="0"/>
              <a:t>Sequence Gaps : Uncaptured vs. Total</a:t>
            </a:r>
          </a:p>
        </c:rich>
      </c:tx>
      <c:layout>
        <c:manualLayout>
          <c:xMode val="edge"/>
          <c:yMode val="edge"/>
          <c:x val="0.29087048832272128"/>
          <c:y val="1.9543973941368226E-2"/>
        </c:manualLayout>
      </c:layout>
      <c:overlay val="0"/>
      <c:spPr>
        <a:noFill/>
        <a:ln w="19101">
          <a:noFill/>
        </a:ln>
      </c:spPr>
    </c:title>
    <c:autoTitleDeleted val="0"/>
    <c:plotArea>
      <c:layout>
        <c:manualLayout>
          <c:layoutTarget val="inner"/>
          <c:xMode val="edge"/>
          <c:yMode val="edge"/>
          <c:x val="6.7940552016985137E-2"/>
          <c:y val="0.14983713355049058"/>
          <c:w val="0.91932059447983061"/>
          <c:h val="0.61889250814332264"/>
        </c:manualLayout>
      </c:layout>
      <c:barChart>
        <c:barDir val="col"/>
        <c:grouping val="stacked"/>
        <c:varyColors val="0"/>
        <c:ser>
          <c:idx val="0"/>
          <c:order val="0"/>
          <c:tx>
            <c:v>Uncaptured gaps</c:v>
          </c:tx>
          <c:spPr>
            <a:solidFill>
              <a:srgbClr val="9999FF"/>
            </a:solidFill>
            <a:ln w="9551">
              <a:solidFill>
                <a:srgbClr val="000000"/>
              </a:solidFill>
              <a:prstDash val="solid"/>
            </a:ln>
          </c:spPr>
          <c:invertIfNegative val="0"/>
          <c:cat>
            <c:strRef>
              <c:f>Sheet1!$A$138:$A$175</c:f>
              <c:strCache>
                <c:ptCount val="38"/>
                <c:pt idx="0">
                  <c:v>tetraodon</c:v>
                </c:pt>
                <c:pt idx="1">
                  <c:v>muntjak_indian</c:v>
                </c:pt>
                <c:pt idx="2">
                  <c:v>zebrafinch</c:v>
                </c:pt>
                <c:pt idx="3">
                  <c:v>zebrafish</c:v>
                </c:pt>
                <c:pt idx="4">
                  <c:v>macaque</c:v>
                </c:pt>
                <c:pt idx="5">
                  <c:v>alligator</c:v>
                </c:pt>
                <c:pt idx="6">
                  <c:v>chicken</c:v>
                </c:pt>
                <c:pt idx="7">
                  <c:v>sheep</c:v>
                </c:pt>
                <c:pt idx="8">
                  <c:v>monodelphis</c:v>
                </c:pt>
                <c:pt idx="9">
                  <c:v>orangutan</c:v>
                </c:pt>
                <c:pt idx="10">
                  <c:v>gorilla</c:v>
                </c:pt>
                <c:pt idx="11">
                  <c:v>vervet</c:v>
                </c:pt>
                <c:pt idx="12">
                  <c:v>cpbat</c:v>
                </c:pt>
                <c:pt idx="13">
                  <c:v>chimp</c:v>
                </c:pt>
                <c:pt idx="14">
                  <c:v>owl_monkey</c:v>
                </c:pt>
                <c:pt idx="15">
                  <c:v>cat</c:v>
                </c:pt>
                <c:pt idx="16">
                  <c:v>pig</c:v>
                </c:pt>
                <c:pt idx="17">
                  <c:v>dusky_titi</c:v>
                </c:pt>
                <c:pt idx="18">
                  <c:v>cow</c:v>
                </c:pt>
                <c:pt idx="19">
                  <c:v>elephant</c:v>
                </c:pt>
                <c:pt idx="20">
                  <c:v>fugu</c:v>
                </c:pt>
                <c:pt idx="21">
                  <c:v>baboon</c:v>
                </c:pt>
                <c:pt idx="22">
                  <c:v>dog</c:v>
                </c:pt>
                <c:pt idx="23">
                  <c:v>hedgehog</c:v>
                </c:pt>
                <c:pt idx="24">
                  <c:v>shrew</c:v>
                </c:pt>
                <c:pt idx="25">
                  <c:v>armadillo</c:v>
                </c:pt>
                <c:pt idx="26">
                  <c:v>opossum</c:v>
                </c:pt>
                <c:pt idx="27">
                  <c:v>squirrel_monkey</c:v>
                </c:pt>
                <c:pt idx="28">
                  <c:v>rabbit</c:v>
                </c:pt>
                <c:pt idx="29">
                  <c:v>galago</c:v>
                </c:pt>
                <c:pt idx="30">
                  <c:v>lemur</c:v>
                </c:pt>
                <c:pt idx="31">
                  <c:v>rfbat</c:v>
                </c:pt>
                <c:pt idx="32">
                  <c:v>rat</c:v>
                </c:pt>
                <c:pt idx="33">
                  <c:v>mouse</c:v>
                </c:pt>
                <c:pt idx="34">
                  <c:v>marmoset</c:v>
                </c:pt>
                <c:pt idx="35">
                  <c:v>wallaby</c:v>
                </c:pt>
                <c:pt idx="36">
                  <c:v>colobus_monkey</c:v>
                </c:pt>
                <c:pt idx="37">
                  <c:v>platypus</c:v>
                </c:pt>
              </c:strCache>
            </c:strRef>
          </c:cat>
          <c:val>
            <c:numRef>
              <c:f>Sheet1!$B$138:$B$175</c:f>
              <c:numCache>
                <c:formatCode>0.0</c:formatCode>
                <c:ptCount val="38"/>
                <c:pt idx="0">
                  <c:v>0.52</c:v>
                </c:pt>
                <c:pt idx="1">
                  <c:v>0.57894736842105254</c:v>
                </c:pt>
                <c:pt idx="2">
                  <c:v>0.60000000000000064</c:v>
                </c:pt>
                <c:pt idx="3">
                  <c:v>0.62500000000000377</c:v>
                </c:pt>
                <c:pt idx="4">
                  <c:v>0.7727272727272736</c:v>
                </c:pt>
                <c:pt idx="5">
                  <c:v>0.85745023185122149</c:v>
                </c:pt>
                <c:pt idx="6">
                  <c:v>0.95652173913043481</c:v>
                </c:pt>
                <c:pt idx="7">
                  <c:v>1</c:v>
                </c:pt>
                <c:pt idx="8">
                  <c:v>1.0666666666666667</c:v>
                </c:pt>
                <c:pt idx="9">
                  <c:v>1.1333333333333333</c:v>
                </c:pt>
                <c:pt idx="10">
                  <c:v>1.2</c:v>
                </c:pt>
                <c:pt idx="11">
                  <c:v>1.2631578947368511</c:v>
                </c:pt>
                <c:pt idx="12">
                  <c:v>1.2727272727272718</c:v>
                </c:pt>
                <c:pt idx="13">
                  <c:v>1.3</c:v>
                </c:pt>
                <c:pt idx="14">
                  <c:v>1.3333333333333333</c:v>
                </c:pt>
                <c:pt idx="15">
                  <c:v>1.3807531380753211</c:v>
                </c:pt>
                <c:pt idx="16">
                  <c:v>1.4530386740331478</c:v>
                </c:pt>
                <c:pt idx="17">
                  <c:v>1.4615384615384615</c:v>
                </c:pt>
                <c:pt idx="18">
                  <c:v>1.4641148325358853</c:v>
                </c:pt>
                <c:pt idx="19">
                  <c:v>1.5</c:v>
                </c:pt>
                <c:pt idx="20">
                  <c:v>1.5</c:v>
                </c:pt>
                <c:pt idx="21">
                  <c:v>1.7150259067357601</c:v>
                </c:pt>
                <c:pt idx="22">
                  <c:v>1.7738095238095297</c:v>
                </c:pt>
                <c:pt idx="23">
                  <c:v>1.8125</c:v>
                </c:pt>
                <c:pt idx="24">
                  <c:v>1.8181818181818181</c:v>
                </c:pt>
                <c:pt idx="25">
                  <c:v>1.910447761194032</c:v>
                </c:pt>
                <c:pt idx="26">
                  <c:v>1.9200000000000013</c:v>
                </c:pt>
                <c:pt idx="27">
                  <c:v>1.9333333333333318</c:v>
                </c:pt>
                <c:pt idx="28">
                  <c:v>2.0263157894736827</c:v>
                </c:pt>
                <c:pt idx="29">
                  <c:v>2.0488721804511267</c:v>
                </c:pt>
                <c:pt idx="30">
                  <c:v>2.0666666666666669</c:v>
                </c:pt>
                <c:pt idx="31">
                  <c:v>2.1212121212121207</c:v>
                </c:pt>
                <c:pt idx="32">
                  <c:v>2.3008849557522142</c:v>
                </c:pt>
                <c:pt idx="33">
                  <c:v>2.6792452830188362</c:v>
                </c:pt>
                <c:pt idx="34">
                  <c:v>2.7168141592920354</c:v>
                </c:pt>
                <c:pt idx="35">
                  <c:v>2.7567567567567592</c:v>
                </c:pt>
                <c:pt idx="36">
                  <c:v>2.9</c:v>
                </c:pt>
                <c:pt idx="37">
                  <c:v>3.7083333333333401</c:v>
                </c:pt>
              </c:numCache>
            </c:numRef>
          </c:val>
        </c:ser>
        <c:ser>
          <c:idx val="1"/>
          <c:order val="1"/>
          <c:tx>
            <c:v>Captured gaps</c:v>
          </c:tx>
          <c:spPr>
            <a:solidFill>
              <a:srgbClr val="993366"/>
            </a:solidFill>
            <a:ln w="9551">
              <a:solidFill>
                <a:srgbClr val="000000"/>
              </a:solidFill>
              <a:prstDash val="solid"/>
            </a:ln>
          </c:spPr>
          <c:invertIfNegative val="0"/>
          <c:val>
            <c:numRef>
              <c:f>Sheet1!$C$138:$C$175</c:f>
              <c:numCache>
                <c:formatCode>0.0</c:formatCode>
                <c:ptCount val="38"/>
                <c:pt idx="0">
                  <c:v>2</c:v>
                </c:pt>
                <c:pt idx="1">
                  <c:v>2.1578947368421226</c:v>
                </c:pt>
                <c:pt idx="2">
                  <c:v>2</c:v>
                </c:pt>
                <c:pt idx="3">
                  <c:v>6.3928571428571415</c:v>
                </c:pt>
                <c:pt idx="4">
                  <c:v>2.3636363636363642</c:v>
                </c:pt>
                <c:pt idx="5">
                  <c:v>6.5</c:v>
                </c:pt>
                <c:pt idx="6">
                  <c:v>3.4927536231883822</c:v>
                </c:pt>
                <c:pt idx="7">
                  <c:v>3.1538461538461537</c:v>
                </c:pt>
                <c:pt idx="8">
                  <c:v>4.0726552179656466</c:v>
                </c:pt>
                <c:pt idx="9">
                  <c:v>4.1333333333333524</c:v>
                </c:pt>
                <c:pt idx="10">
                  <c:v>3.5</c:v>
                </c:pt>
                <c:pt idx="11">
                  <c:v>3.6842105263157894</c:v>
                </c:pt>
                <c:pt idx="12">
                  <c:v>2.8409090909090908</c:v>
                </c:pt>
                <c:pt idx="13">
                  <c:v>3.4764705882352938</c:v>
                </c:pt>
                <c:pt idx="14">
                  <c:v>3.1666666666666665</c:v>
                </c:pt>
                <c:pt idx="15">
                  <c:v>3.5690376569037658</c:v>
                </c:pt>
                <c:pt idx="16">
                  <c:v>3.8618784530386439</c:v>
                </c:pt>
                <c:pt idx="17">
                  <c:v>1.6923076923076918</c:v>
                </c:pt>
                <c:pt idx="18">
                  <c:v>4.3513513513513518</c:v>
                </c:pt>
                <c:pt idx="19">
                  <c:v>1.6470588235294121</c:v>
                </c:pt>
                <c:pt idx="20">
                  <c:v>3.8249999999999997</c:v>
                </c:pt>
                <c:pt idx="21">
                  <c:v>4.9119170984455955</c:v>
                </c:pt>
                <c:pt idx="22">
                  <c:v>5.1964285714285685</c:v>
                </c:pt>
                <c:pt idx="23">
                  <c:v>4.3124999999999956</c:v>
                </c:pt>
                <c:pt idx="24">
                  <c:v>6.3636363636363615</c:v>
                </c:pt>
                <c:pt idx="25">
                  <c:v>3.0970149253731343</c:v>
                </c:pt>
                <c:pt idx="26">
                  <c:v>5.72</c:v>
                </c:pt>
                <c:pt idx="27">
                  <c:v>2.6</c:v>
                </c:pt>
                <c:pt idx="28">
                  <c:v>4.5263157894736894</c:v>
                </c:pt>
                <c:pt idx="29">
                  <c:v>3.7180451127819549</c:v>
                </c:pt>
                <c:pt idx="30">
                  <c:v>4.3333333333333677</c:v>
                </c:pt>
                <c:pt idx="31">
                  <c:v>3.7575757575757769</c:v>
                </c:pt>
                <c:pt idx="32">
                  <c:v>3.9646017699115208</c:v>
                </c:pt>
                <c:pt idx="33">
                  <c:v>3.6415094339622627</c:v>
                </c:pt>
                <c:pt idx="34">
                  <c:v>5.0619469026548733</c:v>
                </c:pt>
                <c:pt idx="35">
                  <c:v>3.0270270270270463</c:v>
                </c:pt>
                <c:pt idx="36">
                  <c:v>4.7</c:v>
                </c:pt>
                <c:pt idx="37">
                  <c:v>5.2916666666666714</c:v>
                </c:pt>
              </c:numCache>
            </c:numRef>
          </c:val>
        </c:ser>
        <c:dLbls>
          <c:showLegendKey val="0"/>
          <c:showVal val="0"/>
          <c:showCatName val="0"/>
          <c:showSerName val="0"/>
          <c:showPercent val="0"/>
          <c:showBubbleSize val="0"/>
        </c:dLbls>
        <c:gapWidth val="150"/>
        <c:overlap val="100"/>
        <c:axId val="36700544"/>
        <c:axId val="36702464"/>
      </c:barChart>
      <c:catAx>
        <c:axId val="36700544"/>
        <c:scaling>
          <c:orientation val="minMax"/>
        </c:scaling>
        <c:delete val="0"/>
        <c:axPos val="b"/>
        <c:title>
          <c:tx>
            <c:rich>
              <a:bodyPr/>
              <a:lstStyle/>
              <a:p>
                <a:pPr>
                  <a:defRPr sz="1800" b="1" i="0" u="none" strike="noStrike" baseline="0">
                    <a:solidFill>
                      <a:srgbClr val="000000"/>
                    </a:solidFill>
                    <a:latin typeface="+mn-lt"/>
                    <a:ea typeface="Arial"/>
                    <a:cs typeface="Arial"/>
                  </a:defRPr>
                </a:pPr>
                <a:r>
                  <a:rPr lang="en-US" sz="1800" dirty="0">
                    <a:latin typeface="+mn-lt"/>
                  </a:rPr>
                  <a:t>Species</a:t>
                </a:r>
              </a:p>
            </c:rich>
          </c:tx>
          <c:layout>
            <c:manualLayout>
              <c:xMode val="edge"/>
              <c:yMode val="edge"/>
              <c:x val="0.49575371549893843"/>
              <c:y val="0.89902280130293089"/>
            </c:manualLayout>
          </c:layout>
          <c:overlay val="0"/>
          <c:spPr>
            <a:noFill/>
            <a:ln w="19101">
              <a:noFill/>
            </a:ln>
          </c:spPr>
        </c:title>
        <c:numFmt formatCode="General" sourceLinked="1"/>
        <c:majorTickMark val="out"/>
        <c:minorTickMark val="none"/>
        <c:tickLblPos val="nextTo"/>
        <c:spPr>
          <a:ln w="2388">
            <a:solidFill>
              <a:srgbClr val="000000"/>
            </a:solidFill>
            <a:prstDash val="solid"/>
          </a:ln>
        </c:spPr>
        <c:txPr>
          <a:bodyPr rot="-2700000" vert="horz"/>
          <a:lstStyle/>
          <a:p>
            <a:pPr>
              <a:defRPr sz="602" b="0" i="0" u="none" strike="noStrike" baseline="0">
                <a:solidFill>
                  <a:srgbClr val="000000"/>
                </a:solidFill>
                <a:latin typeface="Arial"/>
                <a:ea typeface="Arial"/>
                <a:cs typeface="Arial"/>
              </a:defRPr>
            </a:pPr>
            <a:endParaRPr lang="en-US"/>
          </a:p>
        </c:txPr>
        <c:crossAx val="36702464"/>
        <c:crosses val="autoZero"/>
        <c:auto val="1"/>
        <c:lblAlgn val="ctr"/>
        <c:lblOffset val="100"/>
        <c:tickLblSkip val="1"/>
        <c:tickMarkSkip val="1"/>
        <c:noMultiLvlLbl val="0"/>
      </c:catAx>
      <c:valAx>
        <c:axId val="36702464"/>
        <c:scaling>
          <c:orientation val="minMax"/>
        </c:scaling>
        <c:delete val="0"/>
        <c:axPos val="l"/>
        <c:majorGridlines>
          <c:spPr>
            <a:ln w="2388">
              <a:solidFill>
                <a:srgbClr val="000000"/>
              </a:solidFill>
              <a:prstDash val="solid"/>
            </a:ln>
          </c:spPr>
        </c:majorGridlines>
        <c:title>
          <c:tx>
            <c:rich>
              <a:bodyPr/>
              <a:lstStyle/>
              <a:p>
                <a:pPr>
                  <a:defRPr sz="846" b="1" i="0" u="none" strike="noStrike" baseline="0">
                    <a:solidFill>
                      <a:srgbClr val="000000"/>
                    </a:solidFill>
                    <a:latin typeface="Arial"/>
                    <a:ea typeface="Arial"/>
                    <a:cs typeface="Arial"/>
                  </a:defRPr>
                </a:pPr>
                <a:r>
                  <a:rPr lang="en-US" dirty="0"/>
                  <a:t>Gap Ave. per BAC</a:t>
                </a:r>
              </a:p>
            </c:rich>
          </c:tx>
          <c:layout>
            <c:manualLayout>
              <c:xMode val="edge"/>
              <c:yMode val="edge"/>
              <c:x val="0"/>
              <c:y val="0.35342019543974307"/>
            </c:manualLayout>
          </c:layout>
          <c:overlay val="0"/>
          <c:spPr>
            <a:noFill/>
            <a:ln w="19101">
              <a:noFill/>
            </a:ln>
          </c:spPr>
        </c:title>
        <c:numFmt formatCode="0" sourceLinked="0"/>
        <c:majorTickMark val="out"/>
        <c:minorTickMark val="none"/>
        <c:tickLblPos val="nextTo"/>
        <c:spPr>
          <a:ln w="2388">
            <a:solidFill>
              <a:srgbClr val="000000"/>
            </a:solidFill>
            <a:prstDash val="solid"/>
          </a:ln>
        </c:spPr>
        <c:txPr>
          <a:bodyPr rot="0" vert="horz"/>
          <a:lstStyle/>
          <a:p>
            <a:pPr>
              <a:defRPr sz="714" b="0" i="0" u="none" strike="noStrike" baseline="0">
                <a:solidFill>
                  <a:srgbClr val="000000"/>
                </a:solidFill>
                <a:latin typeface="Arial"/>
                <a:ea typeface="Arial"/>
                <a:cs typeface="Arial"/>
              </a:defRPr>
            </a:pPr>
            <a:endParaRPr lang="en-US"/>
          </a:p>
        </c:txPr>
        <c:crossAx val="36700544"/>
        <c:crosses val="autoZero"/>
        <c:crossBetween val="between"/>
      </c:valAx>
      <c:spPr>
        <a:noFill/>
        <a:ln w="9551">
          <a:solidFill>
            <a:srgbClr val="000000"/>
          </a:solidFill>
          <a:prstDash val="solid"/>
        </a:ln>
      </c:spPr>
    </c:plotArea>
    <c:legend>
      <c:legendPos val="b"/>
      <c:layout>
        <c:manualLayout>
          <c:xMode val="edge"/>
          <c:yMode val="edge"/>
          <c:x val="1.845958491299711E-2"/>
          <c:y val="6.9385540768811482E-2"/>
          <c:w val="0.52640164771070286"/>
          <c:h val="6.3418091467284013E-2"/>
        </c:manualLayout>
      </c:layout>
      <c:overlay val="0"/>
      <c:spPr>
        <a:solidFill>
          <a:srgbClr val="FFFFFF"/>
        </a:solidFill>
        <a:ln w="2388">
          <a:solidFill>
            <a:srgbClr val="000000"/>
          </a:solidFill>
          <a:prstDash val="solid"/>
        </a:ln>
      </c:spPr>
      <c:txPr>
        <a:bodyPr/>
        <a:lstStyle/>
        <a:p>
          <a:pPr>
            <a:defRPr sz="2000" b="0" i="0" u="none" strike="noStrike" baseline="0">
              <a:solidFill>
                <a:srgbClr val="000000"/>
              </a:solidFill>
              <a:latin typeface="+mn-lt"/>
              <a:ea typeface="Arial"/>
              <a:cs typeface="Arial"/>
            </a:defRPr>
          </a:pPr>
          <a:endParaRPr lang="en-US"/>
        </a:p>
      </c:txPr>
    </c:legend>
    <c:plotVisOnly val="1"/>
    <c:dispBlanksAs val="gap"/>
    <c:showDLblsOverMax val="0"/>
  </c:chart>
  <c:spPr>
    <a:solidFill>
      <a:srgbClr val="FFFFFF"/>
    </a:solidFill>
    <a:ln w="2388">
      <a:solidFill>
        <a:srgbClr val="000000"/>
      </a:solidFill>
      <a:prstDash val="solid"/>
    </a:ln>
  </c:spPr>
  <c:txPr>
    <a:bodyPr/>
    <a:lstStyle/>
    <a:p>
      <a:pPr>
        <a:defRPr sz="1316" b="0" i="0" u="none" strike="noStrike" baseline="0">
          <a:solidFill>
            <a:srgbClr val="000000"/>
          </a:solidFill>
          <a:latin typeface="Arial"/>
          <a:ea typeface="Arial"/>
          <a:cs typeface="Arial"/>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179A7A-388E-4B39-8C3B-1840ACD2075D}" type="doc">
      <dgm:prSet loTypeId="urn:microsoft.com/office/officeart/2005/8/layout/venn1" loCatId="relationship" qsTypeId="urn:microsoft.com/office/officeart/2005/8/quickstyle/simple1" qsCatId="simple" csTypeId="urn:microsoft.com/office/officeart/2005/8/colors/accent1_2" csCatId="accent1" phldr="1"/>
      <dgm:spPr/>
    </dgm:pt>
    <dgm:pt modelId="{409829F3-2C5C-48B5-B813-420AC959E007}">
      <dgm:prSet phldrT="[Text]"/>
      <dgm:spPr>
        <a:solidFill>
          <a:schemeClr val="accent3">
            <a:alpha val="50000"/>
          </a:schemeClr>
        </a:solidFill>
      </dgm:spPr>
      <dgm:t>
        <a:bodyPr/>
        <a:lstStyle/>
        <a:p>
          <a:r>
            <a:rPr lang="en-US" dirty="0" smtClean="0"/>
            <a:t>61-mer analysis set</a:t>
          </a:r>
        </a:p>
        <a:p>
          <a:r>
            <a:rPr lang="en-US" dirty="0" smtClean="0"/>
            <a:t>9664</a:t>
          </a:r>
          <a:endParaRPr lang="en-US" dirty="0"/>
        </a:p>
      </dgm:t>
    </dgm:pt>
    <dgm:pt modelId="{3256E50D-F894-4D29-B378-1D695ED55A4E}" type="parTrans" cxnId="{2B249AAE-806C-4A04-BFB3-0C9BD6C31896}">
      <dgm:prSet/>
      <dgm:spPr/>
      <dgm:t>
        <a:bodyPr/>
        <a:lstStyle/>
        <a:p>
          <a:endParaRPr lang="en-US"/>
        </a:p>
      </dgm:t>
    </dgm:pt>
    <dgm:pt modelId="{F16CF446-210A-4727-AE0F-A45B3889DC16}" type="sibTrans" cxnId="{2B249AAE-806C-4A04-BFB3-0C9BD6C31896}">
      <dgm:prSet/>
      <dgm:spPr/>
      <dgm:t>
        <a:bodyPr/>
        <a:lstStyle/>
        <a:p>
          <a:endParaRPr lang="en-US"/>
        </a:p>
      </dgm:t>
    </dgm:pt>
    <dgm:pt modelId="{A69CECB0-828D-438E-A908-15C45DDACE69}">
      <dgm:prSet phldrT="[Text]"/>
      <dgm:spPr/>
      <dgm:t>
        <a:bodyPr/>
        <a:lstStyle/>
        <a:p>
          <a:r>
            <a:rPr lang="en-US" dirty="0" smtClean="0"/>
            <a:t>1kG high-confidence set</a:t>
          </a:r>
        </a:p>
        <a:p>
          <a:r>
            <a:rPr lang="en-US" dirty="0" smtClean="0"/>
            <a:t>1358</a:t>
          </a:r>
          <a:endParaRPr lang="en-US" dirty="0"/>
        </a:p>
      </dgm:t>
    </dgm:pt>
    <dgm:pt modelId="{0D064B8A-83D4-45B8-9779-423AD65BB207}" type="parTrans" cxnId="{C5495465-B5BE-408C-9E03-EF8FF4A3F27F}">
      <dgm:prSet/>
      <dgm:spPr/>
      <dgm:t>
        <a:bodyPr/>
        <a:lstStyle/>
        <a:p>
          <a:endParaRPr lang="en-US"/>
        </a:p>
      </dgm:t>
    </dgm:pt>
    <dgm:pt modelId="{14D267F6-0D15-4C2D-A03E-B36BD557828D}" type="sibTrans" cxnId="{C5495465-B5BE-408C-9E03-EF8FF4A3F27F}">
      <dgm:prSet/>
      <dgm:spPr/>
      <dgm:t>
        <a:bodyPr/>
        <a:lstStyle/>
        <a:p>
          <a:endParaRPr lang="en-US"/>
        </a:p>
      </dgm:t>
    </dgm:pt>
    <dgm:pt modelId="{2EB92C23-9B31-4578-B3D7-285DEEA07CF9}" type="pres">
      <dgm:prSet presAssocID="{03179A7A-388E-4B39-8C3B-1840ACD2075D}" presName="compositeShape" presStyleCnt="0">
        <dgm:presLayoutVars>
          <dgm:chMax val="7"/>
          <dgm:dir/>
          <dgm:resizeHandles val="exact"/>
        </dgm:presLayoutVars>
      </dgm:prSet>
      <dgm:spPr/>
    </dgm:pt>
    <dgm:pt modelId="{43B929FA-D78F-4AAA-A509-B491DA74B8D6}" type="pres">
      <dgm:prSet presAssocID="{409829F3-2C5C-48B5-B813-420AC959E007}" presName="circ1" presStyleLbl="vennNode1" presStyleIdx="0" presStyleCnt="2"/>
      <dgm:spPr/>
      <dgm:t>
        <a:bodyPr/>
        <a:lstStyle/>
        <a:p>
          <a:endParaRPr lang="en-US"/>
        </a:p>
      </dgm:t>
    </dgm:pt>
    <dgm:pt modelId="{A80CBCD3-C9DB-4011-BDE2-460DF255763F}" type="pres">
      <dgm:prSet presAssocID="{409829F3-2C5C-48B5-B813-420AC959E007}" presName="circ1Tx" presStyleLbl="revTx" presStyleIdx="0" presStyleCnt="0">
        <dgm:presLayoutVars>
          <dgm:chMax val="0"/>
          <dgm:chPref val="0"/>
          <dgm:bulletEnabled val="1"/>
        </dgm:presLayoutVars>
      </dgm:prSet>
      <dgm:spPr/>
      <dgm:t>
        <a:bodyPr/>
        <a:lstStyle/>
        <a:p>
          <a:endParaRPr lang="en-US"/>
        </a:p>
      </dgm:t>
    </dgm:pt>
    <dgm:pt modelId="{24A56E1F-0416-4F98-8283-AF1162C0BFD4}" type="pres">
      <dgm:prSet presAssocID="{A69CECB0-828D-438E-A908-15C45DDACE69}" presName="circ2" presStyleLbl="vennNode1" presStyleIdx="1" presStyleCnt="2"/>
      <dgm:spPr/>
      <dgm:t>
        <a:bodyPr/>
        <a:lstStyle/>
        <a:p>
          <a:endParaRPr lang="en-US"/>
        </a:p>
      </dgm:t>
    </dgm:pt>
    <dgm:pt modelId="{62F7841D-149C-4479-82F1-37F6AA19FFCF}" type="pres">
      <dgm:prSet presAssocID="{A69CECB0-828D-438E-A908-15C45DDACE69}" presName="circ2Tx" presStyleLbl="revTx" presStyleIdx="0" presStyleCnt="0">
        <dgm:presLayoutVars>
          <dgm:chMax val="0"/>
          <dgm:chPref val="0"/>
          <dgm:bulletEnabled val="1"/>
        </dgm:presLayoutVars>
      </dgm:prSet>
      <dgm:spPr/>
      <dgm:t>
        <a:bodyPr/>
        <a:lstStyle/>
        <a:p>
          <a:endParaRPr lang="en-US"/>
        </a:p>
      </dgm:t>
    </dgm:pt>
  </dgm:ptLst>
  <dgm:cxnLst>
    <dgm:cxn modelId="{EE34E75C-6785-4C86-A2A9-9E80CCC0A326}" type="presOf" srcId="{409829F3-2C5C-48B5-B813-420AC959E007}" destId="{43B929FA-D78F-4AAA-A509-B491DA74B8D6}" srcOrd="0" destOrd="0" presId="urn:microsoft.com/office/officeart/2005/8/layout/venn1"/>
    <dgm:cxn modelId="{533657AF-D85C-4669-894F-B37F9D2603C7}" type="presOf" srcId="{409829F3-2C5C-48B5-B813-420AC959E007}" destId="{A80CBCD3-C9DB-4011-BDE2-460DF255763F}" srcOrd="1" destOrd="0" presId="urn:microsoft.com/office/officeart/2005/8/layout/venn1"/>
    <dgm:cxn modelId="{023A5F15-9EA2-43D7-ABDB-10A3694C20B6}" type="presOf" srcId="{A69CECB0-828D-438E-A908-15C45DDACE69}" destId="{24A56E1F-0416-4F98-8283-AF1162C0BFD4}" srcOrd="0" destOrd="0" presId="urn:microsoft.com/office/officeart/2005/8/layout/venn1"/>
    <dgm:cxn modelId="{2B249AAE-806C-4A04-BFB3-0C9BD6C31896}" srcId="{03179A7A-388E-4B39-8C3B-1840ACD2075D}" destId="{409829F3-2C5C-48B5-B813-420AC959E007}" srcOrd="0" destOrd="0" parTransId="{3256E50D-F894-4D29-B378-1D695ED55A4E}" sibTransId="{F16CF446-210A-4727-AE0F-A45B3889DC16}"/>
    <dgm:cxn modelId="{C5495465-B5BE-408C-9E03-EF8FF4A3F27F}" srcId="{03179A7A-388E-4B39-8C3B-1840ACD2075D}" destId="{A69CECB0-828D-438E-A908-15C45DDACE69}" srcOrd="1" destOrd="0" parTransId="{0D064B8A-83D4-45B8-9779-423AD65BB207}" sibTransId="{14D267F6-0D15-4C2D-A03E-B36BD557828D}"/>
    <dgm:cxn modelId="{E9D00BFF-DB9E-478B-B019-6C3D569ACDB8}" type="presOf" srcId="{A69CECB0-828D-438E-A908-15C45DDACE69}" destId="{62F7841D-149C-4479-82F1-37F6AA19FFCF}" srcOrd="1" destOrd="0" presId="urn:microsoft.com/office/officeart/2005/8/layout/venn1"/>
    <dgm:cxn modelId="{56AEEA71-4061-4566-AF6D-508550BB37A0}" type="presOf" srcId="{03179A7A-388E-4B39-8C3B-1840ACD2075D}" destId="{2EB92C23-9B31-4578-B3D7-285DEEA07CF9}" srcOrd="0" destOrd="0" presId="urn:microsoft.com/office/officeart/2005/8/layout/venn1"/>
    <dgm:cxn modelId="{C546436B-636A-46C4-A9BE-8D4DBC72A7E5}" type="presParOf" srcId="{2EB92C23-9B31-4578-B3D7-285DEEA07CF9}" destId="{43B929FA-D78F-4AAA-A509-B491DA74B8D6}" srcOrd="0" destOrd="0" presId="urn:microsoft.com/office/officeart/2005/8/layout/venn1"/>
    <dgm:cxn modelId="{BEAA21EC-1EB6-4D33-B2D4-59962761BB3C}" type="presParOf" srcId="{2EB92C23-9B31-4578-B3D7-285DEEA07CF9}" destId="{A80CBCD3-C9DB-4011-BDE2-460DF255763F}" srcOrd="1" destOrd="0" presId="urn:microsoft.com/office/officeart/2005/8/layout/venn1"/>
    <dgm:cxn modelId="{41473BAC-7F70-42F9-933F-D5CB3AEE1622}" type="presParOf" srcId="{2EB92C23-9B31-4578-B3D7-285DEEA07CF9}" destId="{24A56E1F-0416-4F98-8283-AF1162C0BFD4}" srcOrd="2" destOrd="0" presId="urn:microsoft.com/office/officeart/2005/8/layout/venn1"/>
    <dgm:cxn modelId="{62287E27-EC0A-4A67-AABA-B86BCBF4ABB5}" type="presParOf" srcId="{2EB92C23-9B31-4578-B3D7-285DEEA07CF9}" destId="{62F7841D-149C-4479-82F1-37F6AA19FFCF}"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A79691-208A-438A-94F6-AE4ACE838D9C}" type="datetimeFigureOut">
              <a:rPr lang="en-US" smtClean="0"/>
              <a:t>10/29/2013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56BB9D-5F15-4D93-B98A-A081E10C7F31}" type="slidenum">
              <a:rPr lang="en-US" smtClean="0"/>
              <a:t>‹#›</a:t>
            </a:fld>
            <a:endParaRPr lang="en-US"/>
          </a:p>
        </p:txBody>
      </p:sp>
    </p:spTree>
    <p:extLst>
      <p:ext uri="{BB962C8B-B14F-4D97-AF65-F5344CB8AC3E}">
        <p14:creationId xmlns:p14="http://schemas.microsoft.com/office/powerpoint/2010/main" val="2637732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During today’s workshop, we’ll cover the following four topics. We’ll pause between each section for Q&amp;A,</a:t>
            </a:r>
            <a:r>
              <a:rPr lang="en-US" baseline="0" dirty="0" smtClean="0"/>
              <a:t> but you should also feel free to ask questions at any point.</a:t>
            </a:r>
          </a:p>
          <a:p>
            <a:endParaRPr lang="en-US" baseline="0" dirty="0" smtClean="0"/>
          </a:p>
          <a:p>
            <a:r>
              <a:rPr lang="en-US" baseline="0" dirty="0" smtClean="0"/>
              <a:t>The goals of today’s workshop are:</a:t>
            </a:r>
          </a:p>
          <a:p>
            <a:pPr marL="171450" indent="-171450">
              <a:buFont typeface="Arial" charset="0"/>
              <a:buChar char="•"/>
            </a:pPr>
            <a:r>
              <a:rPr lang="en-US" baseline="0" dirty="0" smtClean="0"/>
              <a:t>Equip you with an understanding of what the reference assembly is, so that you can use it and other assembly sequences critically and effectively in your research</a:t>
            </a:r>
          </a:p>
          <a:p>
            <a:pPr marL="171450" indent="-171450">
              <a:buFont typeface="Arial" charset="0"/>
              <a:buChar char="•"/>
            </a:pPr>
            <a:r>
              <a:rPr lang="en-US" baseline="0" dirty="0" smtClean="0"/>
              <a:t>Introduce you to the Genome Reference Consortium (GRC) and expose you to the processes they use to manage the reference assembly</a:t>
            </a:r>
          </a:p>
          <a:p>
            <a:pPr marL="171450" indent="-171450">
              <a:buFont typeface="Arial" charset="0"/>
              <a:buChar char="•"/>
            </a:pPr>
            <a:r>
              <a:rPr lang="en-US" baseline="0" dirty="0" smtClean="0"/>
              <a:t>Highlight new features and changes you can expect in the soon-to-be released updated assembly, GRCh38</a:t>
            </a:r>
          </a:p>
          <a:p>
            <a:pPr marL="171450" indent="-171450">
              <a:buFont typeface="Arial" charset="0"/>
              <a:buChar char="•"/>
            </a:pPr>
            <a:r>
              <a:rPr lang="en-US" baseline="0" dirty="0" smtClean="0"/>
              <a:t>Show you how you can access the assembly and data for your own use</a:t>
            </a:r>
          </a:p>
          <a:p>
            <a:pPr marL="171450" indent="-171450">
              <a:buFont typeface="Arial" charset="0"/>
              <a:buChar char="•"/>
            </a:pPr>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2</a:t>
            </a:fld>
            <a:endParaRPr lang="en-US"/>
          </a:p>
        </p:txBody>
      </p:sp>
    </p:spTree>
    <p:extLst>
      <p:ext uri="{BB962C8B-B14F-4D97-AF65-F5344CB8AC3E}">
        <p14:creationId xmlns:p14="http://schemas.microsoft.com/office/powerpoint/2010/main" val="4291973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Section</a:t>
            </a:r>
            <a:r>
              <a:rPr lang="en-US" baseline="0" dirty="0" smtClean="0"/>
              <a:t> to inform users about what the assembly is, and to make sure they understand how it differs from the assembly of an individual genome.</a:t>
            </a:r>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3</a:t>
            </a:fld>
            <a:endParaRPr lang="en-US"/>
          </a:p>
        </p:txBody>
      </p:sp>
    </p:spTree>
    <p:extLst>
      <p:ext uri="{BB962C8B-B14F-4D97-AF65-F5344CB8AC3E}">
        <p14:creationId xmlns:p14="http://schemas.microsoft.com/office/powerpoint/2010/main" val="2201215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what a</a:t>
            </a:r>
            <a:r>
              <a:rPr lang="en-US" baseline="0" dirty="0" smtClean="0"/>
              <a:t> real human genome looks like. A genome is the complete collection of DNA that encodes an organism’s hereditary information</a:t>
            </a:r>
          </a:p>
          <a:p>
            <a:endParaRPr lang="en-US" baseline="0" dirty="0" smtClean="0"/>
          </a:p>
          <a:p>
            <a:r>
              <a:rPr lang="en-US" baseline="0" dirty="0" smtClean="0"/>
              <a:t>Most healthy humans have a diploid genome, with one maternally and one paternally inherited copy of each chromosome.</a:t>
            </a:r>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4</a:t>
            </a:fld>
            <a:endParaRPr lang="en-US"/>
          </a:p>
        </p:txBody>
      </p:sp>
    </p:spTree>
    <p:extLst>
      <p:ext uri="{BB962C8B-B14F-4D97-AF65-F5344CB8AC3E}">
        <p14:creationId xmlns:p14="http://schemas.microsoft.com/office/powerpoint/2010/main" val="32867092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While the genome is a collection of DNA molecules, we can represent the</a:t>
            </a:r>
            <a:r>
              <a:rPr lang="en-US" baseline="0" dirty="0" smtClean="0"/>
              <a:t> information encoded on each haploid chromosome as a linear sequence of bases. However, current sequencing technologies don’t allow us to sequence a chromosome in its entirety. Instead, we need to fragment the genome, sequence the fragments, and then re-assemble the sequences back into a representation of the DNA molecules. It’s for that reason we refer to collections of genomic sequences as assemblies.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No assembly process is perfect. As we’ll discuss today, it’s not always possible to get all the sequence or to place it unambiguously into a linear path.</a:t>
            </a:r>
            <a:endParaRPr lang="en-US" dirty="0" smtClean="0"/>
          </a:p>
          <a:p>
            <a:endParaRPr lang="en-US" baseline="0" dirty="0" smtClean="0"/>
          </a:p>
          <a:p>
            <a:r>
              <a:rPr lang="en-US" baseline="0" dirty="0" smtClean="0"/>
              <a:t>Assembly is further complicated by the diploid nature of the genome, since there are actually two linear sequences for each chromosome. The similarity between an individual’s two haploid genomes depends both on the genomic region and their ancestry. A “phased” genome assembly is one in which techniques are used to distinguish the sequences from each molecule, so that the reconstructed linear sequence represents a single haplotype.</a:t>
            </a:r>
          </a:p>
        </p:txBody>
      </p:sp>
      <p:sp>
        <p:nvSpPr>
          <p:cNvPr id="4" name="Slide Number Placeholder 3"/>
          <p:cNvSpPr>
            <a:spLocks noGrp="1"/>
          </p:cNvSpPr>
          <p:nvPr>
            <p:ph type="sldNum" sz="quarter" idx="10"/>
          </p:nvPr>
        </p:nvSpPr>
        <p:spPr/>
        <p:txBody>
          <a:bodyPr/>
          <a:lstStyle/>
          <a:p>
            <a:fld id="{0A56BB9D-5F15-4D93-B98A-A081E10C7F31}" type="slidenum">
              <a:rPr lang="en-US" smtClean="0"/>
              <a:t>5</a:t>
            </a:fld>
            <a:endParaRPr lang="en-US"/>
          </a:p>
        </p:txBody>
      </p:sp>
    </p:spTree>
    <p:extLst>
      <p:ext uri="{BB962C8B-B14F-4D97-AF65-F5344CB8AC3E}">
        <p14:creationId xmlns:p14="http://schemas.microsoft.com/office/powerpoint/2010/main" val="1717760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Thus, </a:t>
            </a:r>
            <a:r>
              <a:rPr lang="en-US" sz="1200" b="0" i="0" kern="1200" dirty="0" smtClean="0">
                <a:solidFill>
                  <a:schemeClr val="tx1"/>
                </a:solidFill>
                <a:effectLst/>
                <a:latin typeface="+mn-lt"/>
                <a:ea typeface="+mn-ea"/>
                <a:cs typeface="+mn-cs"/>
              </a:rPr>
              <a:t>like the DNA model shown on this slide</a:t>
            </a:r>
            <a:r>
              <a:rPr lang="en-US" sz="1200" b="0" i="0" kern="1200" baseline="0" dirty="0" smtClean="0">
                <a:solidFill>
                  <a:schemeClr val="tx1"/>
                </a:solidFill>
                <a:effectLst/>
                <a:latin typeface="+mn-lt"/>
                <a:ea typeface="+mn-ea"/>
                <a:cs typeface="+mn-cs"/>
              </a:rPr>
              <a:t>, </a:t>
            </a:r>
            <a:r>
              <a:rPr lang="en-US" dirty="0" smtClean="0"/>
              <a:t>an assembly is a model of the genome. The model may include </a:t>
            </a:r>
            <a:r>
              <a:rPr lang="en-US" sz="1200" b="0" i="0" kern="1200" dirty="0" smtClean="0">
                <a:solidFill>
                  <a:schemeClr val="tx1"/>
                </a:solidFill>
                <a:effectLst/>
                <a:latin typeface="+mn-lt"/>
                <a:ea typeface="+mn-ea"/>
                <a:cs typeface="+mn-cs"/>
              </a:rPr>
              <a:t>chromosomes, </a:t>
            </a:r>
            <a:r>
              <a:rPr lang="en-US" sz="1200" b="0" i="0" kern="1200" dirty="0" err="1" smtClean="0">
                <a:solidFill>
                  <a:schemeClr val="tx1"/>
                </a:solidFill>
                <a:effectLst/>
                <a:latin typeface="+mn-lt"/>
                <a:ea typeface="+mn-ea"/>
                <a:cs typeface="+mn-cs"/>
              </a:rPr>
              <a:t>unlocalized</a:t>
            </a:r>
            <a:r>
              <a:rPr lang="en-US" sz="1200" b="0" i="0" kern="1200" dirty="0" smtClean="0">
                <a:solidFill>
                  <a:schemeClr val="tx1"/>
                </a:solidFill>
                <a:effectLst/>
                <a:latin typeface="+mn-lt"/>
                <a:ea typeface="+mn-ea"/>
                <a:cs typeface="+mn-cs"/>
              </a:rPr>
              <a:t> and unplaced sequences, and alternate loci used to represent an organism’s genome. The model provides us with information about the object hat it represents,</a:t>
            </a:r>
            <a:r>
              <a:rPr lang="en-US" sz="1200" b="0" i="0" kern="1200" baseline="0" dirty="0" smtClean="0">
                <a:solidFill>
                  <a:schemeClr val="tx1"/>
                </a:solidFill>
                <a:effectLst/>
                <a:latin typeface="+mn-lt"/>
                <a:ea typeface="+mn-ea"/>
                <a:cs typeface="+mn-cs"/>
              </a:rPr>
              <a:t> but it is not the actual object.</a:t>
            </a:r>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A56BB9D-5F15-4D93-B98A-A081E10C7F31}" type="slidenum">
              <a:rPr lang="en-US" smtClean="0"/>
              <a:t>6</a:t>
            </a:fld>
            <a:endParaRPr lang="en-US"/>
          </a:p>
        </p:txBody>
      </p:sp>
    </p:spTree>
    <p:extLst>
      <p:ext uri="{BB962C8B-B14F-4D97-AF65-F5344CB8AC3E}">
        <p14:creationId xmlns:p14="http://schemas.microsoft.com/office/powerpoint/2010/main" val="9993142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human reference genome assembly is not a haploid model of an individual genome. Rather, it is a model comprised of sequences from many anonymous individuals. This distinguishes the reference genome assembly from most other human assemblies being generated today.</a:t>
            </a:r>
          </a:p>
          <a:p>
            <a:endParaRPr lang="en-US" baseline="0" dirty="0" smtClean="0"/>
          </a:p>
          <a:p>
            <a:r>
              <a:rPr lang="en-US" baseline="0" dirty="0" smtClean="0"/>
              <a:t>As shown in this pie chart, about 70% of the sequence in the reference assembly come from a library constructed from single anonymous donor, known as RP11. Another 25% of the sequence come from 10 other libraries, while the remaining 5% represents sequence from 50 libraries.</a:t>
            </a:r>
          </a:p>
          <a:p>
            <a:endParaRPr lang="en-US" baseline="0" dirty="0" smtClean="0"/>
          </a:p>
          <a:p>
            <a:r>
              <a:rPr lang="en-US" baseline="0" dirty="0" smtClean="0"/>
              <a:t>Why were so many donors used?</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One goal of the HGP was to produce a representation of the human pan-genome. At that time, there was significantly less understanding of human variation than we have today, and it was believed that a reference assembly consisting of linear chromosome models produced from multiple individuals, with differences described as sequence edits, would accomplish that goal. We’ll look at how well the reference assembly model accomplishes that goal later in the workshop.</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Important things everyone should know about the reference assembly:</a:t>
            </a:r>
          </a:p>
          <a:p>
            <a:pPr marL="228600" indent="-228600">
              <a:buFont typeface="+mj-lt"/>
              <a:buAutoNum type="arabicPeriod"/>
            </a:pPr>
            <a:r>
              <a:rPr lang="en-US" baseline="0" dirty="0" smtClean="0"/>
              <a:t>It is not a model of an individual genome, and the current reference model allows for the representation of more than two alleles at a given locus.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It provides the coordinate system upon which all annotations are made and the sequence against which variations are called.</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It commonly serves as a guide for the assembly of other genomes that are now being sequenced.</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The human reference genome assembly remains the highest quality mammalian genome sequence that has been produced. However, it’s not perfect, and errors in the reference assembly will influence the interpretation of analyses that are based upon it.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baseline="0" dirty="0" smtClean="0"/>
              <a:t>Let’s now take a look at factors that influence the production and quality of assemblies.</a:t>
            </a:r>
          </a:p>
        </p:txBody>
      </p:sp>
      <p:sp>
        <p:nvSpPr>
          <p:cNvPr id="4" name="Slide Number Placeholder 3"/>
          <p:cNvSpPr>
            <a:spLocks noGrp="1"/>
          </p:cNvSpPr>
          <p:nvPr>
            <p:ph type="sldNum" sz="quarter" idx="10"/>
          </p:nvPr>
        </p:nvSpPr>
        <p:spPr/>
        <p:txBody>
          <a:bodyPr/>
          <a:lstStyle/>
          <a:p>
            <a:fld id="{0A56BB9D-5F15-4D93-B98A-A081E10C7F31}" type="slidenum">
              <a:rPr lang="en-US" smtClean="0"/>
              <a:t>7</a:t>
            </a:fld>
            <a:endParaRPr lang="en-US"/>
          </a:p>
        </p:txBody>
      </p:sp>
    </p:spTree>
    <p:extLst>
      <p:ext uri="{BB962C8B-B14F-4D97-AF65-F5344CB8AC3E}">
        <p14:creationId xmlns:p14="http://schemas.microsoft.com/office/powerpoint/2010/main" val="9388879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FBB0B0-0BFB-A24A-93CF-CC50AC050773}" type="slidenum">
              <a:rPr lang="en-US"/>
              <a:pPr/>
              <a:t>8</a:t>
            </a:fld>
            <a:endParaRPr lang="en-US"/>
          </a:p>
        </p:txBody>
      </p:sp>
      <p:sp>
        <p:nvSpPr>
          <p:cNvPr id="1536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5363" name="Rectangle 3"/>
          <p:cNvSpPr>
            <a:spLocks noGrp="1" noChangeArrowheads="1"/>
          </p:cNvSpPr>
          <p:nvPr>
            <p:ph type="body" idx="1"/>
          </p:nvPr>
        </p:nvSpPr>
        <p:spPr/>
        <p:txBody>
          <a:bodyPr/>
          <a:lstStyle/>
          <a:p>
            <a:r>
              <a:rPr lang="en-US" dirty="0" smtClean="0"/>
              <a:t>The first thing is sequence: if</a:t>
            </a:r>
            <a:r>
              <a:rPr lang="en-US" baseline="0" dirty="0" smtClean="0"/>
              <a:t> you want to create a genome assembly, you need sequence. But how much physical sequencing do you need to do if you want to capture all the sequence in a genome?</a:t>
            </a:r>
          </a:p>
          <a:p>
            <a:r>
              <a:rPr lang="en-US" dirty="0" smtClean="0"/>
              <a:t>This is the token</a:t>
            </a:r>
            <a:r>
              <a:rPr lang="en-US" baseline="0" dirty="0" smtClean="0"/>
              <a:t> bioinformatics slide in the workshop. </a:t>
            </a:r>
            <a:r>
              <a:rPr lang="en-US" dirty="0" smtClean="0"/>
              <a:t>Lande</a:t>
            </a:r>
            <a:r>
              <a:rPr lang="en-US" baseline="0" dirty="0" smtClean="0"/>
              <a:t>r and </a:t>
            </a:r>
            <a:r>
              <a:rPr lang="en-US" dirty="0" smtClean="0"/>
              <a:t>Waterman developed</a:t>
            </a:r>
            <a:r>
              <a:rPr lang="en-US" baseline="0" dirty="0" smtClean="0"/>
              <a:t> a model several years ago that addresses this question. The assumptions and variables are as shown, and it turns out, a</a:t>
            </a:r>
            <a:r>
              <a:rPr lang="en-US" dirty="0" smtClean="0"/>
              <a:t>ssuming an random</a:t>
            </a:r>
            <a:r>
              <a:rPr lang="en-US" baseline="0" dirty="0" smtClean="0"/>
              <a:t> distribution of sequence, that we can use the Poisson distribution to calculate the likelihood that a particular base </a:t>
            </a:r>
            <a:r>
              <a:rPr lang="en-US" baseline="0" smtClean="0"/>
              <a:t>has been </a:t>
            </a:r>
            <a:r>
              <a:rPr lang="en-US" baseline="0" dirty="0" smtClean="0"/>
              <a:t>sequenced, given the average number of times a base has been sequenced.</a:t>
            </a:r>
          </a:p>
          <a:p>
            <a:endParaRPr lang="en-US" baseline="0" dirty="0" smtClean="0"/>
          </a:p>
          <a:p>
            <a:r>
              <a:rPr lang="en-US" baseline="0" dirty="0" smtClean="0"/>
              <a:t>You can then manipulate the formula to get an estimate of the number of gaps remaining in the assembled sequence.</a:t>
            </a:r>
          </a:p>
          <a:p>
            <a:endParaRPr lang="en-US" baseline="0" dirty="0" smtClean="0"/>
          </a:p>
          <a:p>
            <a:r>
              <a:rPr lang="en-US" baseline="0" dirty="0" smtClean="0"/>
              <a:t>Gap length= G*e^-C =total haploid genome length*%genome not sequenced</a:t>
            </a:r>
          </a:p>
          <a:p>
            <a:r>
              <a:rPr lang="en-US" baseline="0" dirty="0" smtClean="0"/>
              <a:t>Number of Gaps =N*e^-C=number of reads sequenced*%genome not sequenced</a:t>
            </a:r>
            <a:endParaRPr lang="en-US" dirty="0" smtClean="0"/>
          </a:p>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a:t>
            </a:r>
            <a:r>
              <a:rPr lang="en-US" baseline="0" dirty="0" smtClean="0"/>
              <a:t> can see how this works in this slide. Using Poisson, the likelihood that a base isn’t sequenced is simply e to the minus coverage.</a:t>
            </a:r>
            <a:endParaRPr lang="en-US" dirty="0" smtClean="0"/>
          </a:p>
          <a:p>
            <a:r>
              <a:rPr lang="en-US" dirty="0" smtClean="0"/>
              <a:t>Graph</a:t>
            </a:r>
            <a:r>
              <a:rPr lang="en-US" baseline="0" dirty="0" smtClean="0"/>
              <a:t> shows how the % of bases without sequence changes as a function of coverage (graph points sum to 100).</a:t>
            </a:r>
          </a:p>
          <a:p>
            <a:r>
              <a:rPr lang="en-US" baseline="0" dirty="0" smtClean="0"/>
              <a:t>Note that from 5x-10x coverage, there’s not a huge increase in the number of sequenced bases.</a:t>
            </a:r>
          </a:p>
          <a:p>
            <a:endParaRPr lang="en-US" baseline="0" dirty="0" smtClean="0"/>
          </a:p>
          <a:p>
            <a:r>
              <a:rPr lang="en-US" baseline="0" dirty="0" smtClean="0"/>
              <a:t>Some food for thought: Mouse and human genomes are ~2-3 Gigabases (10^9). At 10x coverage, that’s about theoretically about 100-150,000 unsequenced bases per genome. These are simply bases that never get sequenced, irrespective of the sequencing technology used.</a:t>
            </a:r>
            <a:endParaRPr lang="en-US" dirty="0"/>
          </a:p>
        </p:txBody>
      </p:sp>
      <p:sp>
        <p:nvSpPr>
          <p:cNvPr id="4" name="Slide Number Placeholder 3"/>
          <p:cNvSpPr>
            <a:spLocks noGrp="1"/>
          </p:cNvSpPr>
          <p:nvPr>
            <p:ph type="sldNum" sz="quarter" idx="10"/>
          </p:nvPr>
        </p:nvSpPr>
        <p:spPr/>
        <p:txBody>
          <a:bodyPr/>
          <a:lstStyle/>
          <a:p>
            <a:fld id="{97E13606-EBB6-4FC0-8BBD-14AB01461104}" type="slidenum">
              <a:rPr lang="en-US" smtClean="0"/>
              <a:pPr/>
              <a:t>9</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AE3C1B-A439-DE46-B5C4-512BF28F45D4}" type="slidenum">
              <a:rPr lang="en-US"/>
              <a:pPr/>
              <a:t>10</a:t>
            </a:fld>
            <a:endParaRPr lang="en-US"/>
          </a:p>
        </p:txBody>
      </p:sp>
      <p:sp>
        <p:nvSpPr>
          <p:cNvPr id="156674"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56675" name="Rectangle 3"/>
          <p:cNvSpPr>
            <a:spLocks noGrp="1" noChangeArrowheads="1"/>
          </p:cNvSpPr>
          <p:nvPr>
            <p:ph type="body" idx="1"/>
          </p:nvPr>
        </p:nvSpPr>
        <p:spPr/>
        <p:txBody>
          <a:bodyPr/>
          <a:lstStyle/>
          <a:p>
            <a:r>
              <a:rPr lang="en-US" baseline="0" dirty="0" smtClean="0"/>
              <a:t>This slide shows how you’d need to sequence an average sized BAC clone of 150 kb to 9-10x coverage to ensure you have no sequencing gaps. </a:t>
            </a:r>
            <a:r>
              <a:rPr lang="en-US" dirty="0" smtClean="0"/>
              <a:t>The</a:t>
            </a:r>
            <a:r>
              <a:rPr lang="en-US" baseline="0" dirty="0" smtClean="0"/>
              <a:t> reference genome is a clone based assembly, sequenced using Sanger technology. As illustrated, Sanger sequencing a clone to finished quality (meaning an error rate of no more than 1/10,000) is a costly </a:t>
            </a:r>
            <a:r>
              <a:rPr lang="en-US" baseline="0" dirty="0" err="1" smtClean="0"/>
              <a:t>endeavour</a:t>
            </a:r>
            <a:r>
              <a:rPr lang="en-US" baseline="0" dirty="0" smtClean="0"/>
              <a:t>.</a:t>
            </a:r>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307">
              <a:defRPr/>
            </a:pPr>
            <a:r>
              <a:rPr lang="en-US" baseline="0" dirty="0" smtClean="0"/>
              <a:t>However, the model doesn’t always work, largely due to technical barriers .</a:t>
            </a:r>
          </a:p>
          <a:p>
            <a:pPr defTabSz="914307">
              <a:defRPr/>
            </a:pPr>
            <a:r>
              <a:rPr lang="en-US" dirty="0" smtClean="0"/>
              <a:t>These </a:t>
            </a:r>
            <a:r>
              <a:rPr lang="en-US" baseline="0" dirty="0" smtClean="0"/>
              <a:t>include:</a:t>
            </a:r>
          </a:p>
          <a:p>
            <a:pPr marL="171450" indent="-171450" defTabSz="914307">
              <a:buFont typeface="Arial" panose="020B0604020202020204" pitchFamily="34" charset="0"/>
              <a:buChar char="•"/>
              <a:defRPr/>
            </a:pPr>
            <a:r>
              <a:rPr lang="en-US" baseline="0" dirty="0" smtClean="0"/>
              <a:t>library construction</a:t>
            </a:r>
          </a:p>
          <a:p>
            <a:pPr marL="171450" indent="-171450" defTabSz="914307">
              <a:buFont typeface="Arial" panose="020B0604020202020204" pitchFamily="34" charset="0"/>
              <a:buChar char="•"/>
              <a:defRPr/>
            </a:pPr>
            <a:r>
              <a:rPr lang="en-US" baseline="0" dirty="0" smtClean="0"/>
              <a:t>cloning bias (when cloning is necessary for the sequencing technology)</a:t>
            </a:r>
          </a:p>
          <a:p>
            <a:pPr marL="171450" indent="-171450" defTabSz="914307">
              <a:buFont typeface="Arial" panose="020B0604020202020204" pitchFamily="34" charset="0"/>
              <a:buChar char="•"/>
              <a:defRPr/>
            </a:pPr>
            <a:r>
              <a:rPr lang="en-US" baseline="0" dirty="0" smtClean="0"/>
              <a:t>sequencing limitations. </a:t>
            </a:r>
          </a:p>
          <a:p>
            <a:pPr defTabSz="914307">
              <a:defRPr/>
            </a:pPr>
            <a:endParaRPr lang="en-US" baseline="0" dirty="0" smtClean="0"/>
          </a:p>
          <a:p>
            <a:pPr defTabSz="914307">
              <a:defRPr/>
            </a:pPr>
            <a:r>
              <a:rPr lang="en-US" baseline="0" dirty="0" smtClean="0"/>
              <a:t>For example, this sequence has been sequenced to almost 15X coverage, which should give you complete coverage according to Poisson, but there is still no contiguous sequence and 11 gaps. </a:t>
            </a:r>
          </a:p>
          <a:p>
            <a:pPr defTabSz="914307">
              <a:defRPr/>
            </a:pPr>
            <a:endParaRPr lang="en-US" dirty="0" smtClean="0"/>
          </a:p>
          <a:p>
            <a:pPr defTabSz="914307">
              <a:defRPr/>
            </a:pPr>
            <a:r>
              <a:rPr lang="en-US" baseline="0" dirty="0" smtClean="0"/>
              <a:t> “Extra” missing sequence likely represents regions of the BAC that were difficult to clone.</a:t>
            </a:r>
            <a:endParaRPr lang="en-US" dirty="0" smtClean="0"/>
          </a:p>
          <a:p>
            <a:endParaRPr lang="en-US" dirty="0"/>
          </a:p>
        </p:txBody>
      </p:sp>
      <p:sp>
        <p:nvSpPr>
          <p:cNvPr id="4" name="Slide Number Placeholder 3"/>
          <p:cNvSpPr>
            <a:spLocks noGrp="1"/>
          </p:cNvSpPr>
          <p:nvPr>
            <p:ph type="sldNum" sz="quarter" idx="10"/>
          </p:nvPr>
        </p:nvSpPr>
        <p:spPr/>
        <p:txBody>
          <a:bodyPr/>
          <a:lstStyle/>
          <a:p>
            <a:fld id="{97E13606-EBB6-4FC0-8BBD-14AB01461104}" type="slidenum">
              <a:rPr lang="en-US" smtClean="0"/>
              <a:pPr/>
              <a:t>11</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307">
              <a:defRPr/>
            </a:pPr>
            <a:r>
              <a:rPr lang="en-US" dirty="0" smtClean="0"/>
              <a:t>Experiment performed</a:t>
            </a:r>
            <a:r>
              <a:rPr lang="en-US" baseline="0" dirty="0" smtClean="0"/>
              <a:t> by Bob Blakesley at NISC. Shotgun sequenced BAC clones from different organisms to same coverage, assembled the sequences and then looked to see how many gaps remained. </a:t>
            </a:r>
          </a:p>
          <a:p>
            <a:pPr defTabSz="914307">
              <a:defRPr/>
            </a:pPr>
            <a:r>
              <a:rPr lang="en-US" baseline="0" dirty="0" smtClean="0"/>
              <a:t>Take home: The number of gaps per BAC varies from organism to organism.</a:t>
            </a:r>
          </a:p>
          <a:p>
            <a:pPr defTabSz="914307">
              <a:defRPr/>
            </a:pPr>
            <a:r>
              <a:rPr lang="en-US" baseline="0" dirty="0" smtClean="0"/>
              <a:t>This indicates that there is a biological (and thus genome composition) issue contributing to the ability to sequence an organism.</a:t>
            </a:r>
          </a:p>
          <a:p>
            <a:pPr defTabSz="914307">
              <a:defRPr/>
            </a:pPr>
            <a:endParaRPr lang="en-US" baseline="0" dirty="0" smtClean="0"/>
          </a:p>
          <a:p>
            <a:pPr defTabSz="914307">
              <a:defRPr/>
            </a:pPr>
            <a:r>
              <a:rPr lang="en-US" sz="1400" dirty="0"/>
              <a:t>TAKE HOME POINT:</a:t>
            </a:r>
          </a:p>
          <a:p>
            <a:pPr defTabSz="914307">
              <a:defRPr/>
            </a:pPr>
            <a:r>
              <a:rPr lang="en-US" sz="1400" dirty="0"/>
              <a:t>EVEN IF YOU SEQUENCE TO AN “APPROPRIATE” COVERAGE, YOU’RE STILL LIKELY TO HAVE MISSING </a:t>
            </a:r>
            <a:r>
              <a:rPr lang="en-US" sz="1400" dirty="0" smtClean="0"/>
              <a:t>SEQUENCE</a:t>
            </a:r>
            <a:r>
              <a:rPr lang="en-US" sz="1400" baseline="0" dirty="0" smtClean="0"/>
              <a:t> IN YOUR ASSEMBLY.</a:t>
            </a:r>
            <a:endParaRPr lang="en-US" sz="1400" dirty="0"/>
          </a:p>
        </p:txBody>
      </p:sp>
      <p:sp>
        <p:nvSpPr>
          <p:cNvPr id="4" name="Slide Number Placeholder 3"/>
          <p:cNvSpPr>
            <a:spLocks noGrp="1"/>
          </p:cNvSpPr>
          <p:nvPr>
            <p:ph type="sldNum" sz="quarter" idx="10"/>
          </p:nvPr>
        </p:nvSpPr>
        <p:spPr/>
        <p:txBody>
          <a:bodyPr/>
          <a:lstStyle/>
          <a:p>
            <a:fld id="{97E13606-EBB6-4FC0-8BBD-14AB01461104}" type="slidenum">
              <a:rPr lang="en-US" smtClean="0"/>
              <a:pPr/>
              <a:t>12</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Biology, </a:t>
            </a:r>
            <a:r>
              <a:rPr lang="en-US" baseline="0" dirty="0" smtClean="0"/>
              <a:t>particularly repetitive sequence and variation, can also complicate genome assembly. </a:t>
            </a:r>
          </a:p>
          <a:p>
            <a:endParaRPr lang="en-US" baseline="0" dirty="0" smtClean="0"/>
          </a:p>
          <a:p>
            <a:r>
              <a:rPr lang="en-US" baseline="0" dirty="0" smtClean="0"/>
              <a:t>When dealing with repetitive sequence:</a:t>
            </a:r>
          </a:p>
          <a:p>
            <a:pPr marL="228600" indent="-228600">
              <a:buFont typeface="+mj-lt"/>
              <a:buAutoNum type="arabicPeriod"/>
            </a:pPr>
            <a:r>
              <a:rPr lang="en-US" baseline="0" dirty="0" smtClean="0"/>
              <a:t>You can end up with a greater than anticipated trace depth in the contigs you construct.</a:t>
            </a:r>
          </a:p>
          <a:p>
            <a:pPr marL="228600" indent="-228600">
              <a:buFont typeface="+mj-lt"/>
              <a:buAutoNum type="arabicPeriod"/>
            </a:pPr>
            <a:r>
              <a:rPr lang="en-US" baseline="0" dirty="0" smtClean="0"/>
              <a:t>When scaffolding contigs, you end up with too many or conflicting pairing relationships.</a:t>
            </a:r>
          </a:p>
          <a:p>
            <a:pPr marL="228600" indent="-228600">
              <a:buFont typeface="+mj-lt"/>
              <a:buAutoNum type="arabicPeriod"/>
            </a:pPr>
            <a:r>
              <a:rPr lang="en-US" baseline="0" dirty="0" smtClean="0"/>
              <a:t>This often leads to repetitive sequences being left out of the assembly completely, collapsed or tossed into a bucket of unassembled sequence known as </a:t>
            </a:r>
            <a:r>
              <a:rPr lang="en-US" baseline="0" dirty="0" err="1" smtClean="0"/>
              <a:t>chr.</a:t>
            </a:r>
            <a:r>
              <a:rPr lang="en-US" baseline="0" dirty="0" smtClean="0"/>
              <a:t> Un or random.</a:t>
            </a:r>
          </a:p>
          <a:p>
            <a:pPr marL="228600" indent="-228600">
              <a:buFont typeface="+mj-lt"/>
              <a:buAutoNum type="arabicPeriod"/>
            </a:pPr>
            <a:r>
              <a:rPr lang="en-US" baseline="0" dirty="0" smtClean="0"/>
              <a:t>These problems are more acute in WGS assemblies than clone-based assemblies, particularly those generated via short read technologies, b/c shorter reads are more likely to be comprised wholly of repeat, without any unique sequence to help distinguish different repeat copies from one another.</a:t>
            </a:r>
          </a:p>
          <a:p>
            <a:pPr marL="228600" indent="-228600">
              <a:buFont typeface="+mj-lt"/>
              <a:buAutoNum type="arabicPeriod"/>
            </a:pPr>
            <a:endParaRPr lang="en-US" baseline="0" dirty="0" smtClean="0"/>
          </a:p>
          <a:p>
            <a:pPr marL="0" indent="0">
              <a:buFont typeface="+mj-lt"/>
              <a:buNone/>
            </a:pPr>
            <a:r>
              <a:rPr lang="en-US" baseline="0" dirty="0" smtClean="0"/>
              <a:t>Likewise, assembling sequences from structurally variant regions can also be problematic b/c it can be difficult to sort out the two different haplotypes present in a genome from one another. This may result in incorrectly joined sequences, or if the variation is too great, gaps in the assembly.</a:t>
            </a:r>
          </a:p>
          <a:p>
            <a:endParaRPr lang="en-US" baseline="0" dirty="0" smtClean="0"/>
          </a:p>
          <a:p>
            <a:r>
              <a:rPr lang="en-US" baseline="0" dirty="0" smtClean="0"/>
              <a:t>Repetitive sequence and variation often occur in combination with one another, as illustrated in this figure from a paper from Evan </a:t>
            </a:r>
            <a:r>
              <a:rPr lang="en-US" baseline="0" dirty="0" err="1" smtClean="0"/>
              <a:t>Eichler’s</a:t>
            </a:r>
            <a:r>
              <a:rPr lang="en-US" baseline="0" dirty="0" smtClean="0"/>
              <a:t> lab in which end sequences from various fosmid libraries were mapped to the reference assembly to identify </a:t>
            </a:r>
            <a:r>
              <a:rPr lang="en-US" baseline="0" dirty="0" err="1" smtClean="0"/>
              <a:t>structully</a:t>
            </a:r>
            <a:r>
              <a:rPr lang="en-US" baseline="0" dirty="0" smtClean="0"/>
              <a:t> variant regions. These alignments uncovered two deletion variants in the SIRPB1 locus on </a:t>
            </a:r>
            <a:r>
              <a:rPr lang="en-US" baseline="0" dirty="0" err="1" smtClean="0"/>
              <a:t>chr.</a:t>
            </a:r>
            <a:r>
              <a:rPr lang="en-US" baseline="0" dirty="0" smtClean="0"/>
              <a:t> 20 (red: exons). The deletions (red arrows) are likely mediated by a segmental duplication (light blue arrows) located in a region full of interspersed repeats (green: LTR, purple: STR, orange: transposon, black: alignments).</a:t>
            </a:r>
          </a:p>
          <a:p>
            <a:endParaRPr lang="en-US" baseline="0" dirty="0" smtClean="0"/>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C90F3BFF-C5A9-594B-9473-1174A88CDE67}" type="slidenum">
              <a:rPr lang="en-US" smtClean="0"/>
              <a:t>13</a:t>
            </a:fld>
            <a:endParaRPr lang="en-US"/>
          </a:p>
        </p:txBody>
      </p:sp>
    </p:spTree>
    <p:extLst>
      <p:ext uri="{BB962C8B-B14F-4D97-AF65-F5344CB8AC3E}">
        <p14:creationId xmlns:p14="http://schemas.microsoft.com/office/powerpoint/2010/main" val="11447743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gives you an idea of how much repetitive sequence exists in the human genome. An</a:t>
            </a:r>
            <a:r>
              <a:rPr lang="en-US" baseline="0" dirty="0" smtClean="0"/>
              <a:t> NCBI analysis looked at the distance you must extend from any base in the GRCh37 reference assembly in order to define a unique -</a:t>
            </a:r>
            <a:r>
              <a:rPr lang="en-US" baseline="0" dirty="0" err="1" smtClean="0"/>
              <a:t>kmer</a:t>
            </a:r>
            <a:r>
              <a:rPr lang="en-US" baseline="0" dirty="0" smtClean="0"/>
              <a:t>. Not only are there a large number of regions in the assembly where extensions of 500 bp don’t define a unique k-</a:t>
            </a:r>
            <a:r>
              <a:rPr lang="en-US" baseline="0" dirty="0" err="1" smtClean="0"/>
              <a:t>mer</a:t>
            </a:r>
            <a:r>
              <a:rPr lang="en-US" baseline="0" dirty="0" smtClean="0"/>
              <a:t> (yellow), there are several regions where extending as far as 10 kb still does not result in the production of a unique sequence (purple).</a:t>
            </a:r>
          </a:p>
          <a:p>
            <a:endParaRPr lang="en-US" baseline="0" dirty="0" smtClean="0"/>
          </a:p>
          <a:p>
            <a:r>
              <a:rPr lang="en-US" baseline="0" dirty="0" smtClean="0"/>
              <a:t>Given that many sequencing technologies today produce reads &lt;500 bp, this analysis highlights the challenges in read assembly and the reason that many such assemblies have relatively low scaffold N50s.</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0A56BB9D-5F15-4D93-B98A-A081E10C7F31}" type="slidenum">
              <a:rPr lang="en-US" smtClean="0"/>
              <a:t>14</a:t>
            </a:fld>
            <a:endParaRPr lang="en-US"/>
          </a:p>
        </p:txBody>
      </p:sp>
    </p:spTree>
    <p:extLst>
      <p:ext uri="{BB962C8B-B14F-4D97-AF65-F5344CB8AC3E}">
        <p14:creationId xmlns:p14="http://schemas.microsoft.com/office/powerpoint/2010/main" val="4439185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B8E841-D618-FE4B-BF0E-D4397EF4838F}" type="slidenum">
              <a:rPr lang="en-US"/>
              <a:pPr/>
              <a:t>15</a:t>
            </a:fld>
            <a:endParaRPr lang="en-US"/>
          </a:p>
        </p:txBody>
      </p:sp>
      <p:sp>
        <p:nvSpPr>
          <p:cNvPr id="45058"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45059" name="Rectangle 3"/>
          <p:cNvSpPr>
            <a:spLocks noGrp="1" noChangeArrowheads="1"/>
          </p:cNvSpPr>
          <p:nvPr>
            <p:ph type="body" idx="1"/>
          </p:nvPr>
        </p:nvSpPr>
        <p:spPr/>
        <p:txBody>
          <a:bodyPr/>
          <a:lstStyle/>
          <a:p>
            <a:r>
              <a:rPr lang="en-US" dirty="0" smtClean="0"/>
              <a:t>I also want to emphasize</a:t>
            </a:r>
            <a:r>
              <a:rPr lang="en-US" baseline="0" dirty="0" smtClean="0"/>
              <a:t> that t</a:t>
            </a:r>
            <a:r>
              <a:rPr lang="en-US" dirty="0" smtClean="0"/>
              <a:t>he</a:t>
            </a:r>
            <a:r>
              <a:rPr lang="en-US" baseline="0" dirty="0" smtClean="0"/>
              <a:t> sequences contained within duplications are not junk. In fact, in humans, these regions are slightly enriched for transcript sequences, many of which encode protein coding genes, as illustrated on this slide.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In this experiment from Evan Eichler, PANTHER was used to classify genes into different families. Based on number of genes in a family, you can calculate the number of family members you would expect to find in a sequence of a given length. This analysis found that many gene families have enhanced representation in segmentally duplicated regions. Mouse segmental duplications also contain genes.</a:t>
            </a:r>
          </a:p>
          <a:p>
            <a:endParaRPr lang="en-US" baseline="0" dirty="0" smtClean="0"/>
          </a:p>
          <a:p>
            <a:endParaRPr lang="en-US" baseline="0" dirty="0" smtClean="0"/>
          </a:p>
          <a:p>
            <a:r>
              <a:rPr lang="en-US" baseline="0" dirty="0" smtClean="0"/>
              <a:t>PANTHER: Protein Analysis Through Evolutionary Relationships; classifies genes by their function (evidence and evolutionary </a:t>
            </a:r>
            <a:r>
              <a:rPr lang="en-US" baseline="0" dirty="0" err="1" smtClean="0"/>
              <a:t>rltnshps</a:t>
            </a:r>
            <a:r>
              <a:rPr lang="en-US" baseline="0" dirty="0" smtClean="0"/>
              <a:t>).</a:t>
            </a:r>
            <a:endParaRPr lang="en-US" dirty="0" smtClean="0"/>
          </a:p>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Sequencing technologies can</a:t>
            </a:r>
            <a:r>
              <a:rPr lang="en-US" baseline="0" dirty="0" smtClean="0"/>
              <a:t> also affect the quality of an assembly. Technologies vary with respect to:</a:t>
            </a:r>
          </a:p>
          <a:p>
            <a:pPr marL="171450" indent="-171450">
              <a:buFont typeface="Arial" panose="020B0604020202020204" pitchFamily="34" charset="0"/>
              <a:buChar char="•"/>
            </a:pPr>
            <a:r>
              <a:rPr lang="en-US" baseline="0" dirty="0" smtClean="0"/>
              <a:t>Read length</a:t>
            </a:r>
          </a:p>
          <a:p>
            <a:pPr marL="171450" indent="-171450">
              <a:buFont typeface="Arial" panose="020B0604020202020204" pitchFamily="34" charset="0"/>
              <a:buChar char="•"/>
            </a:pPr>
            <a:r>
              <a:rPr lang="en-US" baseline="0" dirty="0" smtClean="0"/>
              <a:t>Mate pair lengths</a:t>
            </a:r>
          </a:p>
          <a:p>
            <a:pPr marL="171450" indent="-171450">
              <a:buFont typeface="Arial" panose="020B0604020202020204" pitchFamily="34" charset="0"/>
              <a:buChar char="•"/>
            </a:pPr>
            <a:r>
              <a:rPr lang="en-US" baseline="0" dirty="0" smtClean="0"/>
              <a:t>Read accuracy</a:t>
            </a:r>
          </a:p>
          <a:p>
            <a:pPr marL="171450" indent="-171450">
              <a:buFont typeface="Arial" panose="020B0604020202020204" pitchFamily="34" charset="0"/>
              <a:buChar char="•"/>
            </a:pPr>
            <a:r>
              <a:rPr lang="en-US" baseline="0" dirty="0" smtClean="0"/>
              <a:t>Read depth</a:t>
            </a:r>
          </a:p>
          <a:p>
            <a:pPr marL="171450" indent="-171450">
              <a:buFont typeface="Arial" panose="020B0604020202020204" pitchFamily="34" charset="0"/>
              <a:buChar char="•"/>
            </a:pPr>
            <a:r>
              <a:rPr lang="en-US" baseline="0" dirty="0" smtClean="0"/>
              <a:t>Genome distribution</a:t>
            </a:r>
          </a:p>
          <a:p>
            <a:pPr marL="171450" indent="-171450">
              <a:buFont typeface="Arial" panose="020B0604020202020204" pitchFamily="34" charset="0"/>
              <a:buChar char="•"/>
            </a:pPr>
            <a:endParaRPr lang="en-US" baseline="0" smtClean="0"/>
          </a:p>
          <a:p>
            <a:pPr marL="0" indent="0">
              <a:buFont typeface="Arial" panose="020B0604020202020204" pitchFamily="34" charset="0"/>
              <a:buNone/>
            </a:pPr>
            <a:r>
              <a:rPr lang="en-US" baseline="0" smtClean="0"/>
              <a:t>This </a:t>
            </a:r>
            <a:r>
              <a:rPr lang="en-US" baseline="0" dirty="0" smtClean="0"/>
              <a:t>figure plots the breadth vs. depth of coverage achieved for various </a:t>
            </a:r>
            <a:r>
              <a:rPr lang="en-US" baseline="0" dirty="0" err="1" smtClean="0"/>
              <a:t>Illumina</a:t>
            </a:r>
            <a:r>
              <a:rPr lang="en-US" baseline="0" dirty="0" smtClean="0"/>
              <a:t> technologies used to sequence a human sample. </a:t>
            </a:r>
            <a:r>
              <a:rPr lang="en-US" sz="1200" b="0" i="0" u="none" strike="noStrike" kern="1200" baseline="0" dirty="0" smtClean="0">
                <a:solidFill>
                  <a:schemeClr val="tx1"/>
                </a:solidFill>
                <a:latin typeface="+mn-lt"/>
                <a:ea typeface="+mn-ea"/>
                <a:cs typeface="+mn-cs"/>
              </a:rPr>
              <a:t>The x-axis represents the depth of coverage for high quality </a:t>
            </a:r>
            <a:r>
              <a:rPr lang="en-US" sz="1200" b="0" i="0" u="none" strike="noStrike" kern="1200" baseline="0" dirty="0" err="1" smtClean="0">
                <a:solidFill>
                  <a:schemeClr val="tx1"/>
                </a:solidFill>
                <a:latin typeface="+mn-lt"/>
                <a:ea typeface="+mn-ea"/>
                <a:cs typeface="+mn-cs"/>
              </a:rPr>
              <a:t>alignable</a:t>
            </a:r>
            <a:r>
              <a:rPr lang="en-US" sz="1200" b="0" i="0" u="none" strike="noStrike" kern="1200" baseline="0" dirty="0" smtClean="0">
                <a:solidFill>
                  <a:schemeClr val="tx1"/>
                </a:solidFill>
                <a:latin typeface="+mn-lt"/>
                <a:ea typeface="+mn-ea"/>
                <a:cs typeface="+mn-cs"/>
              </a:rPr>
              <a:t> bases (minimum number of high-quality bases (&gt;Q20) from high-quality alignments (&gt;MapQ30)), and the y-axis represents the proportion of genome covered at that depth. Can see that even at 30x depth of coverage, only about 50% of the genome is actually represented.</a:t>
            </a:r>
          </a:p>
          <a:p>
            <a:pPr marL="0" indent="0">
              <a:buFont typeface="Arial" panose="020B0604020202020204" pitchFamily="34" charset="0"/>
              <a:buNone/>
            </a:pPr>
            <a:endParaRPr lang="en-US" sz="1200" b="0" i="0" u="none" strike="noStrike" kern="1200" baseline="0" dirty="0" smtClean="0">
              <a:solidFill>
                <a:schemeClr val="tx1"/>
              </a:solidFill>
              <a:latin typeface="+mn-lt"/>
              <a:ea typeface="+mn-ea"/>
              <a:cs typeface="+mn-cs"/>
            </a:endParaRPr>
          </a:p>
          <a:p>
            <a:pPr marL="0" indent="0">
              <a:buFont typeface="Arial" panose="020B0604020202020204" pitchFamily="34" charset="0"/>
              <a:buNone/>
            </a:pPr>
            <a:r>
              <a:rPr lang="en-US" sz="1200" b="0" i="0" u="none" strike="noStrike" kern="1200" baseline="0" dirty="0" smtClean="0">
                <a:solidFill>
                  <a:schemeClr val="tx1"/>
                </a:solidFill>
                <a:latin typeface="+mn-lt"/>
                <a:ea typeface="+mn-ea"/>
                <a:cs typeface="+mn-cs"/>
              </a:rPr>
              <a:t>Take-home:</a:t>
            </a:r>
            <a:r>
              <a:rPr lang="en-US" baseline="0" dirty="0" smtClean="0"/>
              <a:t> </a:t>
            </a:r>
            <a:r>
              <a:rPr lang="en-US" sz="1200" b="0" i="0" u="none" strike="noStrike" kern="1200" baseline="0" dirty="0" smtClean="0">
                <a:solidFill>
                  <a:schemeClr val="tx1"/>
                </a:solidFill>
                <a:latin typeface="+mn-lt"/>
                <a:ea typeface="+mn-ea"/>
                <a:cs typeface="+mn-cs"/>
              </a:rPr>
              <a:t>random generation of sequencing reads does not always guarantee that every region in the genome will be uniformly represented, and the sequencing technology you use will affect the production and characteristics of your assembly.</a:t>
            </a:r>
          </a:p>
          <a:p>
            <a:endParaRPr lang="en-US" baseline="0" dirty="0" smtClean="0"/>
          </a:p>
          <a:p>
            <a:pPr marL="0" indent="0">
              <a:buFont typeface="Arial" panose="020B0604020202020204" pitchFamily="34" charset="0"/>
              <a:buNone/>
            </a:pP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C90F3BFF-C5A9-594B-9473-1174A88CDE67}" type="slidenum">
              <a:rPr lang="en-US" smtClean="0"/>
              <a:t>16</a:t>
            </a:fld>
            <a:endParaRPr lang="en-US"/>
          </a:p>
        </p:txBody>
      </p:sp>
    </p:spTree>
    <p:extLst>
      <p:ext uri="{BB962C8B-B14F-4D97-AF65-F5344CB8AC3E}">
        <p14:creationId xmlns:p14="http://schemas.microsoft.com/office/powerpoint/2010/main" val="25793403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EFAC2A-A2FE-498F-B120-317E91CB9044}" type="slidenum">
              <a:rPr lang="en-US"/>
              <a:pPr/>
              <a:t>17</a:t>
            </a:fld>
            <a:endParaRPr lang="en-US"/>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r>
              <a:rPr lang="en-US" dirty="0" smtClean="0"/>
              <a:t>An</a:t>
            </a:r>
            <a:r>
              <a:rPr lang="en-US" baseline="0" dirty="0" smtClean="0"/>
              <a:t> assembly will also reflect the methodology used to produce it.</a:t>
            </a:r>
            <a:endParaRPr lang="en-US" dirty="0" smtClean="0"/>
          </a:p>
          <a:p>
            <a:r>
              <a:rPr lang="en-US" dirty="0" smtClean="0"/>
              <a:t>Back in 1997, two different approaches were debated</a:t>
            </a:r>
            <a:r>
              <a:rPr lang="en-US" baseline="0" dirty="0" smtClean="0"/>
              <a:t> for assembly of the human reference genome: </a:t>
            </a:r>
            <a:r>
              <a:rPr lang="en-US" dirty="0" smtClean="0"/>
              <a:t>Whole Genome</a:t>
            </a:r>
            <a:r>
              <a:rPr lang="en-US" baseline="0" dirty="0" smtClean="0"/>
              <a:t> Shotgun </a:t>
            </a:r>
            <a:r>
              <a:rPr lang="en-US" dirty="0" smtClean="0"/>
              <a:t>and </a:t>
            </a:r>
            <a:r>
              <a:rPr lang="en-US" dirty="0"/>
              <a:t>clone </a:t>
            </a:r>
            <a:r>
              <a:rPr lang="en-US" dirty="0" smtClean="0"/>
              <a:t>(or tiling</a:t>
            </a:r>
            <a:r>
              <a:rPr lang="en-US" baseline="0" dirty="0" smtClean="0"/>
              <a:t> path) </a:t>
            </a:r>
            <a:r>
              <a:rPr lang="en-US" dirty="0" smtClean="0"/>
              <a:t>based.</a:t>
            </a:r>
          </a:p>
          <a:p>
            <a:endParaRPr lang="en-US" dirty="0" smtClean="0"/>
          </a:p>
          <a:p>
            <a:r>
              <a:rPr lang="en-US" dirty="0" smtClean="0"/>
              <a:t>While there are pros and cons to both methodologies,</a:t>
            </a:r>
            <a:r>
              <a:rPr lang="en-US" baseline="0" dirty="0" smtClean="0"/>
              <a:t> the HGP adopted a clone-based approach for the reference assembly. Thus, the reference differs from most individual genome assemblies produced today, which are WGS. In the next couple of slides we’ll look at some of the differences in the two approaches.</a:t>
            </a:r>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197FD8-81D1-4505-8592-C4DABC56EDAC}" type="slidenum">
              <a:rPr lang="en-US"/>
              <a:pPr/>
              <a:t>18</a:t>
            </a:fld>
            <a:endParaRPr lang="en-US"/>
          </a:p>
        </p:txBody>
      </p:sp>
      <p:sp>
        <p:nvSpPr>
          <p:cNvPr id="183298" name="Rectangle 2"/>
          <p:cNvSpPr>
            <a:spLocks noGrp="1" noRot="1" noChangeAspect="1" noChangeArrowheads="1" noTextEdit="1"/>
          </p:cNvSpPr>
          <p:nvPr>
            <p:ph type="sldImg"/>
          </p:nvPr>
        </p:nvSpPr>
        <p:spPr>
          <a:ln/>
        </p:spPr>
      </p:sp>
      <p:sp>
        <p:nvSpPr>
          <p:cNvPr id="183299" name="Rectangle 3"/>
          <p:cNvSpPr>
            <a:spLocks noGrp="1" noChangeArrowheads="1"/>
          </p:cNvSpPr>
          <p:nvPr>
            <p:ph type="body" idx="1"/>
          </p:nvPr>
        </p:nvSpPr>
        <p:spPr/>
        <p:txBody>
          <a:bodyPr/>
          <a:lstStyle/>
          <a:p>
            <a:r>
              <a:rPr lang="en-US" dirty="0" smtClean="0"/>
              <a:t>WGSA- in this approach, there</a:t>
            </a:r>
            <a:r>
              <a:rPr lang="en-US" baseline="0" dirty="0" smtClean="0"/>
              <a:t> is no upfront genome mapping. The entire genome is assembled de novo.</a:t>
            </a:r>
          </a:p>
          <a:p>
            <a:r>
              <a:rPr lang="en-US" baseline="0" dirty="0" smtClean="0"/>
              <a:t>1. The entire genome is fragmented into pieces of varying size and then cloned into the appropriate vectors. </a:t>
            </a:r>
          </a:p>
          <a:p>
            <a:r>
              <a:rPr lang="en-US" baseline="0" dirty="0" smtClean="0"/>
              <a:t>2. (Clones) from these libraries are end sequenced. </a:t>
            </a:r>
          </a:p>
          <a:p>
            <a:r>
              <a:rPr lang="en-US" baseline="0" dirty="0" smtClean="0"/>
              <a:t>3. An initial phase that looks for sequence overlaps is used to generate contigs (these should have no Ns).</a:t>
            </a:r>
          </a:p>
          <a:p>
            <a:r>
              <a:rPr lang="en-US" baseline="0" dirty="0" smtClean="0"/>
              <a:t>4. A second phase uses the pairing relationship of the reads to order and orient the contigs into scaffolds. </a:t>
            </a:r>
          </a:p>
          <a:p>
            <a:endParaRPr lang="en-US" baseline="0" dirty="0" smtClean="0"/>
          </a:p>
          <a:p>
            <a:r>
              <a:rPr lang="en-US" baseline="0" dirty="0" smtClean="0"/>
              <a:t>Using libraries of different insert sizes improves assembly as the smaller sizes help with the contig step and the larger sizes improve the scaffolding step.</a:t>
            </a:r>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brings me to some important assembly vocabulary terms.</a:t>
            </a:r>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19</a:t>
            </a:fld>
            <a:endParaRPr lang="en-US"/>
          </a:p>
        </p:txBody>
      </p:sp>
    </p:spTree>
    <p:extLst>
      <p:ext uri="{BB962C8B-B14F-4D97-AF65-F5344CB8AC3E}">
        <p14:creationId xmlns:p14="http://schemas.microsoft.com/office/powerpoint/2010/main" val="17057402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a:t>
            </a:r>
            <a:r>
              <a:rPr lang="en-US" baseline="0" dirty="0" smtClean="0"/>
              <a:t> the advent of next generation sequencing technologies, there have been changes in the way WGS reads are assembled. These are summarized on this figure from Schatz et al.</a:t>
            </a:r>
          </a:p>
          <a:p>
            <a:endParaRPr lang="en-US" baseline="0" dirty="0" smtClean="0"/>
          </a:p>
          <a:p>
            <a:r>
              <a:rPr lang="en-US" baseline="0" dirty="0" smtClean="0"/>
              <a:t>Historically, overlap graphs (B) were generated from a set of overlapping Sanger reads (A). </a:t>
            </a:r>
            <a:r>
              <a:rPr lang="en-US" sz="1200" b="0" i="0" u="none" strike="noStrike" kern="1200" baseline="0" dirty="0" smtClean="0">
                <a:solidFill>
                  <a:schemeClr val="tx1"/>
                </a:solidFill>
                <a:latin typeface="+mn-lt"/>
                <a:ea typeface="+mn-ea"/>
                <a:cs typeface="+mn-cs"/>
              </a:rPr>
              <a:t>Each read is a node in the graph, and weighted edges connect overlapping reads. </a:t>
            </a:r>
            <a:r>
              <a:rPr lang="en-US" baseline="0" dirty="0" smtClean="0"/>
              <a:t>Alignment discrepancies lead to forks in the graph. Importantly, the relationships of the reads to one another are preserved in these graphs (as illustrated by the dashed arrows).</a:t>
            </a:r>
          </a:p>
          <a:p>
            <a:endParaRPr lang="en-US" baseline="0" dirty="0" smtClean="0"/>
          </a:p>
          <a:p>
            <a:r>
              <a:rPr lang="en-US" baseline="0" dirty="0" smtClean="0"/>
              <a:t>In recent years, de </a:t>
            </a:r>
            <a:r>
              <a:rPr lang="en-US" baseline="0" dirty="0" err="1" smtClean="0"/>
              <a:t>Bruijn</a:t>
            </a:r>
            <a:r>
              <a:rPr lang="en-US" baseline="0" dirty="0" smtClean="0"/>
              <a:t> graphs have become more widely used to assemble the shorter reads produced via NGS technologies.  </a:t>
            </a:r>
          </a:p>
          <a:p>
            <a:r>
              <a:rPr lang="en-US" baseline="0" dirty="0" smtClean="0"/>
              <a:t>In contrast to the overlap graph, the location of the reads aren’t known in a de </a:t>
            </a:r>
            <a:r>
              <a:rPr lang="en-US" baseline="0" dirty="0" err="1" smtClean="0"/>
              <a:t>Bruijn</a:t>
            </a:r>
            <a:r>
              <a:rPr lang="en-US" baseline="0" dirty="0" smtClean="0"/>
              <a:t> graph. Instead, </a:t>
            </a:r>
            <a:r>
              <a:rPr lang="en-US" sz="1200" b="0" i="0" u="none" strike="noStrike" kern="1200" baseline="0" dirty="0" smtClean="0">
                <a:solidFill>
                  <a:schemeClr val="tx1"/>
                </a:solidFill>
                <a:latin typeface="+mn-lt"/>
                <a:ea typeface="+mn-ea"/>
                <a:cs typeface="+mn-cs"/>
              </a:rPr>
              <a:t>in this approach, the reads are decomposed into k-</a:t>
            </a:r>
            <a:r>
              <a:rPr lang="en-US" sz="1200" b="0" i="0" u="none" strike="noStrike" kern="1200" baseline="0" dirty="0" err="1" smtClean="0">
                <a:solidFill>
                  <a:schemeClr val="tx1"/>
                </a:solidFill>
                <a:latin typeface="+mn-lt"/>
                <a:ea typeface="+mn-ea"/>
                <a:cs typeface="+mn-cs"/>
              </a:rPr>
              <a:t>mers</a:t>
            </a:r>
            <a:r>
              <a:rPr lang="en-US" sz="1200" b="0" i="0" u="none" strike="noStrike" kern="1200" baseline="0" dirty="0" smtClean="0">
                <a:solidFill>
                  <a:schemeClr val="tx1"/>
                </a:solidFill>
                <a:latin typeface="+mn-lt"/>
                <a:ea typeface="+mn-ea"/>
                <a:cs typeface="+mn-cs"/>
              </a:rPr>
              <a:t> that in turn become the nodes of the graph. A directed edge between nodes indicates that the k-</a:t>
            </a:r>
            <a:r>
              <a:rPr lang="en-US" sz="1200" b="0" i="0" u="none" strike="noStrike" kern="1200" baseline="0" dirty="0" err="1" smtClean="0">
                <a:solidFill>
                  <a:schemeClr val="tx1"/>
                </a:solidFill>
                <a:latin typeface="+mn-lt"/>
                <a:ea typeface="+mn-ea"/>
                <a:cs typeface="+mn-cs"/>
              </a:rPr>
              <a:t>mers</a:t>
            </a:r>
            <a:r>
              <a:rPr lang="en-US" sz="1200" b="0" i="0" u="none" strike="noStrike" kern="1200" baseline="0" dirty="0" smtClean="0">
                <a:solidFill>
                  <a:schemeClr val="tx1"/>
                </a:solidFill>
                <a:latin typeface="+mn-lt"/>
                <a:ea typeface="+mn-ea"/>
                <a:cs typeface="+mn-cs"/>
              </a:rPr>
              <a:t> on those nodes occur consecutively in one or more reads.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While de </a:t>
            </a:r>
            <a:r>
              <a:rPr lang="en-US" sz="1200" b="0" i="0" u="none" strike="noStrike" kern="1200" baseline="0" dirty="0" err="1" smtClean="0">
                <a:solidFill>
                  <a:schemeClr val="tx1"/>
                </a:solidFill>
                <a:latin typeface="+mn-lt"/>
                <a:ea typeface="+mn-ea"/>
                <a:cs typeface="+mn-cs"/>
              </a:rPr>
              <a:t>Bruijn</a:t>
            </a:r>
            <a:r>
              <a:rPr lang="en-US" sz="1200" b="0" i="0" u="none" strike="noStrike" kern="1200" baseline="0" dirty="0" smtClean="0">
                <a:solidFill>
                  <a:schemeClr val="tx1"/>
                </a:solidFill>
                <a:latin typeface="+mn-lt"/>
                <a:ea typeface="+mn-ea"/>
                <a:cs typeface="+mn-cs"/>
              </a:rPr>
              <a:t> graphs generally outperform overlap graphs in the assembly of short reads, it’s important to realize that b/c the k-</a:t>
            </a:r>
            <a:r>
              <a:rPr lang="en-US" sz="1200" b="0" i="0" u="none" strike="noStrike" kern="1200" baseline="0" dirty="0" err="1" smtClean="0">
                <a:solidFill>
                  <a:schemeClr val="tx1"/>
                </a:solidFill>
                <a:latin typeface="+mn-lt"/>
                <a:ea typeface="+mn-ea"/>
                <a:cs typeface="+mn-cs"/>
              </a:rPr>
              <a:t>mers</a:t>
            </a:r>
            <a:r>
              <a:rPr lang="en-US" sz="1200" b="0" i="0" u="none" strike="noStrike" kern="1200" baseline="0" dirty="0" smtClean="0">
                <a:solidFill>
                  <a:schemeClr val="tx1"/>
                </a:solidFill>
                <a:latin typeface="+mn-lt"/>
                <a:ea typeface="+mn-ea"/>
                <a:cs typeface="+mn-cs"/>
              </a:rPr>
              <a:t> nodes are divorced from the actual reads, the graph can produce paths that are not supported underlying by reads.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Thus, different assembly methods can produce different assemblies from the same set of reads.</a:t>
            </a:r>
          </a:p>
        </p:txBody>
      </p:sp>
      <p:sp>
        <p:nvSpPr>
          <p:cNvPr id="4" name="Slide Number Placeholder 3"/>
          <p:cNvSpPr>
            <a:spLocks noGrp="1"/>
          </p:cNvSpPr>
          <p:nvPr>
            <p:ph type="sldNum" sz="quarter" idx="10"/>
          </p:nvPr>
        </p:nvSpPr>
        <p:spPr/>
        <p:txBody>
          <a:bodyPr/>
          <a:lstStyle/>
          <a:p>
            <a:fld id="{0A56BB9D-5F15-4D93-B98A-A081E10C7F31}" type="slidenum">
              <a:rPr lang="en-US" smtClean="0"/>
              <a:t>20</a:t>
            </a:fld>
            <a:endParaRPr lang="en-US"/>
          </a:p>
        </p:txBody>
      </p:sp>
    </p:spTree>
    <p:extLst>
      <p:ext uri="{BB962C8B-B14F-4D97-AF65-F5344CB8AC3E}">
        <p14:creationId xmlns:p14="http://schemas.microsoft.com/office/powerpoint/2010/main" val="17595222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a:t>
            </a:r>
            <a:r>
              <a:rPr lang="en-US" baseline="0" dirty="0" smtClean="0"/>
              <a:t> consequence of the WGS assembly approach is that h</a:t>
            </a:r>
            <a:r>
              <a:rPr lang="en-US" dirty="0" smtClean="0"/>
              <a:t>aplotype blocks</a:t>
            </a:r>
            <a:r>
              <a:rPr lang="en-US" baseline="0" dirty="0" smtClean="0"/>
              <a:t> tend to be smaller unless you have good phasing. This is illustrated here, where this set of reads from a individual diploid genome shows evidence of LD for two bases. However, the </a:t>
            </a:r>
            <a:r>
              <a:rPr lang="en-US" baseline="0" smtClean="0"/>
              <a:t>consensus sequence mixes </a:t>
            </a:r>
            <a:r>
              <a:rPr lang="en-US" baseline="0" dirty="0" smtClean="0"/>
              <a:t>the two haplotypes and reduces the block size.</a:t>
            </a:r>
            <a:endParaRPr lang="en-US" dirty="0"/>
          </a:p>
        </p:txBody>
      </p:sp>
      <p:sp>
        <p:nvSpPr>
          <p:cNvPr id="4" name="Slide Number Placeholder 3"/>
          <p:cNvSpPr>
            <a:spLocks noGrp="1"/>
          </p:cNvSpPr>
          <p:nvPr>
            <p:ph type="sldNum" sz="quarter" idx="10"/>
          </p:nvPr>
        </p:nvSpPr>
        <p:spPr/>
        <p:txBody>
          <a:bodyPr/>
          <a:lstStyle/>
          <a:p>
            <a:fld id="{C90F3BFF-C5A9-594B-9473-1174A88CDE67}" type="slidenum">
              <a:rPr lang="en-US" smtClean="0"/>
              <a:t>21</a:t>
            </a:fld>
            <a:endParaRPr lang="en-US"/>
          </a:p>
        </p:txBody>
      </p:sp>
    </p:spTree>
    <p:extLst>
      <p:ext uri="{BB962C8B-B14F-4D97-AF65-F5344CB8AC3E}">
        <p14:creationId xmlns:p14="http://schemas.microsoft.com/office/powerpoint/2010/main" val="37052856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B15A07-749A-40AC-84B5-8AA71113AA29}" type="slidenum">
              <a:rPr lang="en-US"/>
              <a:pPr/>
              <a:t>22</a:t>
            </a:fld>
            <a:endParaRPr lang="en-US"/>
          </a:p>
        </p:txBody>
      </p:sp>
      <p:sp>
        <p:nvSpPr>
          <p:cNvPr id="175106"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p:txBody>
          <a:bodyPr/>
          <a:lstStyle/>
          <a:p>
            <a:r>
              <a:rPr lang="en-US" baseline="0" dirty="0" smtClean="0"/>
              <a:t>The alternative to a WGS assembly is a clone-based assembly. This is the technique used to generate the human reference genome assembly. </a:t>
            </a:r>
          </a:p>
          <a:p>
            <a:endParaRPr lang="en-US" baseline="0" dirty="0" smtClean="0"/>
          </a:p>
          <a:p>
            <a:pPr marL="228577" indent="-228577">
              <a:buAutoNum type="arabicPeriod"/>
            </a:pPr>
            <a:r>
              <a:rPr lang="en-US" baseline="0" dirty="0" smtClean="0"/>
              <a:t>In this case, the genome is fragmented (sheared, or by restriction digest) into relatively large fragments and cloned into a vector (like a BAC). </a:t>
            </a:r>
          </a:p>
          <a:p>
            <a:pPr marL="228577" indent="-228577">
              <a:buAutoNum type="arabicPeriod"/>
            </a:pPr>
            <a:r>
              <a:rPr lang="en-US" baseline="0" dirty="0" smtClean="0"/>
              <a:t>Clones are isolated and their order is determined w.r.t. one another using some sort of mapping technology (typically fingerprint mapping in conjunction with markers associated with linkage or RH maps). </a:t>
            </a:r>
          </a:p>
          <a:p>
            <a:pPr marL="228577" indent="-228577">
              <a:buAutoNum type="arabicPeriod"/>
            </a:pPr>
            <a:r>
              <a:rPr lang="en-US" baseline="0" dirty="0" smtClean="0"/>
              <a:t>As a minimal path is developed, individual clones are shotgun sequenced and assembled.</a:t>
            </a:r>
          </a:p>
          <a:p>
            <a:pPr marL="228577" lvl="0" indent="-228577">
              <a:buAutoNum type="arabicPeriod"/>
            </a:pPr>
            <a:r>
              <a:rPr lang="en-US" baseline="0" dirty="0" smtClean="0"/>
              <a:t>It’s been shown that gaps remaining after the shotgun sequencing and assembly of a clone are rarely resolved by deeper sequence coverage. Instead, finishers go in manually to fill the gaps</a:t>
            </a:r>
            <a:r>
              <a:rPr lang="en-US" baseline="0" smtClean="0"/>
              <a:t>, often by PCR. </a:t>
            </a:r>
            <a:endParaRPr lang="en-US" baseline="0" dirty="0" smtClean="0"/>
          </a:p>
          <a:p>
            <a:pPr marL="228577" indent="-228577">
              <a:buAutoNum type="arabicPeriod"/>
            </a:pPr>
            <a:r>
              <a:rPr lang="en-US" baseline="0" dirty="0" smtClean="0"/>
              <a:t>Overlap between individual clones is determined and a consensus sequence is generated based on the overlap of adjacent clones. </a:t>
            </a:r>
          </a:p>
          <a:p>
            <a:endParaRPr lang="en-US" baseline="0" dirty="0" smtClean="0"/>
          </a:p>
          <a:p>
            <a:r>
              <a:rPr lang="en-US" baseline="0" dirty="0" smtClean="0"/>
              <a:t>NOTE: This approach reduces the de novo assembly problem from a global problem to a local problem. </a:t>
            </a:r>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685BDE-1FA0-624E-8898-A6FA8A9E7C3F}" type="slidenum">
              <a:rPr lang="en-US"/>
              <a:pPr/>
              <a:t>23</a:t>
            </a:fld>
            <a:endParaRPr lang="en-US"/>
          </a:p>
        </p:txBody>
      </p:sp>
      <p:sp>
        <p:nvSpPr>
          <p:cNvPr id="192514"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92515" name="Rectangle 3"/>
          <p:cNvSpPr>
            <a:spLocks noGrp="1" noChangeArrowheads="1"/>
          </p:cNvSpPr>
          <p:nvPr>
            <p:ph type="body" idx="1"/>
          </p:nvPr>
        </p:nvSpPr>
        <p:spPr/>
        <p:txBody>
          <a:bodyPr/>
          <a:lstStyle/>
          <a:p>
            <a:r>
              <a:rPr lang="en-US" dirty="0" smtClean="0"/>
              <a:t>Ideally, the sequences</a:t>
            </a:r>
            <a:r>
              <a:rPr lang="en-US" baseline="0" dirty="0" smtClean="0"/>
              <a:t> generated will be concordant with the non-sequence based map that was used to guide the assembly.</a:t>
            </a:r>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933A3E-C6DC-AA41-AAF0-25919FE9A2B4}" type="slidenum">
              <a:rPr lang="en-US"/>
              <a:pPr/>
              <a:t>24</a:t>
            </a:fld>
            <a:endParaRPr lang="en-US"/>
          </a:p>
        </p:txBody>
      </p:sp>
      <p:sp>
        <p:nvSpPr>
          <p:cNvPr id="193538"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93539" name="Rectangle 3"/>
          <p:cNvSpPr>
            <a:spLocks noGrp="1" noChangeArrowheads="1"/>
          </p:cNvSpPr>
          <p:nvPr>
            <p:ph type="body" idx="1"/>
          </p:nvPr>
        </p:nvSpPr>
        <p:spPr/>
        <p:txBody>
          <a:bodyPr/>
          <a:lstStyle/>
          <a:p>
            <a:r>
              <a:rPr lang="en-US" dirty="0" smtClean="0"/>
              <a:t>However, things are rarely this simple. There may be multiple non-sequence</a:t>
            </a:r>
            <a:r>
              <a:rPr lang="en-US" baseline="0" dirty="0" smtClean="0"/>
              <a:t> based maps that have discrepancies in marker order and/or include different markers. Reconciling the maps to one another and to the assembled sequence generally requires additional mapping and sometimes additional sequencing. </a:t>
            </a:r>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33D88B-08B5-524A-AE51-8C84E4865790}" type="slidenum">
              <a:rPr lang="en-US"/>
              <a:pPr/>
              <a:t>25</a:t>
            </a:fld>
            <a:endParaRPr lang="en-US"/>
          </a:p>
        </p:txBody>
      </p:sp>
      <p:sp>
        <p:nvSpPr>
          <p:cNvPr id="19456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94563" name="Rectangle 3"/>
          <p:cNvSpPr>
            <a:spLocks noGrp="1" noChangeArrowheads="1"/>
          </p:cNvSpPr>
          <p:nvPr>
            <p:ph type="body" idx="1"/>
          </p:nvPr>
        </p:nvSpPr>
        <p:spPr/>
        <p:txBody>
          <a:bodyPr/>
          <a:lstStyle/>
          <a:p>
            <a:r>
              <a:rPr lang="en-US" dirty="0" smtClean="0"/>
              <a:t>A</a:t>
            </a:r>
            <a:r>
              <a:rPr lang="en-US" baseline="0" dirty="0" smtClean="0"/>
              <a:t> real-life example of such a discrepancy is shown in this graph, where two different non-sequence maps for mouse chromosome 7 are plotted against the assembled chromosome sequence (Build 34). The genetic map (yellow) largely matches the sequence, but the radiation hybrid map (green) shows an inversion. </a:t>
            </a:r>
            <a:r>
              <a:rPr lang="en-US" baseline="0" dirty="0" smtClean="0"/>
              <a:t>This inversion may reflect </a:t>
            </a:r>
            <a:r>
              <a:rPr lang="en-US" baseline="0" smtClean="0"/>
              <a:t>recombination suppression.</a:t>
            </a: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baseline="0" dirty="0" smtClean="0"/>
              <a:t>Take-home message: the assembly method used will influence the outcome of the assembly and is also a source of bias and error.</a:t>
            </a:r>
          </a:p>
          <a:p>
            <a:endParaRPr lang="en-US" baseline="0" dirty="0" smtClean="0"/>
          </a:p>
          <a:p>
            <a:r>
              <a:rPr lang="en-US" baseline="0" dirty="0" smtClean="0"/>
              <a:t>.</a:t>
            </a:r>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that</a:t>
            </a:r>
            <a:r>
              <a:rPr lang="en-US" baseline="0" dirty="0" smtClean="0"/>
              <a:t> you know something about how assemblies are generated, let’s look at some real-life examples. This slide shows a listing of the current human genome assemblies in the NCBI Assembly database. How can you distinguish them and determine whether they are suitable for use in your analyses? The first distinctions are basic:</a:t>
            </a:r>
          </a:p>
          <a:p>
            <a:pPr marL="171450" indent="-171450">
              <a:buFont typeface="Arial" charset="0"/>
              <a:buChar char="•"/>
            </a:pPr>
            <a:r>
              <a:rPr lang="en-US" baseline="0" dirty="0" smtClean="0"/>
              <a:t>Genome representation (full vs. partial)</a:t>
            </a:r>
          </a:p>
          <a:p>
            <a:pPr marL="171450" indent="-171450">
              <a:buFont typeface="Arial" charset="0"/>
              <a:buChar char="•"/>
            </a:pPr>
            <a:r>
              <a:rPr lang="en-US" baseline="0" dirty="0" smtClean="0"/>
              <a:t>Assembly level (chromosome vs. scaffold vs. contig)</a:t>
            </a:r>
          </a:p>
          <a:p>
            <a:pPr marL="0" indent="0">
              <a:buFont typeface="Arial" charset="0"/>
              <a:buNone/>
            </a:pPr>
            <a:endParaRPr lang="en-US" baseline="0" dirty="0" smtClean="0"/>
          </a:p>
        </p:txBody>
      </p:sp>
      <p:sp>
        <p:nvSpPr>
          <p:cNvPr id="4" name="Slide Number Placeholder 3"/>
          <p:cNvSpPr>
            <a:spLocks noGrp="1"/>
          </p:cNvSpPr>
          <p:nvPr>
            <p:ph type="sldNum" sz="quarter" idx="10"/>
          </p:nvPr>
        </p:nvSpPr>
        <p:spPr/>
        <p:txBody>
          <a:bodyPr/>
          <a:lstStyle/>
          <a:p>
            <a:fld id="{0A56BB9D-5F15-4D93-B98A-A081E10C7F31}" type="slidenum">
              <a:rPr lang="en-US" smtClean="0"/>
              <a:t>26</a:t>
            </a:fld>
            <a:endParaRPr lang="en-US"/>
          </a:p>
        </p:txBody>
      </p:sp>
    </p:spTree>
    <p:extLst>
      <p:ext uri="{BB962C8B-B14F-4D97-AF65-F5344CB8AC3E}">
        <p14:creationId xmlns:p14="http://schemas.microsoft.com/office/powerpoint/2010/main" val="23068374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you may want to examine the </a:t>
            </a:r>
            <a:r>
              <a:rPr lang="en-US" baseline="0" dirty="0" smtClean="0"/>
              <a:t>contig count of the assembly. This is a metric for how fragmented the assembly is. The lower the contig count, the less fragmented the assembly.</a:t>
            </a:r>
          </a:p>
          <a:p>
            <a:endParaRPr lang="en-US" baseline="0" dirty="0" smtClean="0"/>
          </a:p>
          <a:p>
            <a:r>
              <a:rPr lang="en-US" baseline="0" dirty="0" smtClean="0"/>
              <a:t>This slide plots the contig count for 5 different human assemblies:</a:t>
            </a:r>
          </a:p>
          <a:p>
            <a:pPr marL="171450" indent="-171450">
              <a:buFont typeface="Arial" panose="020B0604020202020204" pitchFamily="34" charset="0"/>
              <a:buChar char="•"/>
            </a:pPr>
            <a:r>
              <a:rPr lang="en-US" baseline="0" dirty="0" smtClean="0"/>
              <a:t>Reference has &lt;1000 contigs. </a:t>
            </a:r>
          </a:p>
          <a:p>
            <a:pPr marL="171450" indent="-171450">
              <a:buFont typeface="Arial" panose="020B0604020202020204" pitchFamily="34" charset="0"/>
              <a:buChar char="•"/>
            </a:pPr>
            <a:r>
              <a:rPr lang="en-US" baseline="0" dirty="0" smtClean="0"/>
              <a:t>HuRef, a WGS assembly generated from Sanger reads, has about 70,000.</a:t>
            </a:r>
          </a:p>
          <a:p>
            <a:pPr marL="628650" lvl="1" indent="-171450">
              <a:buFont typeface="Arial" panose="020B0604020202020204" pitchFamily="34" charset="0"/>
              <a:buChar char="•"/>
            </a:pPr>
            <a:r>
              <a:rPr lang="en-US" baseline="0" dirty="0" smtClean="0"/>
              <a:t>Comparison to Reference demonstrates the difference that assembly methodology can have (with same </a:t>
            </a:r>
            <a:r>
              <a:rPr lang="en-US" baseline="0" dirty="0" err="1" smtClean="0"/>
              <a:t>seq</a:t>
            </a:r>
            <a:r>
              <a:rPr lang="en-US" baseline="0" dirty="0" smtClean="0"/>
              <a:t> technology)</a:t>
            </a:r>
          </a:p>
          <a:p>
            <a:pPr marL="171450" indent="-171450">
              <a:buFont typeface="Arial" panose="020B0604020202020204" pitchFamily="34" charset="0"/>
              <a:buChar char="•"/>
            </a:pPr>
            <a:r>
              <a:rPr lang="en-US" baseline="0" dirty="0" smtClean="0"/>
              <a:t>ALLPATHS and YH are do novo WGS assemblies of next gen sequence. They both are only assembled to the scaffold level and do not have any assembled chromosomes.</a:t>
            </a:r>
          </a:p>
          <a:p>
            <a:pPr marL="628650" lvl="1" indent="-171450">
              <a:buFont typeface="Arial" panose="020B0604020202020204" pitchFamily="34" charset="0"/>
              <a:buChar char="•"/>
            </a:pPr>
            <a:r>
              <a:rPr lang="en-US" baseline="0" dirty="0" smtClean="0"/>
              <a:t>These are the most highly fragmented</a:t>
            </a:r>
          </a:p>
          <a:p>
            <a:pPr marL="628650" lvl="1" indent="-171450">
              <a:buFont typeface="Arial" panose="020B0604020202020204" pitchFamily="34" charset="0"/>
              <a:buChar char="•"/>
            </a:pPr>
            <a:r>
              <a:rPr lang="en-US" baseline="0" dirty="0" smtClean="0"/>
              <a:t>Comparison to </a:t>
            </a:r>
            <a:r>
              <a:rPr lang="en-US" baseline="0" dirty="0" err="1" smtClean="0"/>
              <a:t>HuRef</a:t>
            </a:r>
            <a:r>
              <a:rPr lang="en-US" baseline="0" dirty="0" smtClean="0"/>
              <a:t> (also WGS method) illustrates how sequencing technology can affect an assembly.</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CHM1_1.1, the newest assembly shown in this figure, is a reference-guided assembly comprised of both next-gen WGS reads and clone sequence.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Slightly less fragmented than HuRef, this lower </a:t>
            </a:r>
            <a:r>
              <a:rPr lang="en-US" baseline="0" dirty="0" err="1" smtClean="0"/>
              <a:t>contig</a:t>
            </a:r>
            <a:r>
              <a:rPr lang="en-US" baseline="0" dirty="0" smtClean="0"/>
              <a:t> count reflects both the use of the reference guided approach and the influence of the clones in the assembly.</a:t>
            </a:r>
          </a:p>
          <a:p>
            <a:pPr marL="0" indent="0">
              <a:buFont typeface="Arial" panose="020B0604020202020204" pitchFamily="34" charset="0"/>
              <a:buNone/>
            </a:pPr>
            <a:endParaRPr lang="en-US" baseline="0" dirty="0" smtClean="0"/>
          </a:p>
        </p:txBody>
      </p:sp>
      <p:sp>
        <p:nvSpPr>
          <p:cNvPr id="4" name="Slide Number Placeholder 3"/>
          <p:cNvSpPr>
            <a:spLocks noGrp="1"/>
          </p:cNvSpPr>
          <p:nvPr>
            <p:ph type="sldNum" sz="quarter" idx="10"/>
          </p:nvPr>
        </p:nvSpPr>
        <p:spPr/>
        <p:txBody>
          <a:bodyPr/>
          <a:lstStyle/>
          <a:p>
            <a:fld id="{0A56BB9D-5F15-4D93-B98A-A081E10C7F31}" type="slidenum">
              <a:rPr lang="en-US" smtClean="0"/>
              <a:t>27</a:t>
            </a:fld>
            <a:endParaRPr lang="en-US"/>
          </a:p>
        </p:txBody>
      </p:sp>
    </p:spTree>
    <p:extLst>
      <p:ext uri="{BB962C8B-B14F-4D97-AF65-F5344CB8AC3E}">
        <p14:creationId xmlns:p14="http://schemas.microsoft.com/office/powerpoint/2010/main" val="10399304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metric</a:t>
            </a:r>
            <a:r>
              <a:rPr lang="en-US" baseline="0" dirty="0" smtClean="0"/>
              <a:t> for assessing assembly quality is </a:t>
            </a:r>
            <a:r>
              <a:rPr lang="en-US" dirty="0" smtClean="0"/>
              <a:t>Contig N50</a:t>
            </a:r>
            <a:r>
              <a:rPr lang="en-US" baseline="0" dirty="0" smtClean="0"/>
              <a:t>, which is a measure of continuity. The value for contig N50 means that 50% of the contigs in the assembly are that length or longer.</a:t>
            </a:r>
            <a:endParaRPr lang="en-US" dirty="0" smtClean="0"/>
          </a:p>
          <a:p>
            <a:r>
              <a:rPr lang="en-US" dirty="0" smtClean="0"/>
              <a:t>This graph shows the Contig</a:t>
            </a:r>
            <a:r>
              <a:rPr lang="en-US" baseline="0" dirty="0" smtClean="0"/>
              <a:t> N50s for the same assemblies shown on the previous slide. The contig N50 for the reference assembly dwarves the others, due to this being an entirely clone-based assembly.</a:t>
            </a:r>
          </a:p>
          <a:p>
            <a:endParaRPr lang="en-US" baseline="0" dirty="0"/>
          </a:p>
          <a:p>
            <a:r>
              <a:rPr lang="en-US" baseline="0" dirty="0" smtClean="0"/>
              <a:t>Looking just at the WGS assemblies, we can see that:</a:t>
            </a:r>
          </a:p>
          <a:p>
            <a:pPr marL="171450" indent="-171450">
              <a:buFont typeface="Arial" panose="020B0604020202020204" pitchFamily="34" charset="0"/>
              <a:buChar char="•"/>
            </a:pPr>
            <a:r>
              <a:rPr lang="en-US" baseline="0" dirty="0" smtClean="0"/>
              <a:t>The Sanger read-based </a:t>
            </a:r>
            <a:r>
              <a:rPr lang="en-US" baseline="0" dirty="0" err="1" smtClean="0"/>
              <a:t>HuRef</a:t>
            </a:r>
            <a:r>
              <a:rPr lang="en-US" baseline="0" dirty="0" smtClean="0"/>
              <a:t> and reference-guided WGS/clone hybrid CHM1 assemblies have the larger Contig N50s</a:t>
            </a:r>
          </a:p>
          <a:p>
            <a:pPr marL="171450" indent="-171450">
              <a:buFont typeface="Arial" panose="020B0604020202020204" pitchFamily="34" charset="0"/>
              <a:buChar char="•"/>
            </a:pPr>
            <a:r>
              <a:rPr lang="en-US" baseline="0" dirty="0" smtClean="0"/>
              <a:t>The de novo short read WGS assemblies have the shorter N50s.</a:t>
            </a:r>
          </a:p>
        </p:txBody>
      </p:sp>
      <p:sp>
        <p:nvSpPr>
          <p:cNvPr id="4" name="Slide Number Placeholder 3"/>
          <p:cNvSpPr>
            <a:spLocks noGrp="1"/>
          </p:cNvSpPr>
          <p:nvPr>
            <p:ph type="sldNum" sz="quarter" idx="10"/>
          </p:nvPr>
        </p:nvSpPr>
        <p:spPr/>
        <p:txBody>
          <a:bodyPr/>
          <a:lstStyle/>
          <a:p>
            <a:fld id="{0A56BB9D-5F15-4D93-B98A-A081E10C7F31}" type="slidenum">
              <a:rPr lang="en-US" smtClean="0"/>
              <a:t>28</a:t>
            </a:fld>
            <a:endParaRPr lang="en-US"/>
          </a:p>
        </p:txBody>
      </p:sp>
    </p:spTree>
    <p:extLst>
      <p:ext uri="{BB962C8B-B14F-4D97-AF65-F5344CB8AC3E}">
        <p14:creationId xmlns:p14="http://schemas.microsoft.com/office/powerpoint/2010/main" val="21485432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aseline="0" dirty="0" smtClean="0"/>
              <a:t>One important practical consequence of N50 has to do with gene annotation. If the average gene length for an organism is greater than the N50,  there are likely to be many fragmented genes in the assembly. This point is illustrated in this graph that compares protein lengths in the sea urchin genome, which is highly fragmented, to the opossum genome, which is much less fragmented. There are many more short proteins in the sea urchin genome.</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However, if scaffolding in an assembly is too aggressive, it can also have detrimental effects on gene representation. This is shown in the second graph, which demonstrates that the gene models in the less fragmented opossum assembly have more </a:t>
            </a:r>
            <a:r>
              <a:rPr lang="en-US" baseline="0" dirty="0" err="1" smtClean="0"/>
              <a:t>frameshifts</a:t>
            </a:r>
            <a:r>
              <a:rPr lang="en-US" baseline="0" dirty="0" smtClean="0"/>
              <a:t> than gene models in the highly fragmented sea urchin assembly. This trade-off between length and error illustrates the effects of assembly on annotation.</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Individual base quality is another assembly feature affecting gene annotation. This is illustrated by this graph showing the disproportionate percentage of lineage-specific genes that were disrupted in the draft mouse assembly. In this case, improving base quality via finishing of the assembly improved this annotation.</a:t>
            </a:r>
          </a:p>
          <a:p>
            <a:pPr marL="0" indent="0">
              <a:buFont typeface="Arial" panose="020B0604020202020204" pitchFamily="34" charset="0"/>
              <a:buNone/>
            </a:pPr>
            <a:endParaRPr lang="en-US" baseline="0"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baseline="0" dirty="0" smtClean="0"/>
              <a:t>All together, these slides illustrate that you need understand how various factors described here will affect the characteristics of an assembly, so you can make informed decisions when generating or using existing assemblies.</a:t>
            </a:r>
            <a:endParaRPr lang="en-US" dirty="0" smtClean="0"/>
          </a:p>
          <a:p>
            <a:pPr marL="0" indent="0">
              <a:buFont typeface="Arial" panose="020B0604020202020204" pitchFamily="34" charset="0"/>
              <a:buNone/>
            </a:pPr>
            <a:endParaRPr lang="en-US" baseline="0" dirty="0" smtClean="0"/>
          </a:p>
        </p:txBody>
      </p:sp>
      <p:sp>
        <p:nvSpPr>
          <p:cNvPr id="4" name="Slide Number Placeholder 3"/>
          <p:cNvSpPr>
            <a:spLocks noGrp="1"/>
          </p:cNvSpPr>
          <p:nvPr>
            <p:ph type="sldNum" sz="quarter" idx="10"/>
          </p:nvPr>
        </p:nvSpPr>
        <p:spPr/>
        <p:txBody>
          <a:bodyPr/>
          <a:lstStyle/>
          <a:p>
            <a:fld id="{0A56BB9D-5F15-4D93-B98A-A081E10C7F31}" type="slidenum">
              <a:rPr lang="en-US" smtClean="0"/>
              <a:t>29</a:t>
            </a:fld>
            <a:endParaRPr lang="en-US"/>
          </a:p>
        </p:txBody>
      </p:sp>
    </p:spTree>
    <p:extLst>
      <p:ext uri="{BB962C8B-B14F-4D97-AF65-F5344CB8AC3E}">
        <p14:creationId xmlns:p14="http://schemas.microsoft.com/office/powerpoint/2010/main" val="38417418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30</a:t>
            </a:fld>
            <a:endParaRPr lang="en-US"/>
          </a:p>
        </p:txBody>
      </p:sp>
    </p:spTree>
    <p:extLst>
      <p:ext uri="{BB962C8B-B14F-4D97-AF65-F5344CB8AC3E}">
        <p14:creationId xmlns:p14="http://schemas.microsoft.com/office/powerpoint/2010/main" val="42919739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that</a:t>
            </a:r>
            <a:r>
              <a:rPr lang="en-US" baseline="0" dirty="0" smtClean="0"/>
              <a:t> we’ve covered some assembly basics, let’s talk about what’s happening with the human reference genome assembly.</a:t>
            </a:r>
          </a:p>
          <a:p>
            <a:endParaRPr lang="en-US" baseline="0" dirty="0" smtClean="0"/>
          </a:p>
          <a:p>
            <a:r>
              <a:rPr lang="en-US" baseline="0" dirty="0" smtClean="0"/>
              <a:t>At the conclusion of the HGP, the Genome Reference Consortium (GRC) was established to manage future improvements to this important resource. The GRC subsequently became responsible for the management of the mouse and zebrafish reference genome assemblies. The GRC is composed of 4 institutions and is committed to improving and enhancing genome assemblies.</a:t>
            </a:r>
          </a:p>
          <a:p>
            <a:endParaRPr lang="en-US" baseline="0" dirty="0" smtClean="0"/>
          </a:p>
          <a:p>
            <a:r>
              <a:rPr lang="en-US" baseline="0" dirty="0" smtClean="0"/>
              <a:t>Focus on rebranding the GRC: not just janitorial services. Its more about adding value to the reference genome.</a:t>
            </a:r>
          </a:p>
        </p:txBody>
      </p:sp>
      <p:sp>
        <p:nvSpPr>
          <p:cNvPr id="4" name="Slide Number Placeholder 3"/>
          <p:cNvSpPr>
            <a:spLocks noGrp="1"/>
          </p:cNvSpPr>
          <p:nvPr>
            <p:ph type="sldNum" sz="quarter" idx="10"/>
          </p:nvPr>
        </p:nvSpPr>
        <p:spPr/>
        <p:txBody>
          <a:bodyPr/>
          <a:lstStyle/>
          <a:p>
            <a:fld id="{0A56BB9D-5F15-4D93-B98A-A081E10C7F31}" type="slidenum">
              <a:rPr lang="en-US" smtClean="0"/>
              <a:t>31</a:t>
            </a:fld>
            <a:endParaRPr lang="en-US"/>
          </a:p>
        </p:txBody>
      </p:sp>
    </p:spTree>
    <p:extLst>
      <p:ext uri="{BB962C8B-B14F-4D97-AF65-F5344CB8AC3E}">
        <p14:creationId xmlns:p14="http://schemas.microsoft.com/office/powerpoint/2010/main" val="3171845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management of the human</a:t>
            </a:r>
            <a:r>
              <a:rPr lang="en-US" baseline="0" dirty="0" smtClean="0"/>
              <a:t> reference assembly by the GRC differs from its management by the HGP in three major ways.</a:t>
            </a:r>
          </a:p>
          <a:p>
            <a:pPr marL="171450" indent="-171450">
              <a:buFont typeface="Arial" panose="020B0604020202020204" pitchFamily="34" charset="0"/>
              <a:buChar char="•"/>
            </a:pPr>
            <a:r>
              <a:rPr lang="en-US" baseline="0" dirty="0" smtClean="0"/>
              <a:t>Data distribution</a:t>
            </a:r>
          </a:p>
          <a:p>
            <a:pPr marL="171450" indent="-171450">
              <a:buFont typeface="Arial" panose="020B0604020202020204" pitchFamily="34" charset="0"/>
              <a:buChar char="•"/>
            </a:pPr>
            <a:r>
              <a:rPr lang="en-US" baseline="0" dirty="0" smtClean="0"/>
              <a:t>Assembly model</a:t>
            </a:r>
          </a:p>
          <a:p>
            <a:pPr marL="171450" indent="-171450">
              <a:buFont typeface="Arial" panose="020B0604020202020204" pitchFamily="34" charset="0"/>
              <a:buChar char="•"/>
            </a:pPr>
            <a:r>
              <a:rPr lang="en-US" baseline="0" dirty="0" smtClean="0"/>
              <a:t>Use of public sequence databases</a:t>
            </a:r>
          </a:p>
          <a:p>
            <a:pPr marL="171450" indent="-171450">
              <a:buFont typeface="Arial" panose="020B0604020202020204" pitchFamily="34" charset="0"/>
              <a:buChar char="•"/>
            </a:pPr>
            <a:endParaRPr lang="en-US" baseline="0" dirty="0" smtClean="0"/>
          </a:p>
          <a:p>
            <a:pPr marL="0" indent="0">
              <a:buFont typeface="Arial" panose="020B0604020202020204" pitchFamily="34" charset="0"/>
              <a:buNone/>
            </a:pPr>
            <a:r>
              <a:rPr lang="en-US" baseline="0" dirty="0" smtClean="0"/>
              <a:t>We’ll now take a look a how each of these has changed.</a:t>
            </a:r>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32</a:t>
            </a:fld>
            <a:endParaRPr lang="en-US"/>
          </a:p>
        </p:txBody>
      </p:sp>
    </p:spTree>
    <p:extLst>
      <p:ext uri="{BB962C8B-B14F-4D97-AF65-F5344CB8AC3E}">
        <p14:creationId xmlns:p14="http://schemas.microsoft.com/office/powerpoint/2010/main" val="14498410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emphasizes distributed</a:t>
            </a:r>
            <a:r>
              <a:rPr lang="en-US" baseline="0" dirty="0" smtClean="0"/>
              <a:t> nature of HGP and shows the b</a:t>
            </a:r>
            <a:r>
              <a:rPr lang="en-US" dirty="0" smtClean="0"/>
              <a:t>ases</a:t>
            </a:r>
            <a:r>
              <a:rPr lang="en-US" baseline="0" dirty="0" smtClean="0"/>
              <a:t> contributed to reference assembly by sequencing center.</a:t>
            </a:r>
          </a:p>
          <a:p>
            <a:r>
              <a:rPr lang="en-US" baseline="0" dirty="0" smtClean="0"/>
              <a:t>While this distributed approach was key to the timely completion of the project, it also resulted in a lack of standardization in assembly protocols.</a:t>
            </a:r>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33</a:t>
            </a:fld>
            <a:endParaRPr lang="en-US"/>
          </a:p>
        </p:txBody>
      </p:sp>
    </p:spTree>
    <p:extLst>
      <p:ext uri="{BB962C8B-B14F-4D97-AF65-F5344CB8AC3E}">
        <p14:creationId xmlns:p14="http://schemas.microsoft.com/office/powerpoint/2010/main" val="34784547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illustrated in this excerpt describing the sequencing</a:t>
            </a:r>
            <a:r>
              <a:rPr lang="en-US" baseline="0" dirty="0" smtClean="0"/>
              <a:t> protocols used by the HGP. Unfortunately, much of this original information has been lost or is no longer transparent to users, as maintenance of HGP websites ceased upon the completion of the project.</a:t>
            </a:r>
          </a:p>
          <a:p>
            <a:r>
              <a:rPr lang="en-US" baseline="0" dirty="0" smtClean="0"/>
              <a:t>.</a:t>
            </a:r>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34</a:t>
            </a:fld>
            <a:endParaRPr lang="en-US"/>
          </a:p>
        </p:txBody>
      </p:sp>
    </p:spTree>
    <p:extLst>
      <p:ext uri="{BB962C8B-B14F-4D97-AF65-F5344CB8AC3E}">
        <p14:creationId xmlns:p14="http://schemas.microsoft.com/office/powerpoint/2010/main" val="6795344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first difference in reference assembly management since the GRC assumed responsibility for it is that assembly data and procedures have now been centralized and standardized.</a:t>
            </a:r>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35</a:t>
            </a:fld>
            <a:endParaRPr lang="en-US"/>
          </a:p>
        </p:txBody>
      </p:sp>
    </p:spTree>
    <p:extLst>
      <p:ext uri="{BB962C8B-B14F-4D97-AF65-F5344CB8AC3E}">
        <p14:creationId xmlns:p14="http://schemas.microsoft.com/office/powerpoint/2010/main" val="4558248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Today, all work on the human reference assembly is maintained in a centralized</a:t>
            </a:r>
            <a:r>
              <a:rPr lang="en-US" baseline="0" dirty="0" smtClean="0"/>
              <a:t> GRC database. Issue management software, known as Jira, is used to track all assembly changes. The GRC strives for transparency, and these issues can be viewed on the public GRC website.</a:t>
            </a:r>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36</a:t>
            </a:fld>
            <a:endParaRPr lang="en-US"/>
          </a:p>
        </p:txBody>
      </p:sp>
    </p:spTree>
    <p:extLst>
      <p:ext uri="{BB962C8B-B14F-4D97-AF65-F5344CB8AC3E}">
        <p14:creationId xmlns:p14="http://schemas.microsoft.com/office/powerpoint/2010/main" val="41037392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shows issues that</a:t>
            </a:r>
            <a:r>
              <a:rPr lang="en-US" baseline="0" dirty="0" smtClean="0"/>
              <a:t> have been reported on the human assembly since the GRC’s inception</a:t>
            </a:r>
            <a:r>
              <a:rPr lang="en-US" dirty="0" smtClean="0"/>
              <a:t>. The</a:t>
            </a:r>
            <a:r>
              <a:rPr lang="en-US" baseline="0" dirty="0" smtClean="0"/>
              <a:t> GRC classifies these issues by type as illustrated in this pie chart. These include:</a:t>
            </a:r>
          </a:p>
          <a:p>
            <a:pPr marL="171450" indent="-171450">
              <a:buFont typeface="Arial" panose="020B0604020202020204" pitchFamily="34" charset="0"/>
              <a:buChar char="•"/>
            </a:pPr>
            <a:r>
              <a:rPr lang="en-US" baseline="0" dirty="0" smtClean="0"/>
              <a:t>Clone problems</a:t>
            </a:r>
          </a:p>
          <a:p>
            <a:pPr marL="171450" indent="-171450">
              <a:buFont typeface="Arial" panose="020B0604020202020204" pitchFamily="34" charset="0"/>
              <a:buChar char="•"/>
            </a:pPr>
            <a:r>
              <a:rPr lang="en-US" baseline="0" dirty="0" smtClean="0"/>
              <a:t>Variation</a:t>
            </a:r>
          </a:p>
          <a:p>
            <a:pPr marL="171450" indent="-171450">
              <a:buFont typeface="Arial" panose="020B0604020202020204" pitchFamily="34" charset="0"/>
              <a:buChar char="•"/>
            </a:pPr>
            <a:r>
              <a:rPr lang="en-US" baseline="0" dirty="0" smtClean="0"/>
              <a:t>Sequence localization</a:t>
            </a:r>
          </a:p>
          <a:p>
            <a:pPr marL="171450" indent="-171450">
              <a:buFont typeface="Arial" panose="020B0604020202020204" pitchFamily="34" charset="0"/>
              <a:buChar char="•"/>
            </a:pPr>
            <a:r>
              <a:rPr lang="en-US" baseline="0" dirty="0" smtClean="0"/>
              <a:t>Path problems</a:t>
            </a:r>
          </a:p>
          <a:p>
            <a:pPr marL="171450" indent="-171450">
              <a:buFont typeface="Arial" panose="020B0604020202020204" pitchFamily="34" charset="0"/>
              <a:buChar char="•"/>
            </a:pPr>
            <a:r>
              <a:rPr lang="en-US" baseline="0" dirty="0" smtClean="0"/>
              <a:t>Housekeeping (not always problems)</a:t>
            </a:r>
          </a:p>
          <a:p>
            <a:pPr marL="171450" indent="-171450">
              <a:buFont typeface="Arial" panose="020B0604020202020204" pitchFamily="34" charset="0"/>
              <a:buChar char="•"/>
            </a:pPr>
            <a:r>
              <a:rPr lang="en-US" baseline="0" dirty="0" smtClean="0"/>
              <a:t>Gaps</a:t>
            </a:r>
          </a:p>
        </p:txBody>
      </p:sp>
      <p:sp>
        <p:nvSpPr>
          <p:cNvPr id="4" name="Slide Number Placeholder 3"/>
          <p:cNvSpPr>
            <a:spLocks noGrp="1"/>
          </p:cNvSpPr>
          <p:nvPr>
            <p:ph type="sldNum" sz="quarter" idx="10"/>
          </p:nvPr>
        </p:nvSpPr>
        <p:spPr/>
        <p:txBody>
          <a:bodyPr/>
          <a:lstStyle/>
          <a:p>
            <a:fld id="{0A56BB9D-5F15-4D93-B98A-A081E10C7F31}" type="slidenum">
              <a:rPr lang="en-US" smtClean="0"/>
              <a:t>37</a:t>
            </a:fld>
            <a:endParaRPr lang="en-US"/>
          </a:p>
        </p:txBody>
      </p:sp>
    </p:spTree>
    <p:extLst>
      <p:ext uri="{BB962C8B-B14F-4D97-AF65-F5344CB8AC3E}">
        <p14:creationId xmlns:p14="http://schemas.microsoft.com/office/powerpoint/2010/main" val="382817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ideogram on this slide shows the locations of gaps in the GRCh37 assembly as pink blocks. Alongside are the locations of all reported issues in the GRC tracking system. Resolved issues are shown as green bars, while active issues appear as blue triangles.</a:t>
            </a:r>
          </a:p>
          <a:p>
            <a:endParaRPr lang="en-US" baseline="0" dirty="0" smtClean="0"/>
          </a:p>
          <a:p>
            <a:r>
              <a:rPr lang="en-US" baseline="0" dirty="0" smtClean="0"/>
              <a:t>Note that many issues associated with assembly gaps have been resolved.</a:t>
            </a:r>
          </a:p>
          <a:p>
            <a:endParaRPr lang="en-US" baseline="0" dirty="0" smtClean="0"/>
          </a:p>
          <a:p>
            <a:r>
              <a:rPr lang="en-US" baseline="0" dirty="0" smtClean="0"/>
              <a:t>For more information about the GRC’s centralization of assembly data, please see our 2011 publication in </a:t>
            </a:r>
            <a:r>
              <a:rPr lang="en-US" baseline="0" dirty="0" err="1" smtClean="0"/>
              <a:t>PLoS</a:t>
            </a:r>
            <a:r>
              <a:rPr lang="en-US" baseline="0" dirty="0" smtClean="0"/>
              <a:t> biology.</a:t>
            </a:r>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38</a:t>
            </a:fld>
            <a:endParaRPr lang="en-US"/>
          </a:p>
        </p:txBody>
      </p:sp>
    </p:spTree>
    <p:extLst>
      <p:ext uri="{BB962C8B-B14F-4D97-AF65-F5344CB8AC3E}">
        <p14:creationId xmlns:p14="http://schemas.microsoft.com/office/powerpoint/2010/main" val="18302849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a:t>
            </a:r>
            <a:r>
              <a:rPr lang="en-US" baseline="0" dirty="0" smtClean="0"/>
              <a:t> can see the specific issues on which the GRC is working at our website, as illustrated in this slide which shows the list of issues on chromosome 4. Clicking on any of the specific issue IDs in column 1, such as the one in the grey-highlighted row, will take you to an issue-specific display with additional information.</a:t>
            </a:r>
          </a:p>
          <a:p>
            <a:endParaRPr lang="en-US" baseline="0" dirty="0" smtClean="0"/>
          </a:p>
          <a:p>
            <a:r>
              <a:rPr lang="en-US" baseline="0" dirty="0" smtClean="0"/>
              <a:t>This includes:</a:t>
            </a:r>
          </a:p>
          <a:p>
            <a:pPr marL="171450" indent="-171450">
              <a:buFont typeface="Arial" panose="020B0604020202020204" pitchFamily="34" charset="0"/>
              <a:buChar char="•"/>
            </a:pPr>
            <a:r>
              <a:rPr lang="en-US" baseline="0" dirty="0" smtClean="0"/>
              <a:t>Text describing the issue in greater detail</a:t>
            </a:r>
          </a:p>
          <a:p>
            <a:pPr marL="171450" indent="-171450">
              <a:buFont typeface="Arial" panose="020B0604020202020204" pitchFamily="34" charset="0"/>
              <a:buChar char="•"/>
            </a:pPr>
            <a:r>
              <a:rPr lang="en-US" baseline="0" dirty="0" smtClean="0"/>
              <a:t>Ideogram showing the genomic location of the issue</a:t>
            </a:r>
          </a:p>
          <a:p>
            <a:pPr marL="171450" indent="-171450">
              <a:buFont typeface="Arial" panose="020B0604020202020204" pitchFamily="34" charset="0"/>
              <a:buChar char="•"/>
            </a:pPr>
            <a:r>
              <a:rPr lang="en-US" baseline="0" dirty="0" smtClean="0"/>
              <a:t>Graphical view of the assembly in the vicinity of the issue, including NCBI and Ensembl gene annotation.</a:t>
            </a:r>
          </a:p>
        </p:txBody>
      </p:sp>
      <p:sp>
        <p:nvSpPr>
          <p:cNvPr id="4" name="Slide Number Placeholder 3"/>
          <p:cNvSpPr>
            <a:spLocks noGrp="1"/>
          </p:cNvSpPr>
          <p:nvPr>
            <p:ph type="sldNum" sz="quarter" idx="10"/>
          </p:nvPr>
        </p:nvSpPr>
        <p:spPr/>
        <p:txBody>
          <a:bodyPr/>
          <a:lstStyle/>
          <a:p>
            <a:fld id="{C90F3BFF-C5A9-594B-9473-1174A88CDE67}" type="slidenum">
              <a:rPr lang="en-US" smtClean="0"/>
              <a:t>39</a:t>
            </a:fld>
            <a:endParaRPr lang="en-US"/>
          </a:p>
        </p:txBody>
      </p:sp>
    </p:spTree>
    <p:extLst>
      <p:ext uri="{BB962C8B-B14F-4D97-AF65-F5344CB8AC3E}">
        <p14:creationId xmlns:p14="http://schemas.microsoft.com/office/powerpoint/2010/main" val="31766855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you spot a potential</a:t>
            </a:r>
            <a:r>
              <a:rPr lang="en-US" baseline="0" dirty="0" smtClean="0"/>
              <a:t> problem with the genome, you can report this to us and we will record the information in our tracking system. On our report page you must:</a:t>
            </a:r>
          </a:p>
          <a:p>
            <a:r>
              <a:rPr lang="en-US" baseline="0" dirty="0" smtClean="0"/>
              <a:t>1- select the organism and build</a:t>
            </a:r>
          </a:p>
          <a:p>
            <a:r>
              <a:rPr lang="en-US" baseline="0" dirty="0" smtClean="0"/>
              <a:t>2- tell us the location of the problem. We internally track using flanking component accessions, but you can provide the genome coordinates- we can use that and the build number to determine the flanking accessions. </a:t>
            </a:r>
          </a:p>
          <a:p>
            <a:r>
              <a:rPr lang="en-US" baseline="0" dirty="0" smtClean="0"/>
              <a:t>3- some information about yourself so we can contact you with additional information.</a:t>
            </a:r>
          </a:p>
          <a:p>
            <a:r>
              <a:rPr lang="en-US" baseline="0" dirty="0" smtClean="0"/>
              <a:t>4- a detailed description of the issue. You can even attach a file (and screen shots are good) to assist in describing the problem.</a:t>
            </a:r>
          </a:p>
          <a:p>
            <a:endParaRPr lang="en-US" dirty="0"/>
          </a:p>
        </p:txBody>
      </p:sp>
      <p:sp>
        <p:nvSpPr>
          <p:cNvPr id="4" name="Slide Number Placeholder 3"/>
          <p:cNvSpPr>
            <a:spLocks noGrp="1"/>
          </p:cNvSpPr>
          <p:nvPr>
            <p:ph type="sldNum" sz="quarter" idx="10"/>
          </p:nvPr>
        </p:nvSpPr>
        <p:spPr/>
        <p:txBody>
          <a:bodyPr/>
          <a:lstStyle/>
          <a:p>
            <a:fld id="{97E13606-EBB6-4FC0-8BBD-14AB01461104}" type="slidenum">
              <a:rPr lang="en-US" smtClean="0"/>
              <a:pPr/>
              <a:t>40</a:t>
            </a:fld>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review of an issue indicates</a:t>
            </a:r>
            <a:r>
              <a:rPr lang="en-US" baseline="0" dirty="0" smtClean="0"/>
              <a:t> an assembly update is required, the GRC will make the necessary changes. I’d like to use the next couple of slides to talk about how the GRC manages the assembly and introduce some publicly available tools that you as users can use to assess the quality of the reference assembly.</a:t>
            </a:r>
          </a:p>
          <a:p>
            <a:endParaRPr lang="en-US" dirty="0" smtClean="0"/>
          </a:p>
          <a:p>
            <a:r>
              <a:rPr lang="en-US" dirty="0" smtClean="0"/>
              <a:t>The building of the genome</a:t>
            </a:r>
            <a:r>
              <a:rPr lang="en-US" baseline="0" dirty="0" smtClean="0"/>
              <a:t> starts with a Tiling Path File (known as a TPF). The TPF is defined by three columns. It only specifies the order of the clones along the chromosomes, and the known gaps. It does not specify the overlap information for adjacent sequences. </a:t>
            </a:r>
            <a:endParaRPr lang="en-US" dirty="0"/>
          </a:p>
        </p:txBody>
      </p:sp>
      <p:sp>
        <p:nvSpPr>
          <p:cNvPr id="4" name="Slide Number Placeholder 3"/>
          <p:cNvSpPr>
            <a:spLocks noGrp="1"/>
          </p:cNvSpPr>
          <p:nvPr>
            <p:ph type="sldNum" sz="quarter" idx="10"/>
          </p:nvPr>
        </p:nvSpPr>
        <p:spPr/>
        <p:txBody>
          <a:bodyPr/>
          <a:lstStyle/>
          <a:p>
            <a:fld id="{97E13606-EBB6-4FC0-8BBD-14AB01461104}" type="slidenum">
              <a:rPr lang="en-US" smtClean="0"/>
              <a:pPr/>
              <a:t>41</a:t>
            </a:fld>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Sequences involved</a:t>
            </a:r>
            <a:r>
              <a:rPr lang="en-US" baseline="0" dirty="0" smtClean="0"/>
              <a:t> in building the genome are expected to have particular types of overlaps, known as ‘full dovetails’- that is, for a +, + alignment, the alignment ends at the last base of the first clone and starts with the first base of the second clone. </a:t>
            </a:r>
          </a:p>
          <a:p>
            <a:endParaRPr lang="en-US" baseline="0" dirty="0" smtClean="0"/>
          </a:p>
          <a:p>
            <a:r>
              <a:rPr lang="en-US" baseline="0" dirty="0" smtClean="0"/>
              <a:t>The procedure used to find overlaps for the genome build specifically looks for this type of alignment between adjacent pairs. If no such alignment is available, it will look for half-dovetail or contained relationships – while we don’t necessarily want to use these for contig building, these are useful for curation purposes. The last type of alignment we might expect between adjacent components to find is a blunt or 6-bp overlap at the cloning site. </a:t>
            </a:r>
            <a:endParaRPr lang="en-US" dirty="0"/>
          </a:p>
        </p:txBody>
      </p:sp>
      <p:sp>
        <p:nvSpPr>
          <p:cNvPr id="4" name="Slide Number Placeholder 3"/>
          <p:cNvSpPr>
            <a:spLocks noGrp="1"/>
          </p:cNvSpPr>
          <p:nvPr>
            <p:ph type="sldNum" sz="quarter" idx="10"/>
          </p:nvPr>
        </p:nvSpPr>
        <p:spPr/>
        <p:txBody>
          <a:bodyPr/>
          <a:lstStyle/>
          <a:p>
            <a:fld id="{97E13606-EBB6-4FC0-8BBD-14AB01461104}" type="slidenum">
              <a:rPr lang="en-US" smtClean="0"/>
              <a:pPr/>
              <a:t>42</a:t>
            </a:fld>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TPFs are loaded to a centralized system for</a:t>
            </a:r>
            <a:r>
              <a:rPr lang="en-US" baseline="0" dirty="0" smtClean="0"/>
              <a:t> tracking and ongoing QA. The loaded TPFs are displayed on public webpages, as shown here. The first 3 columns are the original TPF. The remainder of the columns provide additional layers of information.</a:t>
            </a:r>
          </a:p>
          <a:p>
            <a:endParaRPr lang="en-US" baseline="0" dirty="0" smtClean="0"/>
          </a:p>
          <a:p>
            <a:r>
              <a:rPr lang="en-US" baseline="0" dirty="0" smtClean="0"/>
              <a:t>The first level of QA is to look at the overlap between adjacent sequences on the TPF. Alignments are assessed and placed into categories, shown here. These allow us to prioritize sequence pairs that need manual curation.</a:t>
            </a:r>
            <a:endParaRPr lang="en-US" dirty="0"/>
          </a:p>
        </p:txBody>
      </p:sp>
      <p:sp>
        <p:nvSpPr>
          <p:cNvPr id="4" name="Slide Number Placeholder 3"/>
          <p:cNvSpPr>
            <a:spLocks noGrp="1"/>
          </p:cNvSpPr>
          <p:nvPr>
            <p:ph type="sldNum" sz="quarter" idx="10"/>
          </p:nvPr>
        </p:nvSpPr>
        <p:spPr/>
        <p:txBody>
          <a:bodyPr/>
          <a:lstStyle/>
          <a:p>
            <a:fld id="{97E13606-EBB6-4FC0-8BBD-14AB01461104}" type="slidenum">
              <a:rPr lang="en-US" smtClean="0"/>
              <a:pPr/>
              <a:t>43</a:t>
            </a:fld>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Alignment</a:t>
            </a:r>
            <a:r>
              <a:rPr lang="en-US" baseline="0" dirty="0" smtClean="0"/>
              <a:t> information is available for each pair of components. It contains information about each component, a cartoon and sequence comparison of the alignment, along with external sequences that have concordant or discordant alignments in the vicinity of the component overlap.</a:t>
            </a:r>
          </a:p>
          <a:p>
            <a:endParaRPr lang="en-US" baseline="0" dirty="0" smtClean="0"/>
          </a:p>
        </p:txBody>
      </p:sp>
      <p:sp>
        <p:nvSpPr>
          <p:cNvPr id="4" name="Slide Number Placeholder 3"/>
          <p:cNvSpPr>
            <a:spLocks noGrp="1"/>
          </p:cNvSpPr>
          <p:nvPr>
            <p:ph type="sldNum" sz="quarter" idx="10"/>
          </p:nvPr>
        </p:nvSpPr>
        <p:spPr/>
        <p:txBody>
          <a:bodyPr/>
          <a:lstStyle/>
          <a:p>
            <a:fld id="{0A56BB9D-5F15-4D93-B98A-A081E10C7F31}" type="slidenum">
              <a:rPr lang="en-US" smtClean="0"/>
              <a:t>44</a:t>
            </a:fld>
            <a:endParaRPr lang="en-US"/>
          </a:p>
        </p:txBody>
      </p:sp>
    </p:spTree>
    <p:extLst>
      <p:ext uri="{BB962C8B-B14F-4D97-AF65-F5344CB8AC3E}">
        <p14:creationId xmlns:p14="http://schemas.microsoft.com/office/powerpoint/2010/main" val="15360033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When overlaps do not meet alignment criteria, they are reviewed by GRC curators. </a:t>
            </a:r>
            <a:r>
              <a:rPr lang="en-US" dirty="0" smtClean="0"/>
              <a:t>In</a:t>
            </a:r>
            <a:r>
              <a:rPr lang="en-US" baseline="0" dirty="0" smtClean="0"/>
              <a:t> this example, an alignment has been flagged b/c it has a gap &gt;500 </a:t>
            </a:r>
            <a:r>
              <a:rPr lang="en-US" baseline="0" dirty="0" err="1" smtClean="0"/>
              <a:t>bp.</a:t>
            </a:r>
            <a:endParaRPr lang="en-US" dirty="0" smtClean="0"/>
          </a:p>
          <a:p>
            <a:endParaRPr lang="en-US" dirty="0" smtClean="0"/>
          </a:p>
          <a:p>
            <a:r>
              <a:rPr lang="en-US" dirty="0" smtClean="0"/>
              <a:t>The </a:t>
            </a:r>
            <a:r>
              <a:rPr lang="en-US" baseline="0" dirty="0" smtClean="0"/>
              <a:t>GRC uses several tools to evaluate the alignment and determine the underlying cause of the problem. The alignment can be viewed in a publicly available software tool called Genome Workbench.</a:t>
            </a:r>
          </a:p>
          <a:p>
            <a:endParaRPr lang="en-US" baseline="0" dirty="0" smtClean="0"/>
          </a:p>
          <a:p>
            <a:r>
              <a:rPr lang="en-US" baseline="0" dirty="0" smtClean="0"/>
              <a:t>As illustrated in this screenshot, curators can view dot matrix views of the alignment (note large gap), as well as graphical views of the two sequences and alignments that include various features, such as repeats. Focusing on the region of the large gap, we see that there is </a:t>
            </a:r>
            <a:r>
              <a:rPr lang="en-US" baseline="0" dirty="0" err="1" smtClean="0"/>
              <a:t>RepeatMasker</a:t>
            </a:r>
            <a:r>
              <a:rPr lang="en-US" baseline="0" dirty="0" smtClean="0"/>
              <a:t> annotation that demonstrates the insertion in the one clone is comprised of repetitive sequence.</a:t>
            </a:r>
          </a:p>
          <a:p>
            <a:endParaRPr lang="en-US" baseline="0" dirty="0" smtClean="0"/>
          </a:p>
          <a:p>
            <a:r>
              <a:rPr lang="en-US" baseline="0" dirty="0" smtClean="0"/>
              <a:t>Curators have 3 options when alignments don’t meet the criteria:</a:t>
            </a:r>
          </a:p>
          <a:p>
            <a:pPr marL="226089" indent="-226089">
              <a:buAutoNum type="arabicPeriod"/>
            </a:pPr>
            <a:r>
              <a:rPr lang="en-US" baseline="0" dirty="0" smtClean="0"/>
              <a:t>Change one or more of the components</a:t>
            </a:r>
          </a:p>
          <a:p>
            <a:pPr marL="226089" indent="-226089">
              <a:buAutoNum type="arabicPeriod"/>
            </a:pPr>
            <a:r>
              <a:rPr lang="en-US" baseline="0" dirty="0" smtClean="0"/>
              <a:t>Curate the alignment: this is done when the alignment stored does not represent the best alignment for the sequence pair. A curator will store a new alignment for the pair that meets the alignment criteria.</a:t>
            </a:r>
          </a:p>
          <a:p>
            <a:pPr marL="226089" indent="-226089">
              <a:buAutoNum type="arabicPeriod"/>
            </a:pPr>
            <a:r>
              <a:rPr lang="en-US" baseline="0" dirty="0" smtClean="0"/>
              <a:t>Certify the alignment: this is done when the best alignment does not meet the evaluation criteria, but a curator determines that the pair should remain in the assembly.</a:t>
            </a:r>
            <a:endParaRPr lang="en-US" dirty="0" smtClean="0"/>
          </a:p>
          <a:p>
            <a:endParaRPr lang="en-US" baseline="0" dirty="0" smtClean="0"/>
          </a:p>
        </p:txBody>
      </p:sp>
      <p:sp>
        <p:nvSpPr>
          <p:cNvPr id="4" name="Slide Number Placeholder 3"/>
          <p:cNvSpPr>
            <a:spLocks noGrp="1"/>
          </p:cNvSpPr>
          <p:nvPr>
            <p:ph type="sldNum" sz="quarter" idx="10"/>
          </p:nvPr>
        </p:nvSpPr>
        <p:spPr/>
        <p:txBody>
          <a:bodyPr/>
          <a:lstStyle/>
          <a:p>
            <a:fld id="{0A56BB9D-5F15-4D93-B98A-A081E10C7F31}" type="slidenum">
              <a:rPr lang="en-US" smtClean="0"/>
              <a:t>45</a:t>
            </a:fld>
            <a:endParaRPr lang="en-US"/>
          </a:p>
        </p:txBody>
      </p:sp>
    </p:spTree>
    <p:extLst>
      <p:ext uri="{BB962C8B-B14F-4D97-AF65-F5344CB8AC3E}">
        <p14:creationId xmlns:p14="http://schemas.microsoft.com/office/powerpoint/2010/main" val="39270730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slide shows an example of an overlap that has been certified.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When certifying</a:t>
            </a:r>
            <a:r>
              <a:rPr lang="en-US" baseline="0" dirty="0" smtClean="0"/>
              <a:t> an overlap</a:t>
            </a:r>
            <a:r>
              <a:rPr lang="en-US" dirty="0" smtClean="0"/>
              <a:t>, external evidence supporting the alignment must be available. Evidence typically consists either</a:t>
            </a:r>
            <a:r>
              <a:rPr lang="en-US" baseline="0" dirty="0" smtClean="0"/>
              <a:t> </a:t>
            </a:r>
            <a:r>
              <a:rPr lang="en-US" dirty="0" smtClean="0"/>
              <a:t>of (1) sequence data from another source, (2) spanning clone ends or (3) experimental verification (such as a PCR assay detecting the join). All certificates are publicly available on</a:t>
            </a:r>
            <a:r>
              <a:rPr lang="en-US" baseline="0" dirty="0" smtClean="0"/>
              <a:t> the GRC website, and can also be downloaded from the GRC FTP site.</a:t>
            </a:r>
            <a:endParaRPr lang="en-US" dirty="0" smtClean="0"/>
          </a:p>
          <a:p>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46</a:t>
            </a:fld>
            <a:endParaRPr lang="en-US"/>
          </a:p>
        </p:txBody>
      </p:sp>
    </p:spTree>
    <p:extLst>
      <p:ext uri="{BB962C8B-B14F-4D97-AF65-F5344CB8AC3E}">
        <p14:creationId xmlns:p14="http://schemas.microsoft.com/office/powerpoint/2010/main" val="42394929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Alignments refer to individual pairs</a:t>
            </a:r>
            <a:r>
              <a:rPr lang="en-US" baseline="0" dirty="0" smtClean="0"/>
              <a:t> of sequence. Once you know how a pair of sequences go together, you can look at stringing the pairs along into a contig. The contig is essentially the consensus sequence that is produced from the components.</a:t>
            </a:r>
          </a:p>
          <a:p>
            <a:endParaRPr lang="en-US" dirty="0" smtClean="0"/>
          </a:p>
          <a:p>
            <a:r>
              <a:rPr lang="en-US" baseline="0" dirty="0" smtClean="0"/>
              <a:t>To create a contig, we use the steps shown on this slide.</a:t>
            </a:r>
          </a:p>
          <a:p>
            <a:r>
              <a:rPr lang="en-US" baseline="0" dirty="0" smtClean="0"/>
              <a:t>What are switch points? As you create the consensus sequence of the contig, the switch points tell you where to stop using the sequence from one component and begin using the sequence from the next.</a:t>
            </a:r>
          </a:p>
          <a:p>
            <a:endParaRPr lang="en-US" baseline="0" dirty="0" smtClean="0"/>
          </a:p>
          <a:p>
            <a:r>
              <a:rPr lang="en-US" baseline="0" dirty="0" smtClean="0"/>
              <a:t>If there are discrepancies in a sequence pair’s alignment, such as the indel shown here, the switch point selection will influence the outcome of the final sequence.</a:t>
            </a:r>
          </a:p>
        </p:txBody>
      </p:sp>
      <p:sp>
        <p:nvSpPr>
          <p:cNvPr id="4" name="Slide Number Placeholder 3"/>
          <p:cNvSpPr>
            <a:spLocks noGrp="1"/>
          </p:cNvSpPr>
          <p:nvPr>
            <p:ph type="sldNum" sz="quarter" idx="10"/>
          </p:nvPr>
        </p:nvSpPr>
        <p:spPr/>
        <p:txBody>
          <a:bodyPr/>
          <a:lstStyle/>
          <a:p>
            <a:fld id="{97E13606-EBB6-4FC0-8BBD-14AB01461104}" type="slidenum">
              <a:rPr lang="en-US" smtClean="0"/>
              <a:pPr/>
              <a:t>47</a:t>
            </a:fld>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Two types</a:t>
            </a:r>
            <a:r>
              <a:rPr lang="en-US" baseline="0" dirty="0" smtClean="0"/>
              <a:t> of gaps may be specified on the TPFs:</a:t>
            </a:r>
          </a:p>
          <a:p>
            <a:pPr marL="171450" indent="-171450">
              <a:buFont typeface="Arial" panose="020B0604020202020204" pitchFamily="34" charset="0"/>
              <a:buChar char="•"/>
            </a:pPr>
            <a:r>
              <a:rPr lang="en-US" baseline="0" dirty="0" smtClean="0"/>
              <a:t>evidence for spanning clone exists</a:t>
            </a:r>
          </a:p>
          <a:p>
            <a:pPr marL="628650" lvl="1" indent="-171450">
              <a:buFont typeface="Arial" panose="020B0604020202020204" pitchFamily="34" charset="0"/>
              <a:buChar char="•"/>
            </a:pPr>
            <a:r>
              <a:rPr lang="en-US" baseline="0" dirty="0" smtClean="0"/>
              <a:t>Become intra-scaffold gaps</a:t>
            </a:r>
          </a:p>
          <a:p>
            <a:pPr marL="171450" indent="-171450">
              <a:buFont typeface="Arial" panose="020B0604020202020204" pitchFamily="34" charset="0"/>
              <a:buChar char="•"/>
            </a:pPr>
            <a:r>
              <a:rPr lang="en-US" baseline="0" dirty="0" smtClean="0"/>
              <a:t>no evidence for spanning clone</a:t>
            </a:r>
          </a:p>
          <a:p>
            <a:pPr marL="628650" lvl="1" indent="-171450">
              <a:buFont typeface="Arial" panose="020B0604020202020204" pitchFamily="34" charset="0"/>
              <a:buChar char="•"/>
            </a:pPr>
            <a:r>
              <a:rPr lang="en-US" baseline="0" dirty="0" smtClean="0"/>
              <a:t>Become inter-scaffold gaps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48</a:t>
            </a:fld>
            <a:endParaRPr lang="en-US"/>
          </a:p>
        </p:txBody>
      </p:sp>
    </p:spTree>
    <p:extLst>
      <p:ext uri="{BB962C8B-B14F-4D97-AF65-F5344CB8AC3E}">
        <p14:creationId xmlns:p14="http://schemas.microsoft.com/office/powerpoint/2010/main" val="27988267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After</a:t>
            </a:r>
            <a:r>
              <a:rPr lang="en-US" baseline="0" dirty="0" smtClean="0"/>
              <a:t> all review is completed, the final sequence generated. It is represented by an AGP file, which describes component order and switch points. It also includes any gaps.</a:t>
            </a:r>
          </a:p>
          <a:p>
            <a:endParaRPr lang="en-US" baseline="0" dirty="0" smtClean="0"/>
          </a:p>
          <a:p>
            <a:r>
              <a:rPr lang="en-US" baseline="0" dirty="0" smtClean="0"/>
              <a:t>The AGP can then be used to produce FASTA files for the assembly, which is the sequence format that most users will work with.</a:t>
            </a:r>
            <a:endParaRPr lang="en-US" dirty="0"/>
          </a:p>
        </p:txBody>
      </p:sp>
      <p:sp>
        <p:nvSpPr>
          <p:cNvPr id="4" name="Slide Number Placeholder 3"/>
          <p:cNvSpPr>
            <a:spLocks noGrp="1"/>
          </p:cNvSpPr>
          <p:nvPr>
            <p:ph type="sldNum" sz="quarter" idx="10"/>
          </p:nvPr>
        </p:nvSpPr>
        <p:spPr/>
        <p:txBody>
          <a:bodyPr/>
          <a:lstStyle/>
          <a:p>
            <a:fld id="{97E13606-EBB6-4FC0-8BBD-14AB01461104}" type="slidenum">
              <a:rPr lang="en-US" smtClean="0"/>
              <a:pPr/>
              <a:t>49</a:t>
            </a:fld>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second</a:t>
            </a:r>
            <a:r>
              <a:rPr lang="en-US" baseline="0" dirty="0" smtClean="0"/>
              <a:t> change in assembly management since the GRC assumed responsibility for the assembly was the development of an updated assembly model.</a:t>
            </a:r>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50</a:t>
            </a:fld>
            <a:endParaRPr lang="en-US"/>
          </a:p>
        </p:txBody>
      </p:sp>
    </p:spTree>
    <p:extLst>
      <p:ext uri="{BB962C8B-B14F-4D97-AF65-F5344CB8AC3E}">
        <p14:creationId xmlns:p14="http://schemas.microsoft.com/office/powerpoint/2010/main" val="33350080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One of the major discoveries that came</a:t>
            </a:r>
            <a:r>
              <a:rPr lang="en-US" sz="1200" baseline="0" dirty="0" smtClean="0"/>
              <a:t> from early genome analyses was the realization that there’s significantly more variation in the genome than was anticipated at the time of the human genome project. Even when dealing with a genome derived from a single individual, its possible to have 2 divergent haplotypes that confound assembly. In the original reference assembly model, there was no good way to handle variant genomic regions. Frequently, sequences from both of the two different haplotypes were inserted at these variant locations, which led to non-existent allele combinations and artificial gaps. In the new assembly model developed by the GRC, we now have a mechanism to cleanly represent multiple haplotypes in the assembly. </a:t>
            </a:r>
            <a:endParaRPr lang="en-US" sz="1000" dirty="0"/>
          </a:p>
        </p:txBody>
      </p:sp>
      <p:sp>
        <p:nvSpPr>
          <p:cNvPr id="4" name="Slide Number Placeholder 3"/>
          <p:cNvSpPr>
            <a:spLocks noGrp="1"/>
          </p:cNvSpPr>
          <p:nvPr>
            <p:ph type="sldNum" sz="quarter" idx="10"/>
          </p:nvPr>
        </p:nvSpPr>
        <p:spPr/>
        <p:txBody>
          <a:bodyPr/>
          <a:lstStyle/>
          <a:p>
            <a:fld id="{AFC0D934-A7A3-0246-B282-A0E65D0AA6A3}" type="slidenum">
              <a:rPr lang="en-US" smtClean="0"/>
              <a:t>51</a:t>
            </a:fld>
            <a:endParaRPr lang="en-US"/>
          </a:p>
        </p:txBody>
      </p:sp>
    </p:spTree>
    <p:extLst>
      <p:ext uri="{BB962C8B-B14F-4D97-AF65-F5344CB8AC3E}">
        <p14:creationId xmlns:p14="http://schemas.microsoft.com/office/powerpoint/2010/main" val="204835673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a:t>
            </a:r>
            <a:r>
              <a:rPr lang="en-US" baseline="0" dirty="0" smtClean="0"/>
              <a:t> address this issue, the GRC developed a new assembly model, which was first implemented in GRCh37. As illustrated in this cartoon, in this model the “assembly” is comprised of various assembly units. </a:t>
            </a:r>
          </a:p>
          <a:p>
            <a:endParaRPr lang="en-US" baseline="0" dirty="0" smtClean="0"/>
          </a:p>
          <a:p>
            <a:pPr marL="171450" indent="-171450">
              <a:buFont typeface="Arial" panose="020B0604020202020204" pitchFamily="34" charset="0"/>
              <a:buChar char="•"/>
            </a:pPr>
            <a:r>
              <a:rPr lang="en-US" baseline="0" dirty="0" smtClean="0"/>
              <a:t>Primary assembly unit is the collection of chromosomes.</a:t>
            </a:r>
          </a:p>
          <a:p>
            <a:pPr marL="171450" indent="-171450">
              <a:buFont typeface="Arial" panose="020B0604020202020204" pitchFamily="34" charset="0"/>
              <a:buChar char="•"/>
            </a:pPr>
            <a:r>
              <a:rPr lang="en-US" baseline="0" dirty="0" smtClean="0"/>
              <a:t>Genomic regions are defined for those areas in which an alternate representation is desired.</a:t>
            </a:r>
          </a:p>
          <a:p>
            <a:pPr marL="171450" indent="-171450">
              <a:buFont typeface="Arial" panose="020B0604020202020204" pitchFamily="34" charset="0"/>
              <a:buChar char="•"/>
            </a:pPr>
            <a:r>
              <a:rPr lang="en-US" baseline="0" dirty="0" smtClean="0"/>
              <a:t>Alternate representations of these regions, known as alt loci, belong to their own assembly units.</a:t>
            </a:r>
          </a:p>
          <a:p>
            <a:pPr marL="171450" indent="-171450">
              <a:buFont typeface="Arial" panose="020B0604020202020204" pitchFamily="34" charset="0"/>
              <a:buChar char="•"/>
            </a:pPr>
            <a:r>
              <a:rPr lang="en-US" baseline="0" dirty="0" smtClean="0"/>
              <a:t>Genomic regions can also be defined to represent other assembly features of interest, such as the PAR (pseudo-autosomal region).</a:t>
            </a:r>
          </a:p>
          <a:p>
            <a:pPr marL="0" indent="0">
              <a:buFont typeface="Arial" panose="020B0604020202020204" pitchFamily="34" charset="0"/>
              <a:buNone/>
            </a:pPr>
            <a:endParaRPr lang="en-US" baseline="0" dirty="0" smtClean="0"/>
          </a:p>
          <a:p>
            <a:r>
              <a:rPr lang="en-US" baseline="0" dirty="0" smtClean="0"/>
              <a:t>Digression: In the reference assembly, the Y-representations of the PAR regions are identical copies of the sequence from </a:t>
            </a:r>
            <a:r>
              <a:rPr lang="en-US" baseline="0" dirty="0" err="1" smtClean="0"/>
              <a:t>chr.</a:t>
            </a:r>
            <a:r>
              <a:rPr lang="en-US" baseline="0" dirty="0" smtClean="0"/>
              <a:t> X. This reflects the original intent of the HGP to have the reference genome provide a haploid genome representation for each sequence. Thus, only one of the two allelic PAR copies was used. However, the re-use of this sequence means that reads representing the PAR will always have multiple alignments in the reference assembly. Special accounting procedures are needed to correctly handle these reads.</a:t>
            </a:r>
          </a:p>
          <a:p>
            <a:endParaRPr lang="en-US" baseline="0" dirty="0" smtClean="0"/>
          </a:p>
          <a:p>
            <a:r>
              <a:rPr lang="en-US" baseline="0" dirty="0" smtClean="0"/>
              <a:t>The reference assembly therefore is not just the is the primary assembly, but also includes the alternate loci.</a:t>
            </a:r>
            <a:endParaRPr lang="en-US" dirty="0"/>
          </a:p>
        </p:txBody>
      </p:sp>
      <p:sp>
        <p:nvSpPr>
          <p:cNvPr id="4" name="Slide Number Placeholder 3"/>
          <p:cNvSpPr>
            <a:spLocks noGrp="1"/>
          </p:cNvSpPr>
          <p:nvPr>
            <p:ph type="sldNum" sz="quarter" idx="10"/>
          </p:nvPr>
        </p:nvSpPr>
        <p:spPr/>
        <p:txBody>
          <a:bodyPr/>
          <a:lstStyle/>
          <a:p>
            <a:fld id="{AFC0D934-A7A3-0246-B282-A0E65D0AA6A3}" type="slidenum">
              <a:rPr lang="en-US" smtClean="0"/>
              <a:t>52</a:t>
            </a:fld>
            <a:endParaRPr lang="en-US"/>
          </a:p>
        </p:txBody>
      </p:sp>
    </p:spTree>
    <p:extLst>
      <p:ext uri="{BB962C8B-B14F-4D97-AF65-F5344CB8AC3E}">
        <p14:creationId xmlns:p14="http://schemas.microsoft.com/office/powerpoint/2010/main" val="352403462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870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r>
              <a:rPr lang="en-US" baseline="0" dirty="0" smtClean="0"/>
              <a:t>The UGT2B locus on human </a:t>
            </a:r>
            <a:r>
              <a:rPr lang="en-US" baseline="0" dirty="0" err="1" smtClean="0"/>
              <a:t>chr.</a:t>
            </a:r>
            <a:r>
              <a:rPr lang="en-US" baseline="0" dirty="0" smtClean="0"/>
              <a:t> 4 is an example of a region with an alternate locus in GRCh37.</a:t>
            </a:r>
          </a:p>
          <a:p>
            <a:r>
              <a:rPr lang="en-US" baseline="0" dirty="0" smtClean="0"/>
              <a:t>In humans, the gene UGT2B17 is known to be copy number variant. Some individuals have 1 copy of this gene and others have no copies. </a:t>
            </a:r>
          </a:p>
          <a:p>
            <a:endParaRPr lang="en-US" baseline="0" dirty="0" smtClean="0"/>
          </a:p>
          <a:p>
            <a:r>
              <a:rPr lang="en-US" baseline="0" dirty="0" smtClean="0"/>
              <a:t>During the initial assembly of the human genome, components representing both versions of this region were put into the chromosome. This led to a contig gap, and the artificial (or assembly induced) duplication of TMPRSS11E which has not been shown to be CNV. The yellow bars represent the false segmental duplications that were annotated as a consequence of this assembly error.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GRCh37 (bottom panels),</a:t>
            </a:r>
            <a:r>
              <a:rPr lang="en-US" baseline="0" dirty="0" smtClean="0"/>
              <a:t> the chromosome assembly was updated so that it only included components from the red haplotype. The components from the gray haplotype were placed onto the alternate locus. The dark blue bars represent anchor components, which are components from the primary assembly that are included in alternate loci to ensure a good alignment of the alternate sequence to the primary assembly.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 little later we’ll look at the implications that this duplication of sequence in the assembly can have for analyses.</a:t>
            </a:r>
            <a:endParaRPr lang="en-US" dirty="0" smtClean="0"/>
          </a:p>
        </p:txBody>
      </p:sp>
      <p:sp>
        <p:nvSpPr>
          <p:cNvPr id="8704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fontAlgn="base">
              <a:spcBef>
                <a:spcPct val="0"/>
              </a:spcBef>
              <a:spcAft>
                <a:spcPct val="0"/>
              </a:spcAft>
            </a:pPr>
            <a:fld id="{311996CA-1397-BB41-9339-FB142E08AC27}" type="slidenum">
              <a:rPr lang="en-US"/>
              <a:pPr fontAlgn="base">
                <a:spcBef>
                  <a:spcPct val="0"/>
                </a:spcBef>
                <a:spcAft>
                  <a:spcPct val="0"/>
                </a:spcAft>
              </a:pPr>
              <a:t>53</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GRCh37, 9 alternate loci were</a:t>
            </a:r>
            <a:r>
              <a:rPr lang="en-US" baseline="0" dirty="0" smtClean="0"/>
              <a:t> created: 7 for the MHC, 1 for MAPT and 1 for UGT2B.</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a:t>
            </a:r>
            <a:r>
              <a:rPr lang="en-US" baseline="0" dirty="0" smtClean="0"/>
              <a:t> ideograms in this slide represent the primary assembly- the linear chromosomes that most researchers are used to dealing with.  In more detail, we can see </a:t>
            </a:r>
            <a:r>
              <a:rPr lang="en-US" baseline="0" dirty="0" err="1" smtClean="0"/>
              <a:t>chr.</a:t>
            </a:r>
            <a:r>
              <a:rPr lang="en-US" baseline="0" dirty="0" smtClean="0"/>
              <a:t> 6 and its associated sequences.</a:t>
            </a:r>
            <a:endParaRPr lang="en-US" dirty="0" smtClean="0"/>
          </a:p>
          <a:p>
            <a:endParaRPr lang="en-US" baseline="0" dirty="0" smtClean="0"/>
          </a:p>
          <a:p>
            <a:r>
              <a:rPr lang="en-US" baseline="0" dirty="0" smtClean="0"/>
              <a:t>Alternate loci are stand-alone scaffold sequences (see in red). These get released as FASTA and AGP, just like the primary assembly.</a:t>
            </a:r>
          </a:p>
          <a:p>
            <a:r>
              <a:rPr lang="en-US" baseline="0" dirty="0" smtClean="0"/>
              <a:t>While the alternate loci scaffolds in the updated assembly model don’t have chromosome coordinates, the GRC provides their alignments to the chromosomes, which puts them in chromosome context.</a:t>
            </a:r>
          </a:p>
          <a:p>
            <a:endParaRPr lang="en-US" baseline="0" dirty="0" smtClean="0"/>
          </a:p>
          <a:p>
            <a:r>
              <a:rPr lang="en-US" baseline="0" dirty="0" smtClean="0"/>
              <a:t>As mentioned previously, all human alternate loci sequences contain an anchor, which is a component also present in the reference chromosome. The anchor ensures the generation of a good alignment of the alternate loci to the chromosome. Previous versions of the human reference assembly did have alternate sequence representations for some loci. However, these were orphan scaffolds without chromosome context. This is no longer the case for the new assembly model.</a:t>
            </a:r>
          </a:p>
          <a:p>
            <a:r>
              <a:rPr lang="en-US" baseline="0" dirty="0" smtClean="0"/>
              <a:t> </a:t>
            </a:r>
          </a:p>
          <a:p>
            <a:endParaRPr lang="en-US" dirty="0"/>
          </a:p>
        </p:txBody>
      </p:sp>
      <p:sp>
        <p:nvSpPr>
          <p:cNvPr id="4" name="Slide Number Placeholder 3"/>
          <p:cNvSpPr>
            <a:spLocks noGrp="1"/>
          </p:cNvSpPr>
          <p:nvPr>
            <p:ph type="sldNum" sz="quarter" idx="10"/>
          </p:nvPr>
        </p:nvSpPr>
        <p:spPr/>
        <p:txBody>
          <a:bodyPr/>
          <a:lstStyle/>
          <a:p>
            <a:fld id="{F5968F57-8B38-084B-BDFC-70DF6FFFC175}" type="slidenum">
              <a:rPr lang="en-US" smtClean="0"/>
              <a:t>54</a:t>
            </a:fld>
            <a:endParaRPr lang="en-US"/>
          </a:p>
        </p:txBody>
      </p:sp>
    </p:spTree>
    <p:extLst>
      <p:ext uri="{BB962C8B-B14F-4D97-AF65-F5344CB8AC3E}">
        <p14:creationId xmlns:p14="http://schemas.microsoft.com/office/powerpoint/2010/main" val="272692345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model</a:t>
            </a:r>
            <a:r>
              <a:rPr lang="en-US" baseline="0" dirty="0" smtClean="0"/>
              <a:t> is extensible to handling assembly updates without changing chromosome coordinates. Genomic regions where updates have occurred are defined, and scaffold sequences representing these updates are put into their own “Patches” assembly unit.</a:t>
            </a:r>
          </a:p>
          <a:p>
            <a:endParaRPr lang="en-US" baseline="0" dirty="0" smtClean="0"/>
          </a:p>
          <a:p>
            <a:r>
              <a:rPr lang="en-US" baseline="0" dirty="0" smtClean="0"/>
              <a:t>Like the alt loci, the patches are released as stand-alone scaffolds with alignments providing their chromosome context.</a:t>
            </a:r>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55</a:t>
            </a:fld>
            <a:endParaRPr lang="en-US"/>
          </a:p>
        </p:txBody>
      </p:sp>
    </p:spTree>
    <p:extLst>
      <p:ext uri="{BB962C8B-B14F-4D97-AF65-F5344CB8AC3E}">
        <p14:creationId xmlns:p14="http://schemas.microsoft.com/office/powerpoint/2010/main" val="84363802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GRC</a:t>
            </a:r>
            <a:r>
              <a:rPr lang="en-US" baseline="0" dirty="0" smtClean="0"/>
              <a:t> has been releasing patches to the human assembly on a quarterly cycle, and we’re now at GRCh37.p13. There are two varieties of patches:</a:t>
            </a:r>
          </a:p>
          <a:p>
            <a:pPr marL="228600" indent="-228600">
              <a:buAutoNum type="arabicPeriod"/>
            </a:pPr>
            <a:r>
              <a:rPr lang="en-US" baseline="0" dirty="0" smtClean="0"/>
              <a:t>FIX patches correct existing assembly problems: chromosome will update, patches integrated in GRCh38</a:t>
            </a:r>
          </a:p>
          <a:p>
            <a:pPr marL="228600" indent="-228600">
              <a:buAutoNum type="arabicPeriod"/>
            </a:pPr>
            <a:r>
              <a:rPr lang="en-US" baseline="0" dirty="0" smtClean="0"/>
              <a:t>NOVEL patches add new sequence representations: will become alternate loci</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This ideogram shows the current distribution of patches and alternate loci, and you can see that many regions have changed since GRCh37. Note that approximately 3% of the current public human assembly GRCh37 is associated with a region that is represented by a patch or alternate locus.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This slide represents the lower bound for change, as not all updates have been released as patches. It’s time for a new assembly!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reference is not just the is the chromosome sequences of the primary assembly unit, but also includes the alternate loci and patches, which are used to provide additional sequence representations at selected genomic regions. If you’re only using the sequences from the primary assembly for your analysis, you’re not really taking full advantage of the reference.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56</a:t>
            </a:fld>
            <a:endParaRPr lang="en-US"/>
          </a:p>
        </p:txBody>
      </p:sp>
    </p:spTree>
    <p:extLst>
      <p:ext uri="{BB962C8B-B14F-4D97-AF65-F5344CB8AC3E}">
        <p14:creationId xmlns:p14="http://schemas.microsoft.com/office/powerpoint/2010/main" val="18322256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a:t>
            </a:r>
            <a:r>
              <a:rPr lang="en-US" baseline="0" dirty="0" smtClean="0"/>
              <a:t> should you care about alternate loci?</a:t>
            </a:r>
            <a:endParaRPr lang="en-US" dirty="0" smtClean="0"/>
          </a:p>
          <a:p>
            <a:r>
              <a:rPr lang="en-US" dirty="0" smtClean="0"/>
              <a:t>If you are not using the</a:t>
            </a:r>
            <a:r>
              <a:rPr lang="en-US" baseline="0" dirty="0" smtClean="0"/>
              <a:t> entire assembly in your efforts, you may be missing genes in your exome capture reagents. The bottom panel in this image of one of the MHC alternate loci shows a gene, HLA-DRB3 that is only present in the alternate locus.</a:t>
            </a:r>
            <a:endParaRPr lang="en-US" dirty="0"/>
          </a:p>
        </p:txBody>
      </p:sp>
      <p:sp>
        <p:nvSpPr>
          <p:cNvPr id="4" name="Slide Number Placeholder 3"/>
          <p:cNvSpPr>
            <a:spLocks noGrp="1"/>
          </p:cNvSpPr>
          <p:nvPr>
            <p:ph type="sldNum" sz="quarter" idx="10"/>
          </p:nvPr>
        </p:nvSpPr>
        <p:spPr/>
        <p:txBody>
          <a:bodyPr/>
          <a:lstStyle/>
          <a:p>
            <a:fld id="{957119EB-F6AF-D74E-9FA9-2A8370949B60}" type="slidenum">
              <a:rPr lang="en-US" smtClean="0"/>
              <a:t>57</a:t>
            </a:fld>
            <a:endParaRPr lang="en-US"/>
          </a:p>
        </p:txBody>
      </p:sp>
    </p:spTree>
    <p:extLst>
      <p:ext uri="{BB962C8B-B14F-4D97-AF65-F5344CB8AC3E}">
        <p14:creationId xmlns:p14="http://schemas.microsoft.com/office/powerpoint/2010/main" val="17150405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Likewise,</a:t>
            </a:r>
            <a:r>
              <a:rPr lang="en-US" baseline="0" dirty="0" smtClean="0"/>
              <a:t> this slide s</a:t>
            </a:r>
            <a:r>
              <a:rPr lang="en-US" dirty="0" smtClean="0"/>
              <a:t>hows</a:t>
            </a:r>
            <a:r>
              <a:rPr lang="en-US" baseline="0" dirty="0" smtClean="0"/>
              <a:t> the alignment of probes at the MAPT locus on </a:t>
            </a:r>
            <a:r>
              <a:rPr lang="en-US" baseline="0" dirty="0" err="1" smtClean="0"/>
              <a:t>chr.</a:t>
            </a:r>
            <a:r>
              <a:rPr lang="en-US" baseline="0" dirty="0" smtClean="0"/>
              <a:t> 17 </a:t>
            </a:r>
            <a:r>
              <a:rPr lang="en-US" baseline="0" smtClean="0"/>
              <a:t>in GRCh37. </a:t>
            </a:r>
            <a:r>
              <a:rPr lang="en-US" baseline="0" dirty="0" smtClean="0"/>
              <a:t>These probes were originally generated from an earlier assembly version in which 2 different haplotypes were both present at the MAPT locus. Now that the haplotypes have been disambiguated, we can actually how those probes will behave in an analysis. The top panel is the H1 haplotype (now on GRCh37 chromosome)  and bottom is the H2 haplotype, only represented on an alt loci. Probes with squares are missing from H2. Probes with circles show the single location on the H1 </a:t>
            </a:r>
            <a:r>
              <a:rPr lang="en-US" baseline="0" dirty="0" err="1" smtClean="0"/>
              <a:t>haplotype</a:t>
            </a:r>
            <a:r>
              <a:rPr lang="en-US" baseline="0" dirty="0" smtClean="0"/>
              <a:t> and the multiple locations on the H2. The blue line below shows the region that is commonly deleted. </a:t>
            </a:r>
            <a:endParaRPr lang="en-US" dirty="0"/>
          </a:p>
        </p:txBody>
      </p:sp>
      <p:sp>
        <p:nvSpPr>
          <p:cNvPr id="4" name="Slide Number Placeholder 3"/>
          <p:cNvSpPr>
            <a:spLocks noGrp="1"/>
          </p:cNvSpPr>
          <p:nvPr>
            <p:ph type="sldNum" sz="quarter" idx="10"/>
          </p:nvPr>
        </p:nvSpPr>
        <p:spPr/>
        <p:txBody>
          <a:bodyPr/>
          <a:lstStyle/>
          <a:p>
            <a:fld id="{3B633C8F-434B-4E56-AC77-F347C5512A46}" type="slidenum">
              <a:rPr lang="en-US" smtClean="0"/>
              <a:pPr/>
              <a:t>58</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of the full assembly can also improve</a:t>
            </a:r>
            <a:r>
              <a:rPr lang="en-US" baseline="0" dirty="0" smtClean="0"/>
              <a:t> variation analyses. Here we  see s</a:t>
            </a:r>
            <a:r>
              <a:rPr lang="en-US" dirty="0" smtClean="0"/>
              <a:t>hort reads that align to sequence unique</a:t>
            </a:r>
            <a:r>
              <a:rPr lang="en-US" baseline="0" dirty="0" smtClean="0"/>
              <a:t> to the alt, using SRPRISM, an alt aware aligner. </a:t>
            </a:r>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59</a:t>
            </a:fld>
            <a:endParaRPr lang="en-US"/>
          </a:p>
        </p:txBody>
      </p:sp>
    </p:spTree>
    <p:extLst>
      <p:ext uri="{BB962C8B-B14F-4D97-AF65-F5344CB8AC3E}">
        <p14:creationId xmlns:p14="http://schemas.microsoft.com/office/powerpoint/2010/main" val="168705910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If you’re not using the full assembly,</a:t>
            </a:r>
            <a:r>
              <a:rPr lang="en-US" sz="1200" baseline="0" dirty="0" smtClean="0"/>
              <a:t> your reads may map to the wrong place!</a:t>
            </a:r>
          </a:p>
          <a:p>
            <a:endParaRPr lang="en-US" sz="1200" dirty="0" smtClean="0"/>
          </a:p>
          <a:p>
            <a:r>
              <a:rPr lang="en-US" sz="1200" dirty="0" smtClean="0"/>
              <a:t>We’ve been doing some analyses</a:t>
            </a:r>
            <a:r>
              <a:rPr lang="en-US" sz="1200" baseline="0" dirty="0" smtClean="0"/>
              <a:t> to investigate the severity of mapping errors that can occur when alts/patches aren’t used in alignment target sets. In this study, we looked at the behavior of s</a:t>
            </a:r>
            <a:r>
              <a:rPr lang="en-US" sz="1200" dirty="0" smtClean="0"/>
              <a:t>imulated reads source</a:t>
            </a:r>
            <a:r>
              <a:rPr lang="en-US" sz="1200" baseline="0" dirty="0" smtClean="0"/>
              <a:t>d from GRCh37.p9 patch/alt unique sequence aligned to GRCh37 primary assembly. We asked what happens to these reads when their true target is missing. We aligned the reads either as singletons or pairs, using two different aligners (BWA and srprism).</a:t>
            </a:r>
          </a:p>
          <a:p>
            <a:endParaRPr lang="en-US" sz="1200" baseline="0" dirty="0" smtClean="0"/>
          </a:p>
          <a:p>
            <a:r>
              <a:rPr lang="en-US" sz="1200" baseline="0" dirty="0" smtClean="0"/>
              <a:t>The chart in this slide shows that, regardless of approach, while 25% of these reads failed to align, nearly three-quarters have an off-target alignment. These off-target alignments are likely to result in errors in variation analyses.</a:t>
            </a:r>
          </a:p>
          <a:p>
            <a:endParaRPr lang="en-US" sz="1200" baseline="0" dirty="0" smtClean="0"/>
          </a:p>
          <a:p>
            <a:r>
              <a:rPr lang="en-US" sz="1200" baseline="0" dirty="0" smtClean="0"/>
              <a:t>This analysis demonstrates the value in including assembly updates when performing analyses.</a:t>
            </a:r>
            <a:endParaRPr lang="en-US" sz="1200" i="0" baseline="0" dirty="0" smtClean="0"/>
          </a:p>
        </p:txBody>
      </p:sp>
      <p:sp>
        <p:nvSpPr>
          <p:cNvPr id="4" name="Slide Number Placeholder 3"/>
          <p:cNvSpPr>
            <a:spLocks noGrp="1"/>
          </p:cNvSpPr>
          <p:nvPr>
            <p:ph type="sldNum" sz="quarter" idx="10"/>
          </p:nvPr>
        </p:nvSpPr>
        <p:spPr/>
        <p:txBody>
          <a:bodyPr/>
          <a:lstStyle/>
          <a:p>
            <a:fld id="{6C431FDB-57E2-4148-B302-3412771C4757}" type="slidenum">
              <a:rPr lang="en-US" smtClean="0"/>
              <a:t>60</a:t>
            </a:fld>
            <a:endParaRPr lang="en-US" dirty="0"/>
          </a:p>
        </p:txBody>
      </p:sp>
    </p:spTree>
    <p:extLst>
      <p:ext uri="{BB962C8B-B14F-4D97-AF65-F5344CB8AC3E}">
        <p14:creationId xmlns:p14="http://schemas.microsoft.com/office/powerpoint/2010/main" val="228699927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Since commonly used short reads aligner like BWA can’t currently handle the sequence duplication introduced by anchors and other non-unique sequences in alts/patches, new tools are needed so that users can make use of the full assembly. However, in the interim, we are also looking at approaches that may help users make use of existing tool chains. For example, we are developing a mask that hides the duplication in the alts/patches. In this way, BWA can still be used, but users can take advantage of the value added by the alts/patches. </a:t>
            </a:r>
            <a:r>
              <a:rPr lang="en-US" baseline="0" dirty="0" smtClean="0"/>
              <a:t>In this slide, you can see the mask we’ve generated for this NOVEL patch which has an insertion relative to the reference, but is identical for much of the remaining length.</a:t>
            </a:r>
            <a:endParaRPr lang="en-US"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The mask shown here was tailored for use with alignments of 101bp reads; parameters may need to be adjusted for other read lengths.</a:t>
            </a:r>
          </a:p>
          <a:p>
            <a:endParaRPr lang="en-US" dirty="0" smtClean="0"/>
          </a:p>
          <a:p>
            <a:r>
              <a:rPr lang="en-US" dirty="0" smtClean="0"/>
              <a:t>Notably,</a:t>
            </a:r>
            <a:r>
              <a:rPr lang="en-US" baseline="0" dirty="0" smtClean="0"/>
              <a:t> the mask can be applied to an alt/patch or to the chromosome. The latter is desirable for FIX patches, where you want the reads to align to what the chromosome will look like, not to the potentially erroneous chromosome sequence.</a:t>
            </a:r>
          </a:p>
        </p:txBody>
      </p:sp>
      <p:sp>
        <p:nvSpPr>
          <p:cNvPr id="4" name="Slide Number Placeholder 3"/>
          <p:cNvSpPr>
            <a:spLocks noGrp="1"/>
          </p:cNvSpPr>
          <p:nvPr>
            <p:ph type="sldNum" sz="quarter" idx="10"/>
          </p:nvPr>
        </p:nvSpPr>
        <p:spPr/>
        <p:txBody>
          <a:bodyPr/>
          <a:lstStyle/>
          <a:p>
            <a:fld id="{6C431FDB-57E2-4148-B302-3412771C4757}" type="slidenum">
              <a:rPr lang="en-US" smtClean="0"/>
              <a:t>61</a:t>
            </a:fld>
            <a:endParaRPr lang="en-US" dirty="0"/>
          </a:p>
        </p:txBody>
      </p:sp>
    </p:spTree>
    <p:extLst>
      <p:ext uri="{BB962C8B-B14F-4D97-AF65-F5344CB8AC3E}">
        <p14:creationId xmlns:p14="http://schemas.microsoft.com/office/powerpoint/2010/main" val="385499074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illustrates </a:t>
            </a:r>
            <a:r>
              <a:rPr lang="en-US" baseline="0" dirty="0" smtClean="0"/>
              <a:t>how the mask suppresses duplicate alignments.</a:t>
            </a:r>
          </a:p>
          <a:p>
            <a:endParaRPr lang="en-US" baseline="0" dirty="0" smtClean="0"/>
          </a:p>
          <a:p>
            <a:r>
              <a:rPr lang="en-US" baseline="0" dirty="0" smtClean="0"/>
              <a:t>Simulated reads were aligned to either the GRCh37 primary assembly only, or to the full GRCh37.p9 assembly. Without the novel patch, you can see many poor alignments in a region of chr. 10 that has alternate representation. These mismatchy alignments are eliminated when the novel patch is included in the target set (2</a:t>
            </a:r>
            <a:r>
              <a:rPr lang="en-US" baseline="30000" dirty="0" smtClean="0"/>
              <a:t>nd</a:t>
            </a:r>
            <a:r>
              <a:rPr lang="en-US" baseline="0" dirty="0" smtClean="0"/>
              <a:t> row). The same effect is still visible when the mask is applied (3</a:t>
            </a:r>
            <a:r>
              <a:rPr lang="en-US" baseline="30000" dirty="0" smtClean="0"/>
              <a:t>rd</a:t>
            </a:r>
            <a:r>
              <a:rPr lang="en-US" baseline="0" dirty="0" smtClean="0"/>
              <a:t> row).</a:t>
            </a:r>
          </a:p>
          <a:p>
            <a:endParaRPr lang="en-US" baseline="0" dirty="0" smtClean="0"/>
          </a:p>
          <a:p>
            <a:r>
              <a:rPr lang="en-US" baseline="0" dirty="0" smtClean="0"/>
              <a:t>The efficacy of the map in reducing duplicate alignments is visible when looking at reads aligning to the novel patch. Can see that the density of alignments in the masked regions is reduced.</a:t>
            </a:r>
          </a:p>
          <a:p>
            <a:endParaRPr lang="en-US" dirty="0" smtClean="0"/>
          </a:p>
        </p:txBody>
      </p:sp>
      <p:sp>
        <p:nvSpPr>
          <p:cNvPr id="4" name="Slide Number Placeholder 3"/>
          <p:cNvSpPr>
            <a:spLocks noGrp="1"/>
          </p:cNvSpPr>
          <p:nvPr>
            <p:ph type="sldNum" sz="quarter" idx="10"/>
          </p:nvPr>
        </p:nvSpPr>
        <p:spPr/>
        <p:txBody>
          <a:bodyPr/>
          <a:lstStyle/>
          <a:p>
            <a:fld id="{6C431FDB-57E2-4148-B302-3412771C4757}" type="slidenum">
              <a:rPr lang="en-US" smtClean="0"/>
              <a:t>62</a:t>
            </a:fld>
            <a:endParaRPr lang="en-US" dirty="0"/>
          </a:p>
        </p:txBody>
      </p:sp>
    </p:spTree>
    <p:extLst>
      <p:ext uri="{BB962C8B-B14F-4D97-AF65-F5344CB8AC3E}">
        <p14:creationId xmlns:p14="http://schemas.microsoft.com/office/powerpoint/2010/main" val="247985873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a:t>
            </a:r>
            <a:r>
              <a:rPr lang="en-US" baseline="0" dirty="0" smtClean="0"/>
              <a:t> provides some quantitation for these assertions. Simulated reads were aligned to GRCh37 primary only, or to the full assembly with either BWA or srprism, the alt aware aligner. For BWA, we looked at masking the alts/patches only, or masking a combination of alts/patches and the chromosome. We then looked at the incidence of reads with unique or multiple alignments.</a:t>
            </a:r>
          </a:p>
          <a:p>
            <a:endParaRPr lang="en-US" baseline="0" dirty="0" smtClean="0"/>
          </a:p>
          <a:p>
            <a:r>
              <a:rPr lang="en-US" baseline="0" dirty="0" smtClean="0"/>
              <a:t>The second column shows an increase in multiple alignments when reads are aligned to the full assembly with BWA and no mask. Use of either masking approach essentially eliminates the increase. Of note, srprism, the alt aware aligner does not need a mask to prevent ambiguous mappings. We’ll be following up this analysis with some real reads from NA12878.</a:t>
            </a:r>
          </a:p>
          <a:p>
            <a:endParaRPr lang="en-US" baseline="0" dirty="0" smtClean="0"/>
          </a:p>
          <a:p>
            <a:r>
              <a:rPr lang="en-US" baseline="0" dirty="0" smtClean="0"/>
              <a:t>Ultimately, we are looking at ways to make resources like the mask available to more users. We plan to publish these analyses when complete and are looking at ways to distribute masking files with the assembly.</a:t>
            </a:r>
          </a:p>
          <a:p>
            <a:endParaRPr lang="en-US" dirty="0"/>
          </a:p>
        </p:txBody>
      </p:sp>
      <p:sp>
        <p:nvSpPr>
          <p:cNvPr id="4" name="Slide Number Placeholder 3"/>
          <p:cNvSpPr>
            <a:spLocks noGrp="1"/>
          </p:cNvSpPr>
          <p:nvPr>
            <p:ph type="sldNum" sz="quarter" idx="10"/>
          </p:nvPr>
        </p:nvSpPr>
        <p:spPr/>
        <p:txBody>
          <a:bodyPr/>
          <a:lstStyle/>
          <a:p>
            <a:fld id="{6C431FDB-57E2-4148-B302-3412771C4757}" type="slidenum">
              <a:rPr lang="en-US" smtClean="0"/>
              <a:t>63</a:t>
            </a:fld>
            <a:endParaRPr lang="en-US" dirty="0"/>
          </a:p>
        </p:txBody>
      </p:sp>
    </p:spTree>
    <p:extLst>
      <p:ext uri="{BB962C8B-B14F-4D97-AF65-F5344CB8AC3E}">
        <p14:creationId xmlns:p14="http://schemas.microsoft.com/office/powerpoint/2010/main" val="328746704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charset="0"/>
              <a:buNone/>
            </a:pPr>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65</a:t>
            </a:fld>
            <a:endParaRPr lang="en-US"/>
          </a:p>
        </p:txBody>
      </p:sp>
    </p:spTree>
    <p:extLst>
      <p:ext uri="{BB962C8B-B14F-4D97-AF65-F5344CB8AC3E}">
        <p14:creationId xmlns:p14="http://schemas.microsoft.com/office/powerpoint/2010/main" val="429197392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GRCh38 assembly</a:t>
            </a:r>
            <a:r>
              <a:rPr lang="en-US" baseline="0" dirty="0" smtClean="0"/>
              <a:t> will be released this fall. We are currently resolving a data issue uncovered a data issue during processing and expect to resume submission of the assembly soon. In this next section, I’d like to highlight some of the new features you will find in the updated assembly. We’ll start with some assembly stats.</a:t>
            </a:r>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66</a:t>
            </a:fld>
            <a:endParaRPr lang="en-US"/>
          </a:p>
        </p:txBody>
      </p:sp>
    </p:spTree>
    <p:extLst>
      <p:ext uri="{BB962C8B-B14F-4D97-AF65-F5344CB8AC3E}">
        <p14:creationId xmlns:p14="http://schemas.microsoft.com/office/powerpoint/2010/main" val="70097942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Since</a:t>
            </a:r>
            <a:r>
              <a:rPr lang="en-US" baseline="0" dirty="0" smtClean="0"/>
              <a:t> GRCh38 isn’t yet available, in some slides I will show s</a:t>
            </a:r>
            <a:r>
              <a:rPr lang="en-US" dirty="0" smtClean="0"/>
              <a:t>tat</a:t>
            </a:r>
            <a:r>
              <a:rPr lang="en-US" baseline="0" dirty="0" smtClean="0"/>
              <a:t>s from a dress-rehearsal (internal, analysis-only) build known as GRCh37B produced earlier this year in preparation for this fall’s public assembly release. Can think of it as a lower bound for change.</a:t>
            </a:r>
          </a:p>
          <a:p>
            <a:endParaRPr lang="en-US" baseline="0" dirty="0" smtClean="0"/>
          </a:p>
          <a:p>
            <a:r>
              <a:rPr lang="en-US" baseline="0" dirty="0" smtClean="0"/>
              <a:t>First: look at changes in chromosome length. While total length changes vary, can see that </a:t>
            </a:r>
            <a:r>
              <a:rPr lang="en-US" baseline="0" dirty="0" err="1" smtClean="0"/>
              <a:t>ungapped</a:t>
            </a:r>
            <a:r>
              <a:rPr lang="en-US" baseline="0" dirty="0" smtClean="0"/>
              <a:t> sequence length increased for nearly all of the chromosomes, reflecting the addition actual sequence to the assembly. In cases where </a:t>
            </a:r>
            <a:r>
              <a:rPr lang="en-US" baseline="0" dirty="0" err="1" smtClean="0"/>
              <a:t>ungapped</a:t>
            </a:r>
            <a:r>
              <a:rPr lang="en-US" baseline="0" dirty="0" smtClean="0"/>
              <a:t> length got shorter, these reflect some instances where we removed </a:t>
            </a:r>
            <a:r>
              <a:rPr lang="en-US" baseline="0" dirty="0" err="1" smtClean="0"/>
              <a:t>haplotypic</a:t>
            </a:r>
            <a:r>
              <a:rPr lang="en-US" baseline="0" dirty="0" smtClean="0"/>
              <a:t> expansions from the chromosomes.</a:t>
            </a:r>
          </a:p>
          <a:p>
            <a:endParaRPr lang="en-US" baseline="0" dirty="0" smtClean="0"/>
          </a:p>
          <a:p>
            <a:r>
              <a:rPr lang="en-US" dirty="0" smtClean="0"/>
              <a:t>Second:</a:t>
            </a:r>
            <a:r>
              <a:rPr lang="en-US" baseline="0" dirty="0" smtClean="0"/>
              <a:t> </a:t>
            </a:r>
            <a:r>
              <a:rPr lang="en-US" dirty="0" smtClean="0"/>
              <a:t>The</a:t>
            </a:r>
            <a:r>
              <a:rPr lang="en-US" baseline="0" dirty="0" smtClean="0"/>
              <a:t> analysis only-build was also aligned to GRCh37.p12, and the distributions of the </a:t>
            </a:r>
            <a:r>
              <a:rPr lang="en-US" baseline="0" dirty="0" err="1" smtClean="0"/>
              <a:t>ungapped</a:t>
            </a:r>
            <a:r>
              <a:rPr lang="en-US" baseline="0" dirty="0" smtClean="0"/>
              <a:t> unaligned sequence were examined. This reflects the distribution of novel sequence added in the updated assembly.</a:t>
            </a:r>
          </a:p>
          <a:p>
            <a:endParaRPr lang="en-US" baseline="0" dirty="0" smtClean="0"/>
          </a:p>
          <a:p>
            <a:r>
              <a:rPr lang="en-US" dirty="0" smtClean="0"/>
              <a:t>Third: The large increases in scaffold N50s can be attributed to the addition</a:t>
            </a:r>
            <a:r>
              <a:rPr lang="en-US" baseline="0" dirty="0" smtClean="0"/>
              <a:t> of WGS at assembly gaps. In several cases, these spanned GRCh37 interscaffold gaps.</a:t>
            </a:r>
            <a:endParaRPr lang="en-US" dirty="0"/>
          </a:p>
        </p:txBody>
      </p:sp>
      <p:sp>
        <p:nvSpPr>
          <p:cNvPr id="4" name="Slide Number Placeholder 3"/>
          <p:cNvSpPr>
            <a:spLocks noGrp="1"/>
          </p:cNvSpPr>
          <p:nvPr>
            <p:ph type="sldNum" sz="quarter" idx="10"/>
          </p:nvPr>
        </p:nvSpPr>
        <p:spPr/>
        <p:txBody>
          <a:bodyPr/>
          <a:lstStyle/>
          <a:p>
            <a:fld id="{462A5E41-1256-42A1-ADCE-B64D951911F3}" type="slidenum">
              <a:rPr lang="en-US" smtClean="0"/>
              <a:t>67</a:t>
            </a:fld>
            <a:endParaRPr lang="en-US" dirty="0"/>
          </a:p>
        </p:txBody>
      </p:sp>
    </p:spTree>
    <p:extLst>
      <p:ext uri="{BB962C8B-B14F-4D97-AF65-F5344CB8AC3E}">
        <p14:creationId xmlns:p14="http://schemas.microsoft.com/office/powerpoint/2010/main" val="5498358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Unlocalized</a:t>
            </a:r>
            <a:r>
              <a:rPr lang="en-US" dirty="0" smtClean="0"/>
              <a:t> sequence in GRCh37 vs. GRCh38.</a:t>
            </a:r>
            <a:r>
              <a:rPr lang="en-US" baseline="0" dirty="0" smtClean="0"/>
              <a:t> This is a count of scaffolds, not the lengths. Must login to NCBI to get lengths…</a:t>
            </a:r>
          </a:p>
          <a:p>
            <a:endParaRPr lang="en-US" baseline="0" dirty="0" smtClean="0"/>
          </a:p>
          <a:p>
            <a:r>
              <a:rPr lang="en-US" baseline="0" dirty="0" smtClean="0"/>
              <a:t>Take homes:</a:t>
            </a:r>
          </a:p>
          <a:p>
            <a:pPr marL="171450" indent="-171450">
              <a:buFont typeface="Arial" panose="020B0604020202020204" pitchFamily="34" charset="0"/>
              <a:buChar char="•"/>
            </a:pPr>
            <a:r>
              <a:rPr lang="en-US" baseline="0" dirty="0" smtClean="0"/>
              <a:t>Many GRCh37 </a:t>
            </a:r>
            <a:r>
              <a:rPr lang="en-US" baseline="0" dirty="0" err="1" smtClean="0"/>
              <a:t>unlocalized</a:t>
            </a:r>
            <a:r>
              <a:rPr lang="en-US" baseline="0" dirty="0" smtClean="0"/>
              <a:t> and unplaced sequences have been placed or localized</a:t>
            </a:r>
          </a:p>
          <a:p>
            <a:pPr marL="171450" indent="-171450">
              <a:buFont typeface="Arial" panose="020B0604020202020204" pitchFamily="34" charset="0"/>
              <a:buChar char="•"/>
            </a:pPr>
            <a:r>
              <a:rPr lang="en-US" baseline="0" dirty="0" smtClean="0"/>
              <a:t>Most of the </a:t>
            </a:r>
            <a:r>
              <a:rPr lang="en-US" baseline="0" dirty="0" err="1" smtClean="0"/>
              <a:t>unlocalized</a:t>
            </a:r>
            <a:r>
              <a:rPr lang="en-US" baseline="0" dirty="0" smtClean="0"/>
              <a:t>/unplaced sequences new to GRCh38 come from admixture mapping/decoy capture</a:t>
            </a:r>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68</a:t>
            </a:fld>
            <a:endParaRPr lang="en-US"/>
          </a:p>
        </p:txBody>
      </p:sp>
    </p:spTree>
    <p:extLst>
      <p:ext uri="{BB962C8B-B14F-4D97-AF65-F5344CB8AC3E}">
        <p14:creationId xmlns:p14="http://schemas.microsoft.com/office/powerpoint/2010/main" val="219376514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Data</a:t>
            </a:r>
            <a:r>
              <a:rPr lang="en-US" baseline="0" dirty="0" smtClean="0"/>
              <a:t> for alt loci comes from GRCh38 (pre-centromere update), not GRCh37B</a:t>
            </a:r>
            <a:endParaRPr lang="en-US" dirty="0" smtClean="0"/>
          </a:p>
          <a:p>
            <a:r>
              <a:rPr lang="en-US" dirty="0" smtClean="0"/>
              <a:t>Alt loci explosion!</a:t>
            </a:r>
          </a:p>
          <a:p>
            <a:pPr marL="171450" indent="-171450">
              <a:buFont typeface="Arial" panose="020B0604020202020204" pitchFamily="34" charset="0"/>
              <a:buChar char="•"/>
            </a:pPr>
            <a:r>
              <a:rPr lang="en-US" dirty="0" smtClean="0"/>
              <a:t>More of them (262 in GRCh38)</a:t>
            </a:r>
          </a:p>
          <a:p>
            <a:pPr marL="171450" indent="-171450">
              <a:buFont typeface="Arial" panose="020B0604020202020204" pitchFamily="34" charset="0"/>
              <a:buChar char="•"/>
            </a:pPr>
            <a:r>
              <a:rPr lang="en-US" dirty="0" smtClean="0"/>
              <a:t>Where they’re located (regions; a region contains</a:t>
            </a:r>
            <a:r>
              <a:rPr lang="en-US" baseline="0" dirty="0" smtClean="0"/>
              <a:t> 1 or more alt loci scaffolds</a:t>
            </a:r>
            <a:r>
              <a:rPr lang="en-US" dirty="0" smtClean="0"/>
              <a:t>)</a:t>
            </a:r>
          </a:p>
          <a:p>
            <a:pPr marL="171450" indent="-171450">
              <a:buFont typeface="Arial" panose="020B0604020202020204" pitchFamily="34" charset="0"/>
              <a:buChar char="•"/>
            </a:pPr>
            <a:r>
              <a:rPr lang="en-US" dirty="0" smtClean="0"/>
              <a:t>There are more overlapping alts than ever (max is 35, at LRC/KIR region)</a:t>
            </a:r>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69</a:t>
            </a:fld>
            <a:endParaRPr lang="en-US"/>
          </a:p>
        </p:txBody>
      </p:sp>
    </p:spTree>
    <p:extLst>
      <p:ext uri="{BB962C8B-B14F-4D97-AF65-F5344CB8AC3E}">
        <p14:creationId xmlns:p14="http://schemas.microsoft.com/office/powerpoint/2010/main" val="33685655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human</a:t>
            </a:r>
            <a:r>
              <a:rPr lang="en-US" baseline="0" dirty="0" smtClean="0"/>
              <a:t> genome is approximately 2.85 billion bases and t</a:t>
            </a:r>
            <a:r>
              <a:rPr lang="en-US" dirty="0" smtClean="0"/>
              <a:t>he finished</a:t>
            </a:r>
            <a:r>
              <a:rPr lang="en-US" baseline="0" dirty="0" smtClean="0"/>
              <a:t> human reference assembly accurate to an error rate of 1 per 100,000 bases. While this represents the highest quality mammalian genome assembly in existence today, it still means that an approximate 28 thousand bases are incorrect. The GRC made the correction of erroneous bases a priority for GRCh38.</a:t>
            </a:r>
            <a:endParaRPr lang="en-US" dirty="0" smtClean="0"/>
          </a:p>
          <a:p>
            <a:endParaRPr lang="en-US" dirty="0" smtClean="0"/>
          </a:p>
          <a:p>
            <a:r>
              <a:rPr lang="en-US" dirty="0" smtClean="0"/>
              <a:t>What</a:t>
            </a:r>
            <a:r>
              <a:rPr lang="en-US" baseline="0" dirty="0" smtClean="0"/>
              <a:t> bases will be updated in GRCh38?</a:t>
            </a:r>
            <a:endParaRPr lang="en-US" dirty="0" smtClean="0"/>
          </a:p>
          <a:p>
            <a:r>
              <a:rPr lang="en-US" dirty="0" smtClean="0"/>
              <a:t>The GRC began by considering</a:t>
            </a:r>
            <a:r>
              <a:rPr lang="en-US" baseline="0" dirty="0" smtClean="0"/>
              <a:t> updates for ~15K bases with MAF=0. These “never seen” bases were identified in 1 or both of two analyses: (1) a high-confidence subset of the original MAF=0 calls defined by 1kG and (2) an independent k-</a:t>
            </a:r>
            <a:r>
              <a:rPr lang="en-US" baseline="0" dirty="0" err="1" smtClean="0"/>
              <a:t>mer</a:t>
            </a:r>
            <a:r>
              <a:rPr lang="en-US" baseline="0" dirty="0" smtClean="0"/>
              <a:t> analysis performed by Jared Simpson at WTSI looking for GRCh37 bases never seen in 1kG reads.</a:t>
            </a:r>
          </a:p>
          <a:p>
            <a:endParaRPr lang="en-US" baseline="0" dirty="0" smtClean="0"/>
          </a:p>
          <a:p>
            <a:pPr marL="171450" indent="-171450">
              <a:buFont typeface="Arial" panose="020B0604020202020204" pitchFamily="34" charset="0"/>
              <a:buChar char="•"/>
            </a:pPr>
            <a:r>
              <a:rPr lang="en-US" baseline="0" dirty="0" smtClean="0"/>
              <a:t>The </a:t>
            </a:r>
            <a:r>
              <a:rPr lang="en-US" baseline="0" dirty="0" err="1" smtClean="0"/>
              <a:t>kmer</a:t>
            </a:r>
            <a:r>
              <a:rPr lang="en-US" baseline="0" dirty="0" smtClean="0"/>
              <a:t> analysis also identified about 2000 </a:t>
            </a:r>
            <a:r>
              <a:rPr lang="en-US" baseline="0" dirty="0" err="1" smtClean="0"/>
              <a:t>indels</a:t>
            </a:r>
            <a:r>
              <a:rPr lang="en-US" baseline="0" dirty="0" smtClean="0"/>
              <a:t> with MAF=0</a:t>
            </a:r>
          </a:p>
          <a:p>
            <a:pPr marL="171450" indent="-171450">
              <a:buFont typeface="Arial" panose="020B0604020202020204" pitchFamily="34" charset="0"/>
              <a:buChar char="•"/>
            </a:pPr>
            <a:r>
              <a:rPr lang="en-US" baseline="0" dirty="0" smtClean="0"/>
              <a:t>There are also 1413 bases with MAF&lt;5% (but &gt;0%) that overlap pseudogenes, processed transcripts or polymorphic pseudogenes</a:t>
            </a:r>
          </a:p>
          <a:p>
            <a:pPr marL="171450" indent="-171450">
              <a:buFont typeface="Arial" panose="020B0604020202020204" pitchFamily="34" charset="0"/>
              <a:buChar char="•"/>
            </a:pPr>
            <a:r>
              <a:rPr lang="en-US" baseline="0" dirty="0" smtClean="0"/>
              <a:t>Lastly, there are ~200 base update requests from annotators and clinical labs with various MAFs that the GRC considered.</a:t>
            </a:r>
          </a:p>
          <a:p>
            <a:endParaRPr lang="en-US" baseline="0" dirty="0" smtClean="0"/>
          </a:p>
          <a:p>
            <a:r>
              <a:rPr lang="en-US" baseline="0" dirty="0" smtClean="0"/>
              <a:t>All together, there are ~20K bases that were initially considered for update.</a:t>
            </a:r>
            <a:endParaRPr lang="en-US" dirty="0"/>
          </a:p>
        </p:txBody>
      </p:sp>
      <p:sp>
        <p:nvSpPr>
          <p:cNvPr id="4" name="Slide Number Placeholder 3"/>
          <p:cNvSpPr>
            <a:spLocks noGrp="1"/>
          </p:cNvSpPr>
          <p:nvPr>
            <p:ph type="sldNum" sz="quarter" idx="10"/>
          </p:nvPr>
        </p:nvSpPr>
        <p:spPr/>
        <p:txBody>
          <a:bodyPr/>
          <a:lstStyle/>
          <a:p>
            <a:fld id="{462A5E41-1256-42A1-ADCE-B64D951911F3}" type="slidenum">
              <a:rPr lang="en-US" smtClean="0"/>
              <a:t>72</a:t>
            </a:fld>
            <a:endParaRPr lang="en-US"/>
          </a:p>
        </p:txBody>
      </p:sp>
    </p:spTree>
    <p:extLst>
      <p:ext uri="{BB962C8B-B14F-4D97-AF65-F5344CB8AC3E}">
        <p14:creationId xmlns:p14="http://schemas.microsoft.com/office/powerpoint/2010/main" val="348630660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VEP results for mismatch bases with</a:t>
            </a:r>
            <a:r>
              <a:rPr lang="en-US" baseline="0" dirty="0" smtClean="0"/>
              <a:t> MAF=0. Take-home here is that most changes are not in CDS. But there are also functional consequences.</a:t>
            </a:r>
          </a:p>
          <a:p>
            <a:endParaRPr lang="en-US" baseline="0" dirty="0" smtClean="0"/>
          </a:p>
          <a:p>
            <a:r>
              <a:rPr lang="en-US" baseline="0" dirty="0" smtClean="0"/>
              <a:t>We’ve also run VEP on the indel MAF=0 set (not shown); there are ~20 cases in which the current reference base has a severe consequence on CDS.</a:t>
            </a:r>
          </a:p>
          <a:p>
            <a:endParaRPr lang="en-US" baseline="0" dirty="0" smtClean="0"/>
          </a:p>
          <a:p>
            <a:r>
              <a:rPr lang="en-US" baseline="0" dirty="0" smtClean="0"/>
              <a:t>There are a higher proportion of functional consequences in the set of </a:t>
            </a:r>
            <a:r>
              <a:rPr lang="en-US" baseline="0" dirty="0" err="1" smtClean="0"/>
              <a:t>Jira</a:t>
            </a:r>
            <a:r>
              <a:rPr lang="en-US" baseline="0" dirty="0" smtClean="0"/>
              <a:t> base update requests.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462A5E41-1256-42A1-ADCE-B64D951911F3}" type="slidenum">
              <a:rPr lang="en-US" smtClean="0"/>
              <a:t>73</a:t>
            </a:fld>
            <a:endParaRPr lang="en-US" dirty="0"/>
          </a:p>
        </p:txBody>
      </p:sp>
    </p:spTree>
    <p:extLst>
      <p:ext uri="{BB962C8B-B14F-4D97-AF65-F5344CB8AC3E}">
        <p14:creationId xmlns:p14="http://schemas.microsoft.com/office/powerpoint/2010/main" val="14569846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 the GRC didn’t actually attempt to update all of these bases. In</a:t>
            </a:r>
            <a:r>
              <a:rPr lang="en-US" baseline="0" dirty="0" smtClean="0"/>
              <a:t> an effort to determine whether bases with MAF=0 were sequencing errors or unrecognized variants, we performed a pile-up analysis for a subset of the bases for which we had WGS data.</a:t>
            </a:r>
            <a:endParaRPr lang="en-US" dirty="0" smtClean="0"/>
          </a:p>
          <a:p>
            <a:r>
              <a:rPr lang="en-US" dirty="0" smtClean="0"/>
              <a:t>Pile-Up</a:t>
            </a:r>
            <a:r>
              <a:rPr lang="en-US" baseline="0" dirty="0" smtClean="0"/>
              <a:t> Analysis of RP11 “Never Seen” Bases:</a:t>
            </a:r>
          </a:p>
          <a:p>
            <a:pPr marL="171450" indent="-171450">
              <a:buFont typeface="Arial" panose="020B0604020202020204" pitchFamily="34" charset="0"/>
              <a:buChar char="•"/>
            </a:pPr>
            <a:r>
              <a:rPr lang="en-US" baseline="0" dirty="0" smtClean="0"/>
              <a:t>Identify the subset of 1kG “never seen” mismatch bases that were in RP11 components</a:t>
            </a:r>
          </a:p>
          <a:p>
            <a:pPr marL="171450" indent="-171450">
              <a:buFont typeface="Arial" panose="020B0604020202020204" pitchFamily="34" charset="0"/>
              <a:buChar char="•"/>
            </a:pPr>
            <a:r>
              <a:rPr lang="en-US" baseline="0" dirty="0" smtClean="0"/>
              <a:t>Identify RP11 WGS reads that align to bases in question and determine RP11 sequence at base</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In graph: (X axis is chromosomes)</a:t>
            </a:r>
          </a:p>
          <a:p>
            <a:pPr marL="171450" indent="-171450">
              <a:buFont typeface="Arial" panose="020B0604020202020204" pitchFamily="34" charset="0"/>
              <a:buChar char="•"/>
            </a:pPr>
            <a:r>
              <a:rPr lang="en-US" baseline="0" dirty="0" smtClean="0"/>
              <a:t>Purple: Proportion of “never seen” bases that are heterozygous in RP11 (</a:t>
            </a:r>
            <a:r>
              <a:rPr lang="en-US" baseline="0" dirty="0" err="1" smtClean="0"/>
              <a:t>hetalt</a:t>
            </a:r>
            <a:r>
              <a:rPr lang="en-US" baseline="0" dirty="0" smtClean="0"/>
              <a:t>: not errors)</a:t>
            </a:r>
          </a:p>
          <a:p>
            <a:pPr marL="171450" indent="-171450">
              <a:buFont typeface="Arial" panose="020B0604020202020204" pitchFamily="34" charset="0"/>
              <a:buChar char="•"/>
            </a:pPr>
            <a:r>
              <a:rPr lang="en-US" baseline="0" dirty="0" smtClean="0"/>
              <a:t>Red:  Proportion of “never seen” bases that are not seen in RP11 (</a:t>
            </a:r>
            <a:r>
              <a:rPr lang="en-US" baseline="0" dirty="0" err="1" smtClean="0"/>
              <a:t>hmalt</a:t>
            </a:r>
            <a:r>
              <a:rPr lang="en-US" baseline="0" dirty="0" smtClean="0"/>
              <a:t>: genuine errors)</a:t>
            </a:r>
          </a:p>
          <a:p>
            <a:pPr marL="171450" indent="-171450">
              <a:buFont typeface="Arial" panose="020B0604020202020204" pitchFamily="34" charset="0"/>
              <a:buChar char="•"/>
            </a:pPr>
            <a:endParaRPr lang="en-US" baseline="0" dirty="0" smtClean="0"/>
          </a:p>
          <a:p>
            <a:pPr marL="0" indent="0">
              <a:buFont typeface="Arial" panose="020B0604020202020204" pitchFamily="34" charset="0"/>
              <a:buNone/>
            </a:pPr>
            <a:r>
              <a:rPr lang="en-US" baseline="0" dirty="0" smtClean="0"/>
              <a:t>Across all chromosomes: 79% “never seen” mismatch bases are heterozygous in RP11 WGS, indicative of unrecognized variation, rather than sequencing error.</a:t>
            </a:r>
          </a:p>
        </p:txBody>
      </p:sp>
      <p:sp>
        <p:nvSpPr>
          <p:cNvPr id="4" name="Slide Number Placeholder 3"/>
          <p:cNvSpPr>
            <a:spLocks noGrp="1"/>
          </p:cNvSpPr>
          <p:nvPr>
            <p:ph type="sldNum" sz="quarter" idx="10"/>
          </p:nvPr>
        </p:nvSpPr>
        <p:spPr/>
        <p:txBody>
          <a:bodyPr/>
          <a:lstStyle/>
          <a:p>
            <a:fld id="{0A56BB9D-5F15-4D93-B98A-A081E10C7F31}" type="slidenum">
              <a:rPr lang="en-US" smtClean="0"/>
              <a:t>74</a:t>
            </a:fld>
            <a:endParaRPr lang="en-US"/>
          </a:p>
        </p:txBody>
      </p:sp>
    </p:spTree>
    <p:extLst>
      <p:ext uri="{BB962C8B-B14F-4D97-AF65-F5344CB8AC3E}">
        <p14:creationId xmlns:p14="http://schemas.microsoft.com/office/powerpoint/2010/main" val="332455922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Performed</a:t>
            </a:r>
            <a:r>
              <a:rPr lang="en-US" baseline="0" dirty="0" smtClean="0"/>
              <a:t> similar analyses for the </a:t>
            </a:r>
            <a:r>
              <a:rPr lang="en-US" baseline="0" dirty="0" err="1" smtClean="0"/>
              <a:t>indels</a:t>
            </a:r>
            <a:r>
              <a:rPr lang="en-US" baseline="0" dirty="0" smtClean="0"/>
              <a:t> (used a 70% cut-off for </a:t>
            </a:r>
            <a:r>
              <a:rPr lang="en-US" baseline="0" dirty="0" err="1" smtClean="0"/>
              <a:t>homozygosity</a:t>
            </a:r>
            <a:r>
              <a:rPr lang="en-US" baseline="0" dirty="0" smtClean="0"/>
              <a:t> calls):</a:t>
            </a:r>
          </a:p>
          <a:p>
            <a:r>
              <a:rPr lang="en-US" baseline="0" dirty="0" smtClean="0"/>
              <a:t>These faired better; most “never seen” </a:t>
            </a:r>
            <a:r>
              <a:rPr lang="en-US" baseline="0" dirty="0" err="1" smtClean="0"/>
              <a:t>indel</a:t>
            </a:r>
            <a:r>
              <a:rPr lang="en-US" baseline="0" dirty="0" smtClean="0"/>
              <a:t> calls found in RP11 bases were supported by analysis of RP11 reads</a:t>
            </a:r>
          </a:p>
          <a:p>
            <a:pPr marL="0" indent="0">
              <a:buFont typeface="Arial" panose="020B0604020202020204" pitchFamily="34" charset="0"/>
              <a:buNone/>
            </a:pPr>
            <a:r>
              <a:rPr lang="en-US" baseline="0" dirty="0" smtClean="0"/>
              <a:t>In graph: (X axis is chromosomes)</a:t>
            </a:r>
          </a:p>
          <a:p>
            <a:pPr marL="171450" indent="-171450">
              <a:buFont typeface="Arial" panose="020B0604020202020204" pitchFamily="34" charset="0"/>
              <a:buChar char="•"/>
            </a:pPr>
            <a:r>
              <a:rPr lang="en-US" baseline="0" dirty="0" smtClean="0"/>
              <a:t>Purple: Proportion of “never seen” bases that are heterozygous in RP11 (</a:t>
            </a:r>
            <a:r>
              <a:rPr lang="en-US" baseline="0" dirty="0" err="1" smtClean="0"/>
              <a:t>hetalt</a:t>
            </a:r>
            <a:r>
              <a:rPr lang="en-US" baseline="0" dirty="0" smtClean="0"/>
              <a:t>: not errors)</a:t>
            </a:r>
          </a:p>
          <a:p>
            <a:pPr marL="171450" indent="-171450">
              <a:buFont typeface="Arial" panose="020B0604020202020204" pitchFamily="34" charset="0"/>
              <a:buChar char="•"/>
            </a:pPr>
            <a:r>
              <a:rPr lang="en-US" baseline="0" dirty="0" smtClean="0"/>
              <a:t>Red:  Proportion of “never seen” bases that are not seen in RP11 (</a:t>
            </a:r>
            <a:r>
              <a:rPr lang="en-US" baseline="0" dirty="0" err="1" smtClean="0"/>
              <a:t>hmalt</a:t>
            </a:r>
            <a:r>
              <a:rPr lang="en-US" baseline="0" dirty="0" smtClean="0"/>
              <a:t>: genuine errors)</a:t>
            </a:r>
          </a:p>
          <a:p>
            <a:pPr marL="171450" indent="-171450">
              <a:buFont typeface="Arial" panose="020B0604020202020204" pitchFamily="34" charset="0"/>
              <a:buChar char="•"/>
            </a:pPr>
            <a:endParaRPr lang="en-US" baseline="0" dirty="0" smtClean="0"/>
          </a:p>
          <a:p>
            <a:pPr marL="0" indent="0">
              <a:buFont typeface="Arial" panose="020B0604020202020204" pitchFamily="34" charset="0"/>
              <a:buNone/>
            </a:pPr>
            <a:r>
              <a:rPr lang="en-US" baseline="0" dirty="0" smtClean="0"/>
              <a:t>Across all chromosomes: 17% and 18% of “never seen” insertions and deletions, respectively are heterozygous in RP11 WGS</a:t>
            </a:r>
          </a:p>
          <a:p>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75</a:t>
            </a:fld>
            <a:endParaRPr lang="en-US"/>
          </a:p>
        </p:txBody>
      </p:sp>
    </p:spTree>
    <p:extLst>
      <p:ext uri="{BB962C8B-B14F-4D97-AF65-F5344CB8AC3E}">
        <p14:creationId xmlns:p14="http://schemas.microsoft.com/office/powerpoint/2010/main" val="163763614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 the pile-up analysis, the GRC decided to take a somewhat</a:t>
            </a:r>
            <a:r>
              <a:rPr lang="en-US" baseline="0" dirty="0" smtClean="0"/>
              <a:t> more conservative approach to updating bases.</a:t>
            </a:r>
          </a:p>
          <a:p>
            <a:pPr marL="171450" indent="-171450">
              <a:buFont typeface="Arial" panose="020B0604020202020204" pitchFamily="34" charset="0"/>
              <a:buChar char="•"/>
            </a:pPr>
            <a:r>
              <a:rPr lang="en-US" baseline="0" dirty="0" smtClean="0"/>
              <a:t>“Never seen” bases originating from RP11 components that were deemed to be homozygous for the GRCh37 allele in the RP11 WGS pile-up analysis were dropped from the update set.</a:t>
            </a:r>
          </a:p>
          <a:p>
            <a:pPr marL="171450" indent="-171450">
              <a:buFont typeface="Arial" panose="020B0604020202020204" pitchFamily="34" charset="0"/>
              <a:buChar char="•"/>
            </a:pPr>
            <a:r>
              <a:rPr lang="en-US" baseline="0" dirty="0" smtClean="0"/>
              <a:t>“Never seen” bases originating from RP11 components that were deemed heterozygous in the RP11 WGS pile-up analysis were only retained in the update set if they had a functional effect, as determined by the </a:t>
            </a:r>
            <a:r>
              <a:rPr lang="en-US" baseline="0" dirty="0" err="1" smtClean="0"/>
              <a:t>Ensembl</a:t>
            </a:r>
            <a:r>
              <a:rPr lang="en-US" baseline="0" dirty="0" smtClean="0"/>
              <a:t> Variant Effect Predictor.</a:t>
            </a:r>
          </a:p>
          <a:p>
            <a:pPr marL="171450" indent="-171450">
              <a:buFont typeface="Arial" panose="020B0604020202020204" pitchFamily="34" charset="0"/>
              <a:buChar char="•"/>
            </a:pPr>
            <a:r>
              <a:rPr lang="en-US" baseline="0" dirty="0" smtClean="0"/>
              <a:t>“Never seen” bases originating from non-RP11 components were retained in the update set, due to absence of any evidence contradicting the MAF=0 calls.</a:t>
            </a:r>
          </a:p>
          <a:p>
            <a:pPr marL="171450" indent="-171450">
              <a:buFont typeface="Arial" panose="020B0604020202020204" pitchFamily="34" charset="0"/>
              <a:buChar char="•"/>
            </a:pPr>
            <a:r>
              <a:rPr lang="en-US" baseline="0" dirty="0" smtClean="0"/>
              <a:t>“Rare” bases were only retained in the update set if they had a functional effect, as determined by the </a:t>
            </a:r>
            <a:r>
              <a:rPr lang="en-US" baseline="0" dirty="0" err="1" smtClean="0"/>
              <a:t>Ensembl</a:t>
            </a:r>
            <a:r>
              <a:rPr lang="en-US" baseline="0" dirty="0" smtClean="0"/>
              <a:t> Variant Effect Predictor.</a:t>
            </a:r>
          </a:p>
          <a:p>
            <a:pPr marL="171450" indent="-171450">
              <a:buFont typeface="Arial" panose="020B0604020202020204" pitchFamily="34" charset="0"/>
              <a:buChar char="•"/>
            </a:pPr>
            <a:r>
              <a:rPr lang="en-US" baseline="0" dirty="0" smtClean="0"/>
              <a:t>Special request: generally updates to provide coding alleles of polymorphic </a:t>
            </a:r>
            <a:r>
              <a:rPr lang="en-US" baseline="0" dirty="0" err="1" smtClean="0"/>
              <a:t>pseudogenes</a:t>
            </a:r>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76</a:t>
            </a:fld>
            <a:endParaRPr lang="en-US"/>
          </a:p>
        </p:txBody>
      </p:sp>
    </p:spTree>
    <p:extLst>
      <p:ext uri="{BB962C8B-B14F-4D97-AF65-F5344CB8AC3E}">
        <p14:creationId xmlns:p14="http://schemas.microsoft.com/office/powerpoint/2010/main" val="371629310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GRC cannot simply change bases</a:t>
            </a:r>
            <a:r>
              <a:rPr lang="en-US" baseline="0" dirty="0" smtClean="0"/>
              <a:t> in the assembly. All base changes must be accomplished via the TPF files with an INSDC-accessioned sequence containing the desired base. With this constraint, the GRC used several approaches to update assembly bases:</a:t>
            </a:r>
          </a:p>
          <a:p>
            <a:pPr marL="171450" indent="-171450">
              <a:buFont typeface="Arial" charset="0"/>
              <a:buChar char="•"/>
            </a:pPr>
            <a:r>
              <a:rPr lang="en-US" baseline="0" dirty="0" smtClean="0"/>
              <a:t>If bases were in the overlap between 2 TPF components, change TPF switch points</a:t>
            </a:r>
          </a:p>
          <a:p>
            <a:pPr marL="171450" indent="-171450">
              <a:buFont typeface="Arial" charset="0"/>
              <a:buChar char="•"/>
            </a:pPr>
            <a:r>
              <a:rPr lang="en-US" baseline="0" dirty="0" smtClean="0"/>
              <a:t>If bases were in GRC-owned TPF components and review of underlying traces revealed error, update the component accession</a:t>
            </a:r>
          </a:p>
          <a:p>
            <a:pPr marL="171450" indent="-171450">
              <a:buFont typeface="Arial" charset="0"/>
              <a:buChar char="•"/>
            </a:pPr>
            <a:r>
              <a:rPr lang="en-US" baseline="0" dirty="0" smtClean="0"/>
              <a:t>Identify components in INSDC databases that align to region of interest and have alternate base (clone-based or WGS </a:t>
            </a:r>
            <a:r>
              <a:rPr lang="en-US" baseline="0" dirty="0" err="1" smtClean="0"/>
              <a:t>contigs</a:t>
            </a:r>
            <a:r>
              <a:rPr lang="en-US" baseline="0" dirty="0" smtClean="0"/>
              <a:t> from other human genome sequencing projects)</a:t>
            </a:r>
          </a:p>
          <a:p>
            <a:pPr marL="171450" indent="-171450">
              <a:buFont typeface="Arial" charset="0"/>
              <a:buChar char="•"/>
            </a:pPr>
            <a:r>
              <a:rPr lang="en-US" baseline="0" dirty="0" smtClean="0"/>
              <a:t>Perform PCR on genomic DNA and accession product</a:t>
            </a:r>
          </a:p>
          <a:p>
            <a:pPr marL="171450" indent="-171450">
              <a:buFont typeface="Arial" charset="0"/>
              <a:buChar char="•"/>
            </a:pPr>
            <a:r>
              <a:rPr lang="en-US" baseline="0" dirty="0" smtClean="0"/>
              <a:t>Assemble WGS reads from 1kG or RP11 genome sequencing projects into “mini-</a:t>
            </a:r>
            <a:r>
              <a:rPr lang="en-US" baseline="0" dirty="0" err="1" smtClean="0"/>
              <a:t>contigs</a:t>
            </a:r>
            <a:r>
              <a:rPr lang="en-US" baseline="0" dirty="0" smtClean="0"/>
              <a:t>” (50-500 </a:t>
            </a:r>
            <a:r>
              <a:rPr lang="en-US" baseline="0" dirty="0" err="1" smtClean="0"/>
              <a:t>bp</a:t>
            </a:r>
            <a:r>
              <a:rPr lang="en-US" baseline="0" dirty="0" smtClean="0"/>
              <a:t>) and submit to INSDC for accessioning (with permission from project)</a:t>
            </a:r>
          </a:p>
          <a:p>
            <a:pPr marL="628650" lvl="1" indent="-171450">
              <a:buFont typeface="Arial" charset="0"/>
              <a:buChar char="•"/>
            </a:pPr>
            <a:r>
              <a:rPr lang="en-US" baseline="0" dirty="0" err="1" smtClean="0"/>
              <a:t>Cortex_con</a:t>
            </a:r>
            <a:r>
              <a:rPr lang="en-US" baseline="0" dirty="0" smtClean="0"/>
              <a:t> software: Mario </a:t>
            </a:r>
            <a:r>
              <a:rPr lang="en-US" baseline="0" dirty="0" err="1" smtClean="0"/>
              <a:t>Caccamo</a:t>
            </a:r>
            <a:r>
              <a:rPr lang="en-US" baseline="0" dirty="0" smtClean="0"/>
              <a:t>/</a:t>
            </a:r>
            <a:r>
              <a:rPr lang="en-US" baseline="0" dirty="0" err="1" smtClean="0"/>
              <a:t>Zam</a:t>
            </a:r>
            <a:r>
              <a:rPr lang="en-US" baseline="0" dirty="0" smtClean="0"/>
              <a:t> </a:t>
            </a:r>
            <a:r>
              <a:rPr lang="en-US" baseline="0" dirty="0" err="1" smtClean="0"/>
              <a:t>Iqbal</a:t>
            </a:r>
            <a:endParaRPr lang="en-US" baseline="0" dirty="0" smtClean="0"/>
          </a:p>
          <a:p>
            <a:pPr marL="628650" lvl="1" indent="-171450">
              <a:buFont typeface="Arial" charset="0"/>
              <a:buChar char="•"/>
            </a:pPr>
            <a:r>
              <a:rPr lang="en-US" baseline="0" dirty="0" smtClean="0"/>
              <a:t>Validate output: only accept </a:t>
            </a:r>
            <a:r>
              <a:rPr lang="en-US" baseline="0" dirty="0" err="1" smtClean="0"/>
              <a:t>contigs</a:t>
            </a:r>
            <a:r>
              <a:rPr lang="en-US" baseline="0" dirty="0" smtClean="0"/>
              <a:t> that differ from GRCh37 at intended base (and have expected change)</a:t>
            </a:r>
          </a:p>
          <a:p>
            <a:pPr marL="628650" lvl="1" indent="-171450">
              <a:buFont typeface="Arial" charset="0"/>
              <a:buChar char="•"/>
            </a:pPr>
            <a:r>
              <a:rPr lang="en-US" baseline="0" dirty="0" smtClean="0"/>
              <a:t>This approach was used for the vast majority of base updates</a:t>
            </a:r>
          </a:p>
          <a:p>
            <a:pPr marL="457200" lvl="1" indent="0">
              <a:buFont typeface="Arial" charset="0"/>
              <a:buNone/>
            </a:pPr>
            <a:endParaRPr lang="en-US" baseline="0" dirty="0" smtClean="0"/>
          </a:p>
          <a:p>
            <a:pPr marL="0" lvl="0" indent="0" algn="l">
              <a:buFont typeface="Arial" panose="020B0604020202020204" pitchFamily="34" charset="0"/>
              <a:buNone/>
            </a:pPr>
            <a:r>
              <a:rPr lang="en-US" baseline="0" dirty="0" smtClean="0"/>
              <a:t>This slide shows the outcome of the base updates the GRC attempted. Overall, the GRC was able to produce or identify and INSDC sequence that could be used to change approximately 90% of bases for which it sought an update. The next slides show some examples of bases that were updated.</a:t>
            </a:r>
          </a:p>
          <a:p>
            <a:pPr marL="628650" lvl="1" indent="-171450">
              <a:buFont typeface="Arial" charset="0"/>
              <a:buChar char="•"/>
            </a:pPr>
            <a:endParaRPr lang="en-US" baseline="0" dirty="0" smtClean="0"/>
          </a:p>
          <a:p>
            <a:pPr marL="171450" indent="-171450">
              <a:buFont typeface="Arial" charset="0"/>
              <a:buChar char="•"/>
            </a:pPr>
            <a:endParaRPr lang="en-US" baseline="0" dirty="0" smtClean="0"/>
          </a:p>
          <a:p>
            <a:pPr marL="171450" indent="-171450">
              <a:buFont typeface="Arial" charset="0"/>
              <a:buChar char="•"/>
            </a:pPr>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77</a:t>
            </a:fld>
            <a:endParaRPr lang="en-US"/>
          </a:p>
        </p:txBody>
      </p:sp>
    </p:spTree>
    <p:extLst>
      <p:ext uri="{BB962C8B-B14F-4D97-AF65-F5344CB8AC3E}">
        <p14:creationId xmlns:p14="http://schemas.microsoft.com/office/powerpoint/2010/main" val="239938206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panel shows reads from NA12878 aligned to </a:t>
            </a:r>
            <a:r>
              <a:rPr lang="en-US" baseline="0" dirty="0" err="1" smtClean="0"/>
              <a:t>chr.</a:t>
            </a:r>
            <a:r>
              <a:rPr lang="en-US" baseline="0" dirty="0" smtClean="0"/>
              <a:t> 19 that highlight a base with MAF=0 in the LIN37 locus. This creates a non-consensus splice site. A second base with MAF = 0 located in a second LIN37 exon is not shown in this view.</a:t>
            </a:r>
          </a:p>
          <a:p>
            <a:endParaRPr lang="en-US" baseline="0" dirty="0" smtClean="0"/>
          </a:p>
          <a:p>
            <a:r>
              <a:rPr lang="en-US" baseline="0" dirty="0" smtClean="0"/>
              <a:t>Two mini-</a:t>
            </a:r>
            <a:r>
              <a:rPr lang="en-US" baseline="0" dirty="0" err="1" smtClean="0"/>
              <a:t>contigs</a:t>
            </a:r>
            <a:r>
              <a:rPr lang="en-US" baseline="0" dirty="0" smtClean="0"/>
              <a:t> were constructed from 1kG reads to address these bases. In the top panel, the alignments of these </a:t>
            </a:r>
            <a:r>
              <a:rPr lang="en-US" baseline="0" dirty="0" err="1" smtClean="0"/>
              <a:t>contigs</a:t>
            </a:r>
            <a:r>
              <a:rPr lang="en-US" baseline="0" dirty="0" smtClean="0"/>
              <a:t> and the LIN37 mRNA to GRCh37 are shown. The red lines indicate the base discrepancies in the mRNA and </a:t>
            </a:r>
            <a:r>
              <a:rPr lang="en-US" baseline="0" dirty="0" err="1" smtClean="0"/>
              <a:t>contigs</a:t>
            </a:r>
            <a:r>
              <a:rPr lang="en-US" baseline="0" dirty="0" smtClean="0"/>
              <a:t> relative to GRCh37. The orange line indicates the non-consensus splice site. In the bottom panel, we see the LIN37 transcript aligned to the patched sequence. Note that the discrepancies are now gone.</a:t>
            </a:r>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462A5E41-1256-42A1-ADCE-B64D951911F3}" type="slidenum">
              <a:rPr lang="en-US" smtClean="0"/>
              <a:t>78</a:t>
            </a:fld>
            <a:endParaRPr lang="en-US"/>
          </a:p>
        </p:txBody>
      </p:sp>
    </p:spTree>
    <p:extLst>
      <p:ext uri="{BB962C8B-B14F-4D97-AF65-F5344CB8AC3E}">
        <p14:creationId xmlns:p14="http://schemas.microsoft.com/office/powerpoint/2010/main" val="22924271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 next want to highlight some</a:t>
            </a:r>
            <a:r>
              <a:rPr lang="en-US" baseline="0" dirty="0" smtClean="0"/>
              <a:t> tiling path updates that were made.</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Top panel: Work by Evan</a:t>
            </a:r>
            <a:r>
              <a:rPr lang="en-US" baseline="0" dirty="0" smtClean="0"/>
              <a:t> </a:t>
            </a:r>
            <a:r>
              <a:rPr lang="en-US" baseline="0" dirty="0" err="1" smtClean="0"/>
              <a:t>Eichler’s</a:t>
            </a:r>
            <a:r>
              <a:rPr lang="en-US" baseline="0" dirty="0" smtClean="0"/>
              <a:t> lab identified several gene duplication events associated with the SRGAP2 family of genes, which play a role in cortical development. His studies found that not only were the 3 SRGAP2 human </a:t>
            </a:r>
            <a:r>
              <a:rPr lang="en-US" baseline="0" dirty="0" err="1" smtClean="0"/>
              <a:t>paralogs</a:t>
            </a:r>
            <a:r>
              <a:rPr lang="en-US" baseline="0" dirty="0" smtClean="0"/>
              <a:t> incompletely sequenced in GRCh37, but that allelic and </a:t>
            </a:r>
            <a:r>
              <a:rPr lang="en-US" baseline="0" dirty="0" err="1" smtClean="0"/>
              <a:t>paralogous</a:t>
            </a:r>
            <a:r>
              <a:rPr lang="en-US" baseline="0" dirty="0" smtClean="0"/>
              <a:t> sequences had been mixed in the assembly. Only by use of a single haplotype resource (CH17 BAC library clones) was it possible to disambiguate the correct paths at each locus.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These updates have several implications for users.</a:t>
            </a:r>
          </a:p>
          <a:p>
            <a:endParaRPr lang="en-US" dirty="0" smtClean="0"/>
          </a:p>
          <a:p>
            <a:r>
              <a:rPr lang="en-US" dirty="0" smtClean="0"/>
              <a:t>1p21</a:t>
            </a:r>
            <a:r>
              <a:rPr lang="en-US" baseline="0" dirty="0" smtClean="0"/>
              <a:t> is shown as an example showing how this path update has implications for missing sequence/novel genes. Bottom panel shows GRCh37 chr.1 aligned to the updated path. Note that there are large regions of the updated path that contain genes.</a:t>
            </a:r>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79</a:t>
            </a:fld>
            <a:endParaRPr lang="en-US"/>
          </a:p>
        </p:txBody>
      </p:sp>
    </p:spTree>
    <p:extLst>
      <p:ext uri="{BB962C8B-B14F-4D97-AF65-F5344CB8AC3E}">
        <p14:creationId xmlns:p14="http://schemas.microsoft.com/office/powerpoint/2010/main" val="161744440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SRGAP2 tiling path updates also have implications for variant calling. The human genome contains two HYDIN loci: one on </a:t>
            </a:r>
            <a:r>
              <a:rPr lang="en-US" baseline="0" dirty="0" err="1" smtClean="0"/>
              <a:t>chr.</a:t>
            </a:r>
            <a:r>
              <a:rPr lang="en-US" baseline="0" dirty="0" smtClean="0"/>
              <a:t> 16, and HYDIN2 on </a:t>
            </a:r>
            <a:r>
              <a:rPr lang="en-US" baseline="0" dirty="0" err="1" smtClean="0"/>
              <a:t>chr.</a:t>
            </a:r>
            <a:r>
              <a:rPr lang="en-US" baseline="0" dirty="0" smtClean="0"/>
              <a:t> 1. The HYDIN2 locus was absent from previous assembly versions and on an </a:t>
            </a:r>
            <a:r>
              <a:rPr lang="en-US" baseline="0" dirty="0" err="1" smtClean="0"/>
              <a:t>unlocalized</a:t>
            </a:r>
            <a:r>
              <a:rPr lang="en-US" baseline="0" dirty="0" smtClean="0"/>
              <a:t> scaffold in GRCh37. The SRGAP2 retiling efforts localized HYDIN2 to 1q21, an update that will be included in GRCh38.</a:t>
            </a:r>
          </a:p>
          <a:p>
            <a:endParaRPr lang="en-US" baseline="0" dirty="0" smtClean="0"/>
          </a:p>
          <a:p>
            <a:r>
              <a:rPr lang="en-US" baseline="0" dirty="0" smtClean="0"/>
              <a:t>This slide shows the alignment of the CHM1 copies of the HYDIN2 and HYDIN genes to the chr.16 HYDIN locus in the GRCh37 assembly. The HYDIN2 alignment reflects paralogous sequence differences, while the HYDIN alignment reflects allelic differences. The alignments show that the loci are highly similar, explaining why it was so difficult to disambiguate the two genes, a feat that was ultimately only accomplished with the use of the CHM1 single haplotype resource. In fact, the sequences are so similar, in NCBI34, sequences from the two genes were mixed at the same locus.</a:t>
            </a:r>
          </a:p>
          <a:p>
            <a:endParaRPr lang="en-US" baseline="0" dirty="0" smtClean="0"/>
          </a:p>
          <a:p>
            <a:r>
              <a:rPr lang="en-US" baseline="0" dirty="0" smtClean="0"/>
              <a:t>Zooming in, we see an SNV in the alignment of HYDIN2 that occurs at the same position of an annotated HYDIN SNP. Given the poor representation of the HYDIN2 locus in previous assemblies, it raises the question of whether this SNP represents actual variation in HYDIN or a false SNP reported due to improper alignment of HYDIN2 sequences at the HYDIN locus.</a:t>
            </a:r>
          </a:p>
        </p:txBody>
      </p:sp>
      <p:sp>
        <p:nvSpPr>
          <p:cNvPr id="4" name="Slide Number Placeholder 3"/>
          <p:cNvSpPr>
            <a:spLocks noGrp="1"/>
          </p:cNvSpPr>
          <p:nvPr>
            <p:ph type="sldNum" sz="quarter" idx="10"/>
          </p:nvPr>
        </p:nvSpPr>
        <p:spPr/>
        <p:txBody>
          <a:bodyPr/>
          <a:lstStyle/>
          <a:p>
            <a:fld id="{0A56BB9D-5F15-4D93-B98A-A081E10C7F31}" type="slidenum">
              <a:rPr lang="en-US" smtClean="0"/>
              <a:t>80</a:t>
            </a:fld>
            <a:endParaRPr lang="en-US"/>
          </a:p>
        </p:txBody>
      </p:sp>
    </p:spTree>
    <p:extLst>
      <p:ext uri="{BB962C8B-B14F-4D97-AF65-F5344CB8AC3E}">
        <p14:creationId xmlns:p14="http://schemas.microsoft.com/office/powerpoint/2010/main" val="259558069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GRC has been using several lines of evidence and techniques to identify and correct tiling path errors in GRCh37, including:</a:t>
            </a:r>
          </a:p>
          <a:p>
            <a:pPr marL="228600" indent="-228600">
              <a:buAutoNum type="arabicPeriod"/>
            </a:pPr>
            <a:r>
              <a:rPr lang="en-US" baseline="0" dirty="0" smtClean="0"/>
              <a:t>Optical maps (Schwartz/</a:t>
            </a:r>
            <a:r>
              <a:rPr lang="en-US" baseline="0" dirty="0" err="1" smtClean="0"/>
              <a:t>OpGen</a:t>
            </a:r>
            <a:r>
              <a:rPr lang="en-US" baseline="0" dirty="0" smtClean="0"/>
              <a:t>): </a:t>
            </a:r>
            <a:r>
              <a:rPr lang="en-US" baseline="0" dirty="0" err="1" smtClean="0"/>
              <a:t>chr.</a:t>
            </a:r>
            <a:r>
              <a:rPr lang="en-US" baseline="0" dirty="0" smtClean="0"/>
              <a:t> 10q11 and </a:t>
            </a:r>
            <a:r>
              <a:rPr lang="en-US" baseline="0" dirty="0" err="1" smtClean="0"/>
              <a:t>chr.</a:t>
            </a:r>
            <a:r>
              <a:rPr lang="en-US" baseline="0" dirty="0" smtClean="0"/>
              <a:t> 9 retiles</a:t>
            </a:r>
          </a:p>
          <a:p>
            <a:pPr marL="228600" indent="-228600">
              <a:buAutoNum type="arabicPeriod"/>
            </a:pPr>
            <a:r>
              <a:rPr lang="en-US" baseline="0" dirty="0" smtClean="0"/>
              <a:t>Structural variation analyses (Evan </a:t>
            </a:r>
            <a:r>
              <a:rPr lang="en-US" baseline="0" dirty="0" err="1" smtClean="0"/>
              <a:t>Eichler’s</a:t>
            </a:r>
            <a:r>
              <a:rPr lang="en-US" baseline="0" dirty="0" smtClean="0"/>
              <a:t> group): </a:t>
            </a:r>
            <a:r>
              <a:rPr lang="en-US" baseline="0" dirty="0" err="1" smtClean="0"/>
              <a:t>chr.</a:t>
            </a:r>
            <a:r>
              <a:rPr lang="en-US" baseline="0" dirty="0" smtClean="0"/>
              <a:t> 1 retiles and others</a:t>
            </a:r>
          </a:p>
          <a:p>
            <a:pPr marL="228600" indent="-228600">
              <a:buAutoNum type="arabicPeriod"/>
            </a:pPr>
            <a:r>
              <a:rPr lang="en-US" baseline="0" dirty="0" smtClean="0"/>
              <a:t>Admixture mapping reports (Genovese/</a:t>
            </a:r>
            <a:r>
              <a:rPr lang="en-US" baseline="0" dirty="0" err="1" smtClean="0"/>
              <a:t>McCarroll</a:t>
            </a:r>
            <a:r>
              <a:rPr lang="en-US" baseline="0" dirty="0" smtClean="0"/>
              <a:t>): PRIM2 retile and others</a:t>
            </a:r>
          </a:p>
          <a:p>
            <a:endParaRPr lang="en-US" dirty="0" smtClean="0"/>
          </a:p>
          <a:p>
            <a:r>
              <a:rPr lang="en-US" dirty="0" smtClean="0"/>
              <a:t>Admixture mapping</a:t>
            </a:r>
            <a:r>
              <a:rPr lang="en-US" baseline="0" dirty="0" smtClean="0"/>
              <a:t> by </a:t>
            </a:r>
            <a:r>
              <a:rPr lang="en-US" baseline="0" dirty="0" err="1" smtClean="0"/>
              <a:t>Giulio</a:t>
            </a:r>
            <a:r>
              <a:rPr lang="en-US" baseline="0" dirty="0" smtClean="0"/>
              <a:t> Genovese in Steve </a:t>
            </a:r>
            <a:r>
              <a:rPr lang="en-US" baseline="0" dirty="0" err="1" smtClean="0"/>
              <a:t>McCarroll’s</a:t>
            </a:r>
            <a:r>
              <a:rPr lang="en-US" baseline="0" dirty="0" smtClean="0"/>
              <a:t> lab identified a collapsed triplication of the PRIM2 locus in GRCh37. Set of clones on </a:t>
            </a:r>
            <a:r>
              <a:rPr lang="en-US" baseline="0" dirty="0" err="1" smtClean="0"/>
              <a:t>chr.</a:t>
            </a:r>
            <a:r>
              <a:rPr lang="en-US" baseline="0" dirty="0" smtClean="0"/>
              <a:t> 6 p-arm was incorrectly localized, which resulted in the annotation of a hybrid transcript. In addition, </a:t>
            </a:r>
            <a:r>
              <a:rPr lang="en-US" baseline="0" dirty="0" err="1" smtClean="0"/>
              <a:t>id’d</a:t>
            </a:r>
            <a:r>
              <a:rPr lang="en-US" baseline="0" dirty="0" smtClean="0"/>
              <a:t> </a:t>
            </a:r>
            <a:r>
              <a:rPr lang="en-US" baseline="0" dirty="0" err="1" smtClean="0"/>
              <a:t>addn’l</a:t>
            </a:r>
            <a:r>
              <a:rPr lang="en-US" baseline="0" dirty="0" smtClean="0"/>
              <a:t> </a:t>
            </a:r>
            <a:r>
              <a:rPr lang="en-US" baseline="0" dirty="0" err="1" smtClean="0"/>
              <a:t>seqs</a:t>
            </a:r>
            <a:r>
              <a:rPr lang="en-US" baseline="0" dirty="0" smtClean="0"/>
              <a:t> representing a 3</a:t>
            </a:r>
            <a:r>
              <a:rPr lang="en-US" baseline="30000" dirty="0" smtClean="0"/>
              <a:t>rd</a:t>
            </a:r>
            <a:r>
              <a:rPr lang="en-US" baseline="0" dirty="0" smtClean="0"/>
              <a:t> gene copy on </a:t>
            </a:r>
            <a:r>
              <a:rPr lang="en-US" baseline="0" dirty="0" err="1" smtClean="0"/>
              <a:t>chr.</a:t>
            </a:r>
            <a:r>
              <a:rPr lang="en-US" baseline="0" dirty="0" smtClean="0"/>
              <a:t> 3. In collaboration with </a:t>
            </a:r>
            <a:r>
              <a:rPr lang="en-US" baseline="0" dirty="0" err="1" smtClean="0"/>
              <a:t>Giulio</a:t>
            </a:r>
            <a:r>
              <a:rPr lang="en-US" baseline="0" dirty="0" smtClean="0"/>
              <a:t>, the GRC has now updated the assembly so that all 3 copies have representation. The </a:t>
            </a:r>
            <a:r>
              <a:rPr lang="en-US" baseline="0" dirty="0" err="1" smtClean="0"/>
              <a:t>chr.</a:t>
            </a:r>
            <a:r>
              <a:rPr lang="en-US" baseline="0" dirty="0" smtClean="0"/>
              <a:t> 3 copy remains </a:t>
            </a:r>
            <a:r>
              <a:rPr lang="en-US" baseline="0" dirty="0" err="1" smtClean="0"/>
              <a:t>unlocalized</a:t>
            </a:r>
            <a:r>
              <a:rPr lang="en-US" baseline="0" dirty="0" smtClean="0"/>
              <a:t> at this time.</a:t>
            </a:r>
          </a:p>
          <a:p>
            <a:endParaRPr lang="en-US" baseline="0" dirty="0" smtClean="0"/>
          </a:p>
          <a:p>
            <a:r>
              <a:rPr lang="en-US" baseline="0" dirty="0" smtClean="0"/>
              <a:t>Other regions that have undergone major tiling path updates are listed here.</a:t>
            </a:r>
          </a:p>
        </p:txBody>
      </p:sp>
      <p:sp>
        <p:nvSpPr>
          <p:cNvPr id="4" name="Slide Number Placeholder 3"/>
          <p:cNvSpPr>
            <a:spLocks noGrp="1"/>
          </p:cNvSpPr>
          <p:nvPr>
            <p:ph type="sldNum" sz="quarter" idx="10"/>
          </p:nvPr>
        </p:nvSpPr>
        <p:spPr/>
        <p:txBody>
          <a:bodyPr/>
          <a:lstStyle/>
          <a:p>
            <a:fld id="{0A56BB9D-5F15-4D93-B98A-A081E10C7F31}" type="slidenum">
              <a:rPr lang="en-US" smtClean="0"/>
              <a:t>81</a:t>
            </a:fld>
            <a:endParaRPr lang="en-US"/>
          </a:p>
        </p:txBody>
      </p:sp>
    </p:spTree>
    <p:extLst>
      <p:ext uri="{BB962C8B-B14F-4D97-AF65-F5344CB8AC3E}">
        <p14:creationId xmlns:p14="http://schemas.microsoft.com/office/powerpoint/2010/main" val="214944896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GRC</a:t>
            </a:r>
            <a:r>
              <a:rPr lang="en-US" baseline="0" dirty="0" smtClean="0"/>
              <a:t> has also been working to add novel sequence to the assembly, particularly that which may include genes.</a:t>
            </a:r>
            <a:endParaRPr lang="en-US" dirty="0" smtClean="0"/>
          </a:p>
          <a:p>
            <a:r>
              <a:rPr lang="en-US" dirty="0" smtClean="0"/>
              <a:t>Novel</a:t>
            </a:r>
            <a:r>
              <a:rPr lang="en-US" baseline="0" dirty="0" smtClean="0"/>
              <a:t> genes! Segmental duplication at 17p11.2 that was missing in GRCh37 has been partially addressed in GRCh38 (previously released as a FIX patch).</a:t>
            </a:r>
          </a:p>
          <a:p>
            <a:endParaRPr lang="en-US" baseline="0" dirty="0" smtClean="0"/>
          </a:p>
          <a:p>
            <a:r>
              <a:rPr lang="en-US" baseline="0" dirty="0" smtClean="0"/>
              <a:t>UCSC browser image: increased density of SNPs in this genomic region; see association with KCNJ12</a:t>
            </a:r>
          </a:p>
          <a:p>
            <a:r>
              <a:rPr lang="en-US" baseline="0" dirty="0" err="1" smtClean="0"/>
              <a:t>Gbench</a:t>
            </a:r>
            <a:r>
              <a:rPr lang="en-US" baseline="0" dirty="0" smtClean="0"/>
              <a:t> image:</a:t>
            </a:r>
          </a:p>
          <a:p>
            <a:r>
              <a:rPr lang="en-US" baseline="0" dirty="0" smtClean="0"/>
              <a:t>Top panel: GRCh37. Gap-adjacent region highlighted in purple was updated for patch (see alignment diffs)</a:t>
            </a:r>
          </a:p>
          <a:p>
            <a:r>
              <a:rPr lang="en-US" baseline="0" dirty="0" smtClean="0"/>
              <a:t>Bottom panel: Updated path. Purple region is replacement sequence. Alignment shows how patch extends into gap. Pick up gene KCNJ18, capturing part of the missing segmental duplication.</a:t>
            </a:r>
          </a:p>
          <a:p>
            <a:endParaRPr lang="en-US" baseline="0" dirty="0" smtClean="0"/>
          </a:p>
        </p:txBody>
      </p:sp>
      <p:sp>
        <p:nvSpPr>
          <p:cNvPr id="4" name="Slide Number Placeholder 3"/>
          <p:cNvSpPr>
            <a:spLocks noGrp="1"/>
          </p:cNvSpPr>
          <p:nvPr>
            <p:ph type="sldNum" sz="quarter" idx="10"/>
          </p:nvPr>
        </p:nvSpPr>
        <p:spPr/>
        <p:txBody>
          <a:bodyPr/>
          <a:lstStyle/>
          <a:p>
            <a:fld id="{0A56BB9D-5F15-4D93-B98A-A081E10C7F31}" type="slidenum">
              <a:rPr lang="en-US" smtClean="0"/>
              <a:t>82</a:t>
            </a:fld>
            <a:endParaRPr lang="en-US"/>
          </a:p>
        </p:txBody>
      </p:sp>
    </p:spTree>
    <p:extLst>
      <p:ext uri="{BB962C8B-B14F-4D97-AF65-F5344CB8AC3E}">
        <p14:creationId xmlns:p14="http://schemas.microsoft.com/office/powerpoint/2010/main" val="331434082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 there’s still missing</a:t>
            </a:r>
            <a:r>
              <a:rPr lang="en-US" baseline="0" dirty="0" smtClean="0"/>
              <a:t> sequence: </a:t>
            </a:r>
            <a:r>
              <a:rPr lang="en-US" baseline="0" dirty="0" err="1" smtClean="0"/>
              <a:t>Sudmant</a:t>
            </a:r>
            <a:r>
              <a:rPr lang="en-US" baseline="0" dirty="0" smtClean="0"/>
              <a:t> paper showing most under-represented genes in the assembly. The problem here is that we don’t necessarily know where these belong. Not necessarily in gaps.</a:t>
            </a:r>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83</a:t>
            </a:fld>
            <a:endParaRPr lang="en-US"/>
          </a:p>
        </p:txBody>
      </p:sp>
    </p:spTree>
    <p:extLst>
      <p:ext uri="{BB962C8B-B14F-4D97-AF65-F5344CB8AC3E}">
        <p14:creationId xmlns:p14="http://schemas.microsoft.com/office/powerpoint/2010/main" val="339299784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GRC has also been working </a:t>
            </a:r>
            <a:r>
              <a:rPr lang="en-US" baseline="0" dirty="0" smtClean="0"/>
              <a:t>incorporate </a:t>
            </a:r>
            <a:r>
              <a:rPr lang="en-US" baseline="0" dirty="0" err="1" smtClean="0"/>
              <a:t>unlocalized</a:t>
            </a:r>
            <a:r>
              <a:rPr lang="en-US" baseline="0" dirty="0" smtClean="0"/>
              <a:t> and unplaced genomic sequences into the chromosomes, many of which were placed via admixture mapping by </a:t>
            </a:r>
            <a:r>
              <a:rPr lang="en-US" baseline="0" dirty="0" err="1" smtClean="0"/>
              <a:t>Giulio</a:t>
            </a:r>
            <a:r>
              <a:rPr lang="en-US" baseline="0" dirty="0" smtClean="0"/>
              <a:t> Genovese.</a:t>
            </a:r>
          </a:p>
          <a:p>
            <a:endParaRPr lang="en-US" baseline="0" dirty="0" smtClean="0"/>
          </a:p>
          <a:p>
            <a:r>
              <a:rPr lang="en-US" baseline="0" dirty="0" smtClean="0"/>
              <a:t>This slide shows the locations of GRCh37 </a:t>
            </a:r>
            <a:r>
              <a:rPr lang="en-US" baseline="0" dirty="0" err="1" smtClean="0"/>
              <a:t>unlocalized</a:t>
            </a:r>
            <a:r>
              <a:rPr lang="en-US" baseline="0" dirty="0" smtClean="0"/>
              <a:t>/unplaced scaffolds (3 digits), </a:t>
            </a:r>
            <a:r>
              <a:rPr lang="en-US" baseline="0" dirty="0" err="1" smtClean="0"/>
              <a:t>HuRef</a:t>
            </a:r>
            <a:r>
              <a:rPr lang="en-US" baseline="0" dirty="0" smtClean="0"/>
              <a:t> scaffolds (5 digits) and BAC clones (green). Blue indicates a confirmatory FISH placement for the sequence. As indicated here, many of these previously </a:t>
            </a:r>
            <a:r>
              <a:rPr lang="en-US" baseline="0" dirty="0" err="1" smtClean="0"/>
              <a:t>unlocalized</a:t>
            </a:r>
            <a:r>
              <a:rPr lang="en-US" baseline="0" dirty="0" smtClean="0"/>
              <a:t> and unplaced sequences map to </a:t>
            </a:r>
            <a:r>
              <a:rPr lang="en-US" baseline="0" dirty="0" err="1" smtClean="0"/>
              <a:t>peri-centromeric</a:t>
            </a:r>
            <a:r>
              <a:rPr lang="en-US" baseline="0" dirty="0" smtClean="0"/>
              <a:t> regions.</a:t>
            </a:r>
            <a:endParaRPr lang="en-US" dirty="0" smtClean="0"/>
          </a:p>
          <a:p>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84</a:t>
            </a:fld>
            <a:endParaRPr lang="en-US"/>
          </a:p>
        </p:txBody>
      </p:sp>
    </p:spTree>
    <p:extLst>
      <p:ext uri="{BB962C8B-B14F-4D97-AF65-F5344CB8AC3E}">
        <p14:creationId xmlns:p14="http://schemas.microsoft.com/office/powerpoint/2010/main" val="311406127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Another source of novel sequence that has been added in the updated assembly is the 1kG decoy sequence. The decoy is a 35 Mb collection of human sequences that have low identity to GRCh37. It has been demonstrated that inclusion of the decoy sequence in GRCh37 alignment target sets improves read mapping and SNP calling.</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While the decoy is valuable in helping to capture reads, the decoy doesn’t provide chromosome context. Thus, if we can place much of the decoy in chromosome context for GRCh38, that adds even more value to the assembly.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r>
              <a:rPr lang="en-US" baseline="0" dirty="0" smtClean="0"/>
              <a:t>This slide shows the breakdown of the decoy: by source (bottom), by alignment to </a:t>
            </a:r>
            <a:r>
              <a:rPr lang="en-US" baseline="0" dirty="0" err="1" smtClean="0"/>
              <a:t>GenBank</a:t>
            </a:r>
            <a:r>
              <a:rPr lang="en-US" baseline="0" dirty="0" smtClean="0"/>
              <a:t>, and by amount and type of repeat.</a:t>
            </a:r>
          </a:p>
          <a:p>
            <a:endParaRPr lang="en-US" baseline="0" dirty="0" smtClean="0"/>
          </a:p>
          <a:p>
            <a:r>
              <a:rPr lang="en-US" baseline="0" dirty="0" smtClean="0"/>
              <a:t>Preliminary analysis: How well have we captured decoy sequence in the assembly? Check alignment of reads that previously aligned only to the decoy to GRCh37B+model centromeres.</a:t>
            </a:r>
          </a:p>
          <a:p>
            <a:endParaRPr lang="en-US" baseline="0" dirty="0" smtClean="0"/>
          </a:p>
          <a:p>
            <a:pPr marL="171450" indent="-171450">
              <a:buFont typeface="Arial" panose="020B0604020202020204" pitchFamily="34" charset="0"/>
              <a:buChar char="•"/>
            </a:pPr>
            <a:r>
              <a:rPr lang="en-US" dirty="0" smtClean="0"/>
              <a:t>Read Sample: NA12878.mapped.ILLUMINA.bwa.CEU.low_coverage.20120522.8levels.csra</a:t>
            </a:r>
          </a:p>
          <a:p>
            <a:pPr marL="628650" lvl="1" indent="-171450">
              <a:buFont typeface="Arial" panose="020B0604020202020204" pitchFamily="34" charset="0"/>
              <a:buChar char="•"/>
            </a:pPr>
            <a:r>
              <a:rPr lang="en-US" dirty="0" smtClean="0"/>
              <a:t>Phase 2 data</a:t>
            </a:r>
          </a:p>
          <a:p>
            <a:pPr marL="628650" lvl="1" indent="-171450">
              <a:buFont typeface="Arial" panose="020B0604020202020204" pitchFamily="34" charset="0"/>
              <a:buChar char="•"/>
            </a:pPr>
            <a:r>
              <a:rPr lang="en-US" dirty="0" smtClean="0"/>
              <a:t>Aligned by BWA</a:t>
            </a:r>
          </a:p>
          <a:p>
            <a:pPr marL="628650" lvl="1" indent="-171450">
              <a:buFont typeface="Arial" panose="020B0604020202020204" pitchFamily="34" charset="0"/>
              <a:buChar char="•"/>
            </a:pPr>
            <a:r>
              <a:rPr lang="en-US" dirty="0" smtClean="0"/>
              <a:t>Only using reads that align uniquely to decoy, with MAPQ &gt;=20 (~1.77 million)</a:t>
            </a:r>
          </a:p>
          <a:p>
            <a:pPr marL="171450" indent="-171450">
              <a:buFont typeface="Arial" panose="020B0604020202020204" pitchFamily="34" charset="0"/>
              <a:buChar char="•"/>
            </a:pPr>
            <a:r>
              <a:rPr lang="en-US" dirty="0" smtClean="0"/>
              <a:t>Realigned to GRCh37B + model centromeres</a:t>
            </a:r>
          </a:p>
          <a:p>
            <a:pPr marL="628650" lvl="1" indent="-171450">
              <a:buFont typeface="Arial" panose="020B0604020202020204" pitchFamily="34" charset="0"/>
              <a:buChar char="•"/>
            </a:pPr>
            <a:r>
              <a:rPr lang="en-US" dirty="0" err="1" smtClean="0"/>
              <a:t>SRprism</a:t>
            </a:r>
            <a:endParaRPr lang="en-US" dirty="0" smtClean="0"/>
          </a:p>
          <a:p>
            <a:pPr marL="628650" lvl="1" indent="-171450">
              <a:buFont typeface="Arial" panose="020B0604020202020204" pitchFamily="34" charset="0"/>
              <a:buChar char="•"/>
            </a:pPr>
            <a:r>
              <a:rPr lang="en-US" dirty="0" smtClean="0"/>
              <a:t>Alignment parameters set to match BWA parameters from original alignment</a:t>
            </a:r>
          </a:p>
          <a:p>
            <a:pPr marL="171450" indent="-171450">
              <a:buFont typeface="Arial" panose="020B0604020202020204" pitchFamily="34" charset="0"/>
              <a:buChar char="•"/>
            </a:pPr>
            <a:endParaRPr lang="en-US" baseline="0" dirty="0" smtClean="0"/>
          </a:p>
        </p:txBody>
      </p:sp>
      <p:sp>
        <p:nvSpPr>
          <p:cNvPr id="4" name="Slide Number Placeholder 3"/>
          <p:cNvSpPr>
            <a:spLocks noGrp="1"/>
          </p:cNvSpPr>
          <p:nvPr>
            <p:ph type="sldNum" sz="quarter" idx="10"/>
          </p:nvPr>
        </p:nvSpPr>
        <p:spPr/>
        <p:txBody>
          <a:bodyPr/>
          <a:lstStyle/>
          <a:p>
            <a:fld id="{462A5E41-1256-42A1-ADCE-B64D951911F3}" type="slidenum">
              <a:rPr lang="en-US" smtClean="0"/>
              <a:t>85</a:t>
            </a:fld>
            <a:endParaRPr lang="en-US"/>
          </a:p>
        </p:txBody>
      </p:sp>
    </p:spTree>
    <p:extLst>
      <p:ext uri="{BB962C8B-B14F-4D97-AF65-F5344CB8AC3E}">
        <p14:creationId xmlns:p14="http://schemas.microsoft.com/office/powerpoint/2010/main" val="105629209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70% of low RM content decoy derived from HTG sequence is captured in alt loci. Only 25% captured in chromosomes and 5% captured in</a:t>
            </a:r>
            <a:r>
              <a:rPr lang="en-US" baseline="0" dirty="0" smtClean="0"/>
              <a:t> </a:t>
            </a:r>
            <a:r>
              <a:rPr lang="en-US" baseline="0" dirty="0" err="1" smtClean="0"/>
              <a:t>unloc</a:t>
            </a:r>
            <a:r>
              <a:rPr lang="en-US" baseline="0" dirty="0" smtClean="0"/>
              <a:t>/unplaced</a:t>
            </a:r>
            <a:r>
              <a:rPr lang="en-US" dirty="0" smtClean="0"/>
              <a:t>.</a:t>
            </a:r>
          </a:p>
          <a:p>
            <a:endParaRPr lang="en-US" dirty="0" smtClean="0"/>
          </a:p>
          <a:p>
            <a:r>
              <a:rPr lang="en-US" dirty="0" smtClean="0"/>
              <a:t>Much of the high RM content</a:t>
            </a:r>
            <a:r>
              <a:rPr lang="en-US" baseline="0" dirty="0" smtClean="0"/>
              <a:t> decoy is alpha-satellite; this will be captured in the model centromeres.</a:t>
            </a:r>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86</a:t>
            </a:fld>
            <a:endParaRPr lang="en-US"/>
          </a:p>
        </p:txBody>
      </p:sp>
    </p:spTree>
    <p:extLst>
      <p:ext uri="{BB962C8B-B14F-4D97-AF65-F5344CB8AC3E}">
        <p14:creationId xmlns:p14="http://schemas.microsoft.com/office/powerpoint/2010/main" val="89340863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charset="0"/>
              <a:buNone/>
            </a:pPr>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87</a:t>
            </a:fld>
            <a:endParaRPr lang="en-US"/>
          </a:p>
        </p:txBody>
      </p:sp>
    </p:spTree>
    <p:extLst>
      <p:ext uri="{BB962C8B-B14F-4D97-AF65-F5344CB8AC3E}">
        <p14:creationId xmlns:p14="http://schemas.microsoft.com/office/powerpoint/2010/main" val="429197392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88</a:t>
            </a:fld>
            <a:endParaRPr lang="en-US"/>
          </a:p>
        </p:txBody>
      </p:sp>
    </p:spTree>
    <p:extLst>
      <p:ext uri="{BB962C8B-B14F-4D97-AF65-F5344CB8AC3E}">
        <p14:creationId xmlns:p14="http://schemas.microsoft.com/office/powerpoint/2010/main" val="97514527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GRC</a:t>
            </a:r>
            <a:r>
              <a:rPr lang="en-US" baseline="0" dirty="0" smtClean="0"/>
              <a:t> human overview page contains links for downloading the assembly and related data.</a:t>
            </a:r>
            <a:endParaRPr lang="en-US" dirty="0"/>
          </a:p>
        </p:txBody>
      </p:sp>
      <p:sp>
        <p:nvSpPr>
          <p:cNvPr id="4" name="Slide Number Placeholder 3"/>
          <p:cNvSpPr>
            <a:spLocks noGrp="1"/>
          </p:cNvSpPr>
          <p:nvPr>
            <p:ph type="sldNum" sz="quarter" idx="10"/>
          </p:nvPr>
        </p:nvSpPr>
        <p:spPr/>
        <p:txBody>
          <a:bodyPr/>
          <a:lstStyle/>
          <a:p>
            <a:fld id="{C90F3BFF-C5A9-594B-9473-1174A88CDE67}" type="slidenum">
              <a:rPr lang="en-US" smtClean="0"/>
              <a:t>89</a:t>
            </a:fld>
            <a:endParaRPr lang="en-US"/>
          </a:p>
        </p:txBody>
      </p:sp>
    </p:spTree>
    <p:extLst>
      <p:ext uri="{BB962C8B-B14F-4D97-AF65-F5344CB8AC3E}">
        <p14:creationId xmlns:p14="http://schemas.microsoft.com/office/powerpoint/2010/main" val="80597027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Human overview</a:t>
            </a:r>
            <a:r>
              <a:rPr lang="en-US" baseline="0" dirty="0" smtClean="0"/>
              <a:t> page also provides access to the GRC blog, a list of recently resolved issues and references.</a:t>
            </a:r>
          </a:p>
          <a:p>
            <a:endParaRPr lang="en-US" baseline="0" dirty="0" smtClean="0"/>
          </a:p>
          <a:p>
            <a:r>
              <a:rPr lang="en-US" baseline="0" dirty="0" smtClean="0"/>
              <a:t>At the bottom is a table with information about the latest patch release.</a:t>
            </a:r>
            <a:endParaRPr lang="en-US" dirty="0"/>
          </a:p>
        </p:txBody>
      </p:sp>
      <p:sp>
        <p:nvSpPr>
          <p:cNvPr id="4" name="Slide Number Placeholder 3"/>
          <p:cNvSpPr>
            <a:spLocks noGrp="1"/>
          </p:cNvSpPr>
          <p:nvPr>
            <p:ph type="sldNum" sz="quarter" idx="10"/>
          </p:nvPr>
        </p:nvSpPr>
        <p:spPr/>
        <p:txBody>
          <a:bodyPr/>
          <a:lstStyle/>
          <a:p>
            <a:fld id="{C90F3BFF-C5A9-594B-9473-1174A88CDE67}" type="slidenum">
              <a:rPr lang="en-US" smtClean="0"/>
              <a:t>90</a:t>
            </a:fld>
            <a:endParaRPr lang="en-US"/>
          </a:p>
        </p:txBody>
      </p:sp>
    </p:spTree>
    <p:extLst>
      <p:ext uri="{BB962C8B-B14F-4D97-AF65-F5344CB8AC3E}">
        <p14:creationId xmlns:p14="http://schemas.microsoft.com/office/powerpoint/2010/main" val="80597027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section includes a table that lists the current regions defined in the assembly. Clicking on any region name in the table will take you to the corresponding region page.</a:t>
            </a:r>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91</a:t>
            </a:fld>
            <a:endParaRPr lang="en-US"/>
          </a:p>
        </p:txBody>
      </p:sp>
    </p:spTree>
    <p:extLst>
      <p:ext uri="{BB962C8B-B14F-4D97-AF65-F5344CB8AC3E}">
        <p14:creationId xmlns:p14="http://schemas.microsoft.com/office/powerpoint/2010/main" val="90321377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region page provides</a:t>
            </a:r>
            <a:r>
              <a:rPr lang="en-US" baseline="0" dirty="0" smtClean="0"/>
              <a:t>:</a:t>
            </a:r>
          </a:p>
          <a:p>
            <a:pPr marL="171450" indent="-171450">
              <a:buFont typeface="Arial" panose="020B0604020202020204" pitchFamily="34" charset="0"/>
              <a:buChar char="•"/>
            </a:pPr>
            <a:r>
              <a:rPr lang="en-US" baseline="0" dirty="0" smtClean="0"/>
              <a:t>Location of region, including ideogram</a:t>
            </a:r>
          </a:p>
          <a:p>
            <a:pPr marL="171450" indent="-171450">
              <a:buFont typeface="Arial" panose="020B0604020202020204" pitchFamily="34" charset="0"/>
              <a:buChar char="•"/>
            </a:pPr>
            <a:r>
              <a:rPr lang="en-US" baseline="0" dirty="0" smtClean="0"/>
              <a:t>List of Jira issues associated with the region</a:t>
            </a:r>
          </a:p>
          <a:p>
            <a:pPr marL="171450" indent="-171450">
              <a:buFont typeface="Arial" panose="020B0604020202020204" pitchFamily="34" charset="0"/>
              <a:buChar char="•"/>
            </a:pPr>
            <a:r>
              <a:rPr lang="en-US" baseline="0" dirty="0" smtClean="0"/>
              <a:t>Patch and alternate loci Sequences associated with the region</a:t>
            </a:r>
          </a:p>
          <a:p>
            <a:pPr marL="171450" indent="-171450">
              <a:buFont typeface="Arial" panose="020B0604020202020204" pitchFamily="34" charset="0"/>
              <a:buChar char="•"/>
            </a:pPr>
            <a:r>
              <a:rPr lang="en-US" baseline="0" dirty="0" smtClean="0"/>
              <a:t>Graphical view of the region</a:t>
            </a:r>
          </a:p>
        </p:txBody>
      </p:sp>
      <p:sp>
        <p:nvSpPr>
          <p:cNvPr id="4" name="Slide Number Placeholder 3"/>
          <p:cNvSpPr>
            <a:spLocks noGrp="1"/>
          </p:cNvSpPr>
          <p:nvPr>
            <p:ph type="sldNum" sz="quarter" idx="10"/>
          </p:nvPr>
        </p:nvSpPr>
        <p:spPr/>
        <p:txBody>
          <a:bodyPr/>
          <a:lstStyle/>
          <a:p>
            <a:fld id="{C90F3BFF-C5A9-594B-9473-1174A88CDE67}" type="slidenum">
              <a:rPr lang="en-US" smtClean="0"/>
              <a:t>92</a:t>
            </a:fld>
            <a:endParaRPr lang="en-US"/>
          </a:p>
        </p:txBody>
      </p:sp>
    </p:spTree>
    <p:extLst>
      <p:ext uri="{BB962C8B-B14F-4D97-AF65-F5344CB8AC3E}">
        <p14:creationId xmlns:p14="http://schemas.microsoft.com/office/powerpoint/2010/main" val="351507821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Closer look at graphical</a:t>
            </a:r>
            <a:r>
              <a:rPr lang="en-US" baseline="0" dirty="0" smtClean="0"/>
              <a:t> view. See alignments of alternate loci, as well as genes, annotated clone problems and segmental duplications.</a:t>
            </a:r>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93</a:t>
            </a:fld>
            <a:endParaRPr lang="en-US"/>
          </a:p>
        </p:txBody>
      </p:sp>
    </p:spTree>
    <p:extLst>
      <p:ext uri="{BB962C8B-B14F-4D97-AF65-F5344CB8AC3E}">
        <p14:creationId xmlns:p14="http://schemas.microsoft.com/office/powerpoint/2010/main" val="154175716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assembly data tab</a:t>
            </a:r>
            <a:r>
              <a:rPr lang="en-US" baseline="0" dirty="0" smtClean="0"/>
              <a:t> takes you to a page that provides stats for the assembly. These include global stats,</a:t>
            </a:r>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94</a:t>
            </a:fld>
            <a:endParaRPr lang="en-US"/>
          </a:p>
        </p:txBody>
      </p:sp>
    </p:spTree>
    <p:extLst>
      <p:ext uri="{BB962C8B-B14F-4D97-AF65-F5344CB8AC3E}">
        <p14:creationId xmlns:p14="http://schemas.microsoft.com/office/powerpoint/2010/main" val="28182778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Chromosome</a:t>
            </a:r>
            <a:r>
              <a:rPr lang="en-US" baseline="0" dirty="0" smtClean="0"/>
              <a:t> lengths</a:t>
            </a:r>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95</a:t>
            </a:fld>
            <a:endParaRPr lang="en-US"/>
          </a:p>
        </p:txBody>
      </p:sp>
    </p:spTree>
    <p:extLst>
      <p:ext uri="{BB962C8B-B14F-4D97-AF65-F5344CB8AC3E}">
        <p14:creationId xmlns:p14="http://schemas.microsoft.com/office/powerpoint/2010/main" val="341317956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gap counts.</a:t>
            </a:r>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96</a:t>
            </a:fld>
            <a:endParaRPr lang="en-US"/>
          </a:p>
        </p:txBody>
      </p:sp>
    </p:spTree>
    <p:extLst>
      <p:ext uri="{BB962C8B-B14F-4D97-AF65-F5344CB8AC3E}">
        <p14:creationId xmlns:p14="http://schemas.microsoft.com/office/powerpoint/2010/main" val="138546557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GRC data</a:t>
            </a:r>
            <a:r>
              <a:rPr lang="en-US" baseline="0" dirty="0" smtClean="0"/>
              <a:t> in the UCSC browser. Assembly-related tracks are highlighted.</a:t>
            </a:r>
          </a:p>
          <a:p>
            <a:endParaRPr lang="en-US" baseline="0" dirty="0" smtClean="0"/>
          </a:p>
          <a:p>
            <a:r>
              <a:rPr lang="en-US" baseline="0" dirty="0" smtClean="0"/>
              <a:t>The </a:t>
            </a:r>
            <a:r>
              <a:rPr lang="en-US" baseline="0" dirty="0" err="1" smtClean="0"/>
              <a:t>LiftOver</a:t>
            </a:r>
            <a:r>
              <a:rPr lang="en-US" baseline="0" dirty="0" smtClean="0"/>
              <a:t> tool will help users convert data from one set of assembly coordinates to another.</a:t>
            </a:r>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97</a:t>
            </a:fld>
            <a:endParaRPr lang="en-US"/>
          </a:p>
        </p:txBody>
      </p:sp>
    </p:spTree>
    <p:extLst>
      <p:ext uri="{BB962C8B-B14F-4D97-AF65-F5344CB8AC3E}">
        <p14:creationId xmlns:p14="http://schemas.microsoft.com/office/powerpoint/2010/main" val="56952134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NCBI also has </a:t>
            </a:r>
            <a:r>
              <a:rPr lang="en-US" baseline="0" dirty="0" smtClean="0"/>
              <a:t>resources to help users deal with chromosome coordinate changes when they do happen in major releases. The Remap tool, enables users to remap features from one assembly version to another.</a:t>
            </a:r>
            <a:endParaRPr lang="en-US" dirty="0" smtClean="0"/>
          </a:p>
          <a:p>
            <a:endParaRPr lang="en-US" baseline="0" dirty="0" smtClean="0"/>
          </a:p>
          <a:p>
            <a:r>
              <a:rPr lang="en-US" baseline="0" dirty="0" smtClean="0"/>
              <a:t>Users can select the assemblies they want to map between, and the tool recognizes data in many formats.</a:t>
            </a:r>
          </a:p>
          <a:p>
            <a:endParaRPr lang="en-US" baseline="0" dirty="0" smtClean="0"/>
          </a:p>
          <a:p>
            <a:r>
              <a:rPr lang="en-US" baseline="0" dirty="0" smtClean="0"/>
              <a:t>The tool uses assembly-assembly alignments to project the features from one assembly to the other.</a:t>
            </a:r>
            <a:endParaRPr lang="en-US" dirty="0"/>
          </a:p>
        </p:txBody>
      </p:sp>
      <p:sp>
        <p:nvSpPr>
          <p:cNvPr id="4" name="Slide Number Placeholder 3"/>
          <p:cNvSpPr>
            <a:spLocks noGrp="1"/>
          </p:cNvSpPr>
          <p:nvPr>
            <p:ph type="sldNum" sz="quarter" idx="10"/>
          </p:nvPr>
        </p:nvSpPr>
        <p:spPr/>
        <p:txBody>
          <a:bodyPr/>
          <a:lstStyle/>
          <a:p>
            <a:fld id="{6C431FDB-57E2-4148-B302-3412771C4757}" type="slidenum">
              <a:rPr lang="en-US" smtClean="0"/>
              <a:t>103</a:t>
            </a:fld>
            <a:endParaRPr lang="en-US" dirty="0"/>
          </a:p>
        </p:txBody>
      </p:sp>
    </p:spTree>
    <p:extLst>
      <p:ext uri="{BB962C8B-B14F-4D97-AF65-F5344CB8AC3E}">
        <p14:creationId xmlns:p14="http://schemas.microsoft.com/office/powerpoint/2010/main" val="170850098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NCBI </a:t>
            </a:r>
            <a:r>
              <a:rPr lang="en-US" dirty="0" err="1" smtClean="0"/>
              <a:t>MapViewer</a:t>
            </a:r>
            <a:r>
              <a:rPr lang="en-US" dirty="0" smtClean="0"/>
              <a:t> can be configured to display assembly-relevant tracks.</a:t>
            </a:r>
            <a:endParaRPr lang="en-US" dirty="0"/>
          </a:p>
        </p:txBody>
      </p:sp>
      <p:sp>
        <p:nvSpPr>
          <p:cNvPr id="4" name="Slide Number Placeholder 3"/>
          <p:cNvSpPr>
            <a:spLocks noGrp="1"/>
          </p:cNvSpPr>
          <p:nvPr>
            <p:ph type="sldNum" sz="quarter" idx="10"/>
          </p:nvPr>
        </p:nvSpPr>
        <p:spPr/>
        <p:txBody>
          <a:bodyPr/>
          <a:lstStyle/>
          <a:p>
            <a:fld id="{C90F3BFF-C5A9-594B-9473-1174A88CDE67}" type="slidenum">
              <a:rPr lang="en-US" smtClean="0"/>
              <a:t>104</a:t>
            </a:fld>
            <a:endParaRPr lang="en-US"/>
          </a:p>
        </p:txBody>
      </p:sp>
    </p:spTree>
    <p:extLst>
      <p:ext uri="{BB962C8B-B14F-4D97-AF65-F5344CB8AC3E}">
        <p14:creationId xmlns:p14="http://schemas.microsoft.com/office/powerpoint/2010/main" val="429214120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a region map available in </a:t>
            </a:r>
            <a:r>
              <a:rPr lang="en-US" dirty="0" err="1" smtClean="0"/>
              <a:t>MapViewer</a:t>
            </a:r>
            <a:r>
              <a:rPr lang="en-US" dirty="0" smtClean="0"/>
              <a:t>.</a:t>
            </a:r>
            <a:r>
              <a:rPr lang="en-US" baseline="0" dirty="0" smtClean="0"/>
              <a:t> Clicking any of the region name will provide users with details about the region.</a:t>
            </a:r>
            <a:endParaRPr lang="en-US" dirty="0"/>
          </a:p>
        </p:txBody>
      </p:sp>
      <p:sp>
        <p:nvSpPr>
          <p:cNvPr id="4" name="Slide Number Placeholder 3"/>
          <p:cNvSpPr>
            <a:spLocks noGrp="1"/>
          </p:cNvSpPr>
          <p:nvPr>
            <p:ph type="sldNum" sz="quarter" idx="10"/>
          </p:nvPr>
        </p:nvSpPr>
        <p:spPr/>
        <p:txBody>
          <a:bodyPr/>
          <a:lstStyle/>
          <a:p>
            <a:fld id="{0A56BB9D-5F15-4D93-B98A-A081E10C7F31}" type="slidenum">
              <a:rPr lang="en-US" smtClean="0"/>
              <a:t>105</a:t>
            </a:fld>
            <a:endParaRPr lang="en-US"/>
          </a:p>
        </p:txBody>
      </p:sp>
    </p:spTree>
    <p:extLst>
      <p:ext uri="{BB962C8B-B14F-4D97-AF65-F5344CB8AC3E}">
        <p14:creationId xmlns:p14="http://schemas.microsoft.com/office/powerpoint/2010/main" val="295952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also several</a:t>
            </a:r>
            <a:r>
              <a:rPr lang="en-US" baseline="0" dirty="0" smtClean="0"/>
              <a:t> browsers at NCBI that can be configured to show assembly related data. This image here is from the 1kG browser.</a:t>
            </a:r>
          </a:p>
          <a:p>
            <a:endParaRPr lang="en-US" baseline="0" dirty="0" smtClean="0"/>
          </a:p>
          <a:p>
            <a:r>
              <a:rPr lang="en-US" baseline="0" dirty="0" smtClean="0"/>
              <a:t>A new browser, the variation viewer, will be released soon that will serve as an entry point for many users interested in accessing assembly data. In this new browser, the relationships among the various assembly units are provided and users can easily navigate between sequences from different assembly units.</a:t>
            </a:r>
            <a:endParaRPr lang="en-US" dirty="0"/>
          </a:p>
        </p:txBody>
      </p:sp>
      <p:sp>
        <p:nvSpPr>
          <p:cNvPr id="4" name="Slide Number Placeholder 3"/>
          <p:cNvSpPr>
            <a:spLocks noGrp="1"/>
          </p:cNvSpPr>
          <p:nvPr>
            <p:ph type="sldNum" sz="quarter" idx="10"/>
          </p:nvPr>
        </p:nvSpPr>
        <p:spPr/>
        <p:txBody>
          <a:bodyPr/>
          <a:lstStyle/>
          <a:p>
            <a:fld id="{957119EB-F6AF-D74E-9FA9-2A8370949B60}" type="slidenum">
              <a:rPr lang="en-US" smtClean="0"/>
              <a:t>106</a:t>
            </a:fld>
            <a:endParaRPr lang="en-US"/>
          </a:p>
        </p:txBody>
      </p:sp>
    </p:spTree>
    <p:extLst>
      <p:ext uri="{BB962C8B-B14F-4D97-AF65-F5344CB8AC3E}">
        <p14:creationId xmlns:p14="http://schemas.microsoft.com/office/powerpoint/2010/main" val="382902560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Browser tracks can be configured</a:t>
            </a:r>
            <a:r>
              <a:rPr lang="en-US" baseline="0" dirty="0" smtClean="0"/>
              <a:t> with the Configurator; this is an example from the 1kG browser.</a:t>
            </a:r>
          </a:p>
          <a:p>
            <a:endParaRPr lang="en-US" dirty="0"/>
          </a:p>
        </p:txBody>
      </p:sp>
      <p:sp>
        <p:nvSpPr>
          <p:cNvPr id="4" name="Slide Number Placeholder 3"/>
          <p:cNvSpPr>
            <a:spLocks noGrp="1"/>
          </p:cNvSpPr>
          <p:nvPr>
            <p:ph type="sldNum" sz="quarter" idx="10"/>
          </p:nvPr>
        </p:nvSpPr>
        <p:spPr/>
        <p:txBody>
          <a:bodyPr/>
          <a:lstStyle/>
          <a:p>
            <a:fld id="{957119EB-F6AF-D74E-9FA9-2A8370949B60}" type="slidenum">
              <a:rPr lang="en-US" smtClean="0"/>
              <a:t>107</a:t>
            </a:fld>
            <a:endParaRPr lang="en-US"/>
          </a:p>
        </p:txBody>
      </p:sp>
    </p:spTree>
    <p:extLst>
      <p:ext uri="{BB962C8B-B14F-4D97-AF65-F5344CB8AC3E}">
        <p14:creationId xmlns:p14="http://schemas.microsoft.com/office/powerpoint/2010/main" val="142318881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Assembly</a:t>
            </a:r>
            <a:r>
              <a:rPr lang="en-US" baseline="0" dirty="0" smtClean="0"/>
              <a:t> t</a:t>
            </a:r>
            <a:r>
              <a:rPr lang="en-US" dirty="0" smtClean="0"/>
              <a:t>racks</a:t>
            </a:r>
            <a:r>
              <a:rPr lang="en-US" baseline="0" dirty="0" smtClean="0"/>
              <a:t> of interest currently available. These images are also from the 1kG browser.</a:t>
            </a:r>
          </a:p>
          <a:p>
            <a:pPr marL="171450" indent="-171450">
              <a:buFont typeface="Arial" panose="020B0604020202020204" pitchFamily="34" charset="0"/>
              <a:buChar char="•"/>
            </a:pPr>
            <a:r>
              <a:rPr lang="en-US" baseline="0" dirty="0" smtClean="0"/>
              <a:t>Top: zoomed out, appear as graphs</a:t>
            </a:r>
          </a:p>
          <a:p>
            <a:pPr marL="171450" indent="-171450">
              <a:buFont typeface="Arial" panose="020B0604020202020204" pitchFamily="34" charset="0"/>
              <a:buChar char="•"/>
            </a:pPr>
            <a:r>
              <a:rPr lang="en-US" baseline="0" dirty="0" smtClean="0"/>
              <a:t>Bottom: zoomed in, appear as individual features</a:t>
            </a:r>
            <a:endParaRPr lang="en-US" dirty="0"/>
          </a:p>
        </p:txBody>
      </p:sp>
      <p:sp>
        <p:nvSpPr>
          <p:cNvPr id="4" name="Slide Number Placeholder 3"/>
          <p:cNvSpPr>
            <a:spLocks noGrp="1"/>
          </p:cNvSpPr>
          <p:nvPr>
            <p:ph type="sldNum" sz="quarter" idx="10"/>
          </p:nvPr>
        </p:nvSpPr>
        <p:spPr/>
        <p:txBody>
          <a:bodyPr/>
          <a:lstStyle/>
          <a:p>
            <a:fld id="{957119EB-F6AF-D74E-9FA9-2A8370949B60}" type="slidenum">
              <a:rPr lang="en-US" smtClean="0"/>
              <a:t>108</a:t>
            </a:fld>
            <a:endParaRPr lang="en-US"/>
          </a:p>
        </p:txBody>
      </p:sp>
    </p:spTree>
    <p:extLst>
      <p:ext uri="{BB962C8B-B14F-4D97-AF65-F5344CB8AC3E}">
        <p14:creationId xmlns:p14="http://schemas.microsoft.com/office/powerpoint/2010/main" val="309388862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a:t>
            </a:r>
            <a:r>
              <a:rPr lang="en-US" baseline="0" dirty="0" smtClean="0"/>
              <a:t> highlights several new assembly related tracks that will soon be available, including some that are relevant for genome analysis:</a:t>
            </a:r>
          </a:p>
          <a:p>
            <a:pPr marL="171450" indent="-171450">
              <a:buFont typeface="Arial" panose="020B0604020202020204" pitchFamily="34" charset="0"/>
              <a:buChar char="•"/>
            </a:pPr>
            <a:r>
              <a:rPr lang="en-US" baseline="0" dirty="0" smtClean="0"/>
              <a:t>GRC </a:t>
            </a:r>
            <a:r>
              <a:rPr lang="en-US" baseline="0" dirty="0" err="1" smtClean="0"/>
              <a:t>curation</a:t>
            </a:r>
            <a:r>
              <a:rPr lang="en-US" baseline="0" dirty="0" smtClean="0"/>
              <a:t> issues</a:t>
            </a:r>
          </a:p>
          <a:p>
            <a:pPr marL="171450" indent="-171450">
              <a:buFont typeface="Arial" panose="020B0604020202020204" pitchFamily="34" charset="0"/>
              <a:buChar char="•"/>
            </a:pPr>
            <a:r>
              <a:rPr lang="en-US" baseline="0" dirty="0" smtClean="0"/>
              <a:t>SUN map</a:t>
            </a:r>
          </a:p>
          <a:p>
            <a:pPr marL="171450" indent="-171450">
              <a:buFont typeface="Arial" panose="020B0604020202020204" pitchFamily="34" charset="0"/>
              <a:buChar char="•"/>
            </a:pPr>
            <a:r>
              <a:rPr lang="en-US" baseline="0" dirty="0" err="1" smtClean="0"/>
              <a:t>Paralogous</a:t>
            </a:r>
            <a:r>
              <a:rPr lang="en-US" baseline="0" dirty="0" smtClean="0"/>
              <a:t> sequence alignments</a:t>
            </a:r>
          </a:p>
          <a:p>
            <a:pPr marL="171450" indent="-171450">
              <a:buFont typeface="Arial" panose="020B0604020202020204" pitchFamily="34" charset="0"/>
              <a:buChar char="•"/>
            </a:pPr>
            <a:r>
              <a:rPr lang="en-US" baseline="0" dirty="0" smtClean="0"/>
              <a:t>Some variation tracks (see variation in this gene)</a:t>
            </a:r>
          </a:p>
          <a:p>
            <a:endParaRPr lang="en-US" dirty="0" smtClean="0"/>
          </a:p>
          <a:p>
            <a:r>
              <a:rPr lang="en-US" dirty="0" smtClean="0"/>
              <a:t>GBA (</a:t>
            </a:r>
            <a:r>
              <a:rPr lang="en-US" dirty="0" err="1" smtClean="0"/>
              <a:t>Glucosidase</a:t>
            </a:r>
            <a:r>
              <a:rPr lang="en-US" dirty="0" smtClean="0"/>
              <a:t>,</a:t>
            </a:r>
            <a:r>
              <a:rPr lang="en-US" baseline="0" dirty="0" smtClean="0"/>
              <a:t> beta, acid)</a:t>
            </a:r>
            <a:endParaRPr lang="en-US" dirty="0"/>
          </a:p>
        </p:txBody>
      </p:sp>
      <p:sp>
        <p:nvSpPr>
          <p:cNvPr id="4" name="Slide Number Placeholder 3"/>
          <p:cNvSpPr>
            <a:spLocks noGrp="1"/>
          </p:cNvSpPr>
          <p:nvPr>
            <p:ph type="sldNum" sz="quarter" idx="10"/>
          </p:nvPr>
        </p:nvSpPr>
        <p:spPr/>
        <p:txBody>
          <a:bodyPr/>
          <a:lstStyle/>
          <a:p>
            <a:fld id="{957119EB-F6AF-D74E-9FA9-2A8370949B60}" type="slidenum">
              <a:rPr lang="en-US" smtClean="0"/>
              <a:t>109</a:t>
            </a:fld>
            <a:endParaRPr lang="en-US"/>
          </a:p>
        </p:txBody>
      </p:sp>
    </p:spTree>
    <p:extLst>
      <p:ext uri="{BB962C8B-B14F-4D97-AF65-F5344CB8AC3E}">
        <p14:creationId xmlns:p14="http://schemas.microsoft.com/office/powerpoint/2010/main" val="22499249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solidFill>
          <a:srgbClr val="212121"/>
        </a:solidFill>
        <a:effectLst/>
      </p:bgPr>
    </p:bg>
    <p:spTree>
      <p:nvGrpSpPr>
        <p:cNvPr id="1" name=""/>
        <p:cNvGrpSpPr/>
        <p:nvPr/>
      </p:nvGrpSpPr>
      <p:grpSpPr>
        <a:xfrm>
          <a:off x="0" y="0"/>
          <a:ext cx="0" cy="0"/>
          <a:chOff x="0" y="0"/>
          <a:chExt cx="0" cy="0"/>
        </a:xfrm>
      </p:grpSpPr>
      <p:pic>
        <p:nvPicPr>
          <p:cNvPr id="7" name="Picture 6" descr="header_bg_gre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70000" cy="635000"/>
          </a:xfrm>
          <a:prstGeom prst="rect">
            <a:avLst/>
          </a:prstGeom>
        </p:spPr>
      </p:pic>
      <p:pic>
        <p:nvPicPr>
          <p:cNvPr id="8" name="Picture 7" descr="header_bg_gre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0539" y="2976"/>
            <a:ext cx="1270000" cy="635000"/>
          </a:xfrm>
          <a:prstGeom prst="rect">
            <a:avLst/>
          </a:prstGeom>
        </p:spPr>
      </p:pic>
      <p:pic>
        <p:nvPicPr>
          <p:cNvPr id="9" name="Picture 8" descr="header_bg_gre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1078" y="5952"/>
            <a:ext cx="1270000" cy="635000"/>
          </a:xfrm>
          <a:prstGeom prst="rect">
            <a:avLst/>
          </a:prstGeom>
        </p:spPr>
      </p:pic>
      <p:pic>
        <p:nvPicPr>
          <p:cNvPr id="10" name="Picture 9" descr="header_bg_gre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5641" y="2976"/>
            <a:ext cx="1270000" cy="635000"/>
          </a:xfrm>
          <a:prstGeom prst="rect">
            <a:avLst/>
          </a:prstGeom>
        </p:spPr>
      </p:pic>
      <p:pic>
        <p:nvPicPr>
          <p:cNvPr id="11" name="Picture 10" descr="header_bg_gre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6180" y="5952"/>
            <a:ext cx="1270000" cy="635000"/>
          </a:xfrm>
          <a:prstGeom prst="rect">
            <a:avLst/>
          </a:prstGeom>
        </p:spPr>
      </p:pic>
      <p:pic>
        <p:nvPicPr>
          <p:cNvPr id="12" name="Picture 11" descr="header_bg_gre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4268" y="8928"/>
            <a:ext cx="1270000" cy="635000"/>
          </a:xfrm>
          <a:prstGeom prst="rect">
            <a:avLst/>
          </a:prstGeom>
        </p:spPr>
      </p:pic>
      <p:pic>
        <p:nvPicPr>
          <p:cNvPr id="13" name="Picture 12" descr="header_bg_gre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4807" y="11904"/>
            <a:ext cx="1270000" cy="635000"/>
          </a:xfrm>
          <a:prstGeom prst="rect">
            <a:avLst/>
          </a:prstGeom>
        </p:spPr>
      </p:pic>
      <p:pic>
        <p:nvPicPr>
          <p:cNvPr id="14" name="Picture 13" descr="header_bg_gre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3972" y="11904"/>
            <a:ext cx="1270000" cy="635000"/>
          </a:xfrm>
          <a:prstGeom prst="rect">
            <a:avLst/>
          </a:prstGeom>
        </p:spPr>
      </p:pic>
      <p:pic>
        <p:nvPicPr>
          <p:cNvPr id="15" name="Picture 14" descr="TitleBanne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63" y="-37356"/>
            <a:ext cx="6350000" cy="635000"/>
          </a:xfrm>
          <a:prstGeom prst="rect">
            <a:avLst/>
          </a:prstGeom>
        </p:spPr>
      </p:pic>
    </p:spTree>
    <p:extLst>
      <p:ext uri="{BB962C8B-B14F-4D97-AF65-F5344CB8AC3E}">
        <p14:creationId xmlns:p14="http://schemas.microsoft.com/office/powerpoint/2010/main" val="379173041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4DAD568-3BA9-41FF-B52E-6CFC76784210}" type="datetimeFigureOut">
              <a:rPr lang="en-US" smtClean="0"/>
              <a:t>10/29/2013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95ECADD-3516-4DDE-81A9-A2CA60BF597C}" type="slidenum">
              <a:rPr lang="en-US" smtClean="0"/>
              <a:t>‹#›</a:t>
            </a:fld>
            <a:endParaRPr lang="en-US"/>
          </a:p>
        </p:txBody>
      </p:sp>
    </p:spTree>
    <p:extLst>
      <p:ext uri="{BB962C8B-B14F-4D97-AF65-F5344CB8AC3E}">
        <p14:creationId xmlns:p14="http://schemas.microsoft.com/office/powerpoint/2010/main" val="1996453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4DAD568-3BA9-41FF-B52E-6CFC76784210}" type="datetimeFigureOut">
              <a:rPr lang="en-US" smtClean="0"/>
              <a:t>10/29/2013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95ECADD-3516-4DDE-81A9-A2CA60BF597C}" type="slidenum">
              <a:rPr lang="en-US" smtClean="0"/>
              <a:t>‹#›</a:t>
            </a:fld>
            <a:endParaRPr lang="en-US"/>
          </a:p>
        </p:txBody>
      </p:sp>
    </p:spTree>
    <p:extLst>
      <p:ext uri="{BB962C8B-B14F-4D97-AF65-F5344CB8AC3E}">
        <p14:creationId xmlns:p14="http://schemas.microsoft.com/office/powerpoint/2010/main" val="1661657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4DAD568-3BA9-41FF-B52E-6CFC76784210}" type="datetimeFigureOut">
              <a:rPr lang="en-US" smtClean="0"/>
              <a:t>10/29/2013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95ECADD-3516-4DDE-81A9-A2CA60BF597C}" type="slidenum">
              <a:rPr lang="en-US" smtClean="0"/>
              <a:t>‹#›</a:t>
            </a:fld>
            <a:endParaRPr lang="en-US"/>
          </a:p>
        </p:txBody>
      </p:sp>
    </p:spTree>
    <p:extLst>
      <p:ext uri="{BB962C8B-B14F-4D97-AF65-F5344CB8AC3E}">
        <p14:creationId xmlns:p14="http://schemas.microsoft.com/office/powerpoint/2010/main" val="3707203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94DAD568-3BA9-41FF-B52E-6CFC76784210}" type="datetimeFigureOut">
              <a:rPr lang="en-US" smtClean="0"/>
              <a:t>10/29/2013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495ECADD-3516-4DDE-81A9-A2CA60BF597C}" type="slidenum">
              <a:rPr lang="en-US" smtClean="0"/>
              <a:t>‹#›</a:t>
            </a:fld>
            <a:endParaRPr lang="en-US"/>
          </a:p>
        </p:txBody>
      </p:sp>
    </p:spTree>
    <p:extLst>
      <p:ext uri="{BB962C8B-B14F-4D97-AF65-F5344CB8AC3E}">
        <p14:creationId xmlns:p14="http://schemas.microsoft.com/office/powerpoint/2010/main" val="3559830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94DAD568-3BA9-41FF-B52E-6CFC76784210}" type="datetimeFigureOut">
              <a:rPr lang="en-US" smtClean="0"/>
              <a:t>10/29/2013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495ECADD-3516-4DDE-81A9-A2CA60BF597C}" type="slidenum">
              <a:rPr lang="en-US" smtClean="0"/>
              <a:t>‹#›</a:t>
            </a:fld>
            <a:endParaRPr lang="en-US"/>
          </a:p>
        </p:txBody>
      </p:sp>
    </p:spTree>
    <p:extLst>
      <p:ext uri="{BB962C8B-B14F-4D97-AF65-F5344CB8AC3E}">
        <p14:creationId xmlns:p14="http://schemas.microsoft.com/office/powerpoint/2010/main" val="1502536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eader_bg_gre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70000" cy="635000"/>
          </a:xfrm>
          <a:prstGeom prst="rect">
            <a:avLst/>
          </a:prstGeom>
        </p:spPr>
      </p:pic>
      <p:pic>
        <p:nvPicPr>
          <p:cNvPr id="6" name="Picture 5" descr="header_bg_gre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0539" y="0"/>
            <a:ext cx="1270000" cy="635000"/>
          </a:xfrm>
          <a:prstGeom prst="rect">
            <a:avLst/>
          </a:prstGeom>
        </p:spPr>
      </p:pic>
      <p:pic>
        <p:nvPicPr>
          <p:cNvPr id="7" name="Picture 6" descr="header_bg_gre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1078" y="0"/>
            <a:ext cx="1270000" cy="635000"/>
          </a:xfrm>
          <a:prstGeom prst="rect">
            <a:avLst/>
          </a:prstGeom>
        </p:spPr>
      </p:pic>
      <p:pic>
        <p:nvPicPr>
          <p:cNvPr id="8" name="Picture 7" descr="header_bg_gre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5641" y="0"/>
            <a:ext cx="1270000" cy="635000"/>
          </a:xfrm>
          <a:prstGeom prst="rect">
            <a:avLst/>
          </a:prstGeom>
        </p:spPr>
      </p:pic>
      <p:pic>
        <p:nvPicPr>
          <p:cNvPr id="9" name="Picture 8" descr="header_bg_gre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6180" y="0"/>
            <a:ext cx="1270000" cy="635000"/>
          </a:xfrm>
          <a:prstGeom prst="rect">
            <a:avLst/>
          </a:prstGeom>
        </p:spPr>
      </p:pic>
      <p:pic>
        <p:nvPicPr>
          <p:cNvPr id="10" name="Picture 9" descr="header_bg_gre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4268" y="0"/>
            <a:ext cx="1270000" cy="635000"/>
          </a:xfrm>
          <a:prstGeom prst="rect">
            <a:avLst/>
          </a:prstGeom>
        </p:spPr>
      </p:pic>
      <p:pic>
        <p:nvPicPr>
          <p:cNvPr id="11" name="Picture 10" descr="header_bg_gre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4807" y="0"/>
            <a:ext cx="1270000" cy="635000"/>
          </a:xfrm>
          <a:prstGeom prst="rect">
            <a:avLst/>
          </a:prstGeom>
        </p:spPr>
      </p:pic>
      <p:pic>
        <p:nvPicPr>
          <p:cNvPr id="12" name="Picture 11" descr="header_bg_gre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3972" y="0"/>
            <a:ext cx="1270000" cy="635000"/>
          </a:xfrm>
          <a:prstGeom prst="rect">
            <a:avLst/>
          </a:prstGeom>
        </p:spPr>
      </p:pic>
      <p:pic>
        <p:nvPicPr>
          <p:cNvPr id="13" name="Picture 12" descr="GRC_logo_reasonably_small.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35000" cy="635000"/>
          </a:xfrm>
          <a:prstGeom prst="rect">
            <a:avLst/>
          </a:prstGeom>
        </p:spPr>
      </p:pic>
    </p:spTree>
    <p:extLst>
      <p:ext uri="{BB962C8B-B14F-4D97-AF65-F5344CB8AC3E}">
        <p14:creationId xmlns:p14="http://schemas.microsoft.com/office/powerpoint/2010/main" val="987913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4DAD568-3BA9-41FF-B52E-6CFC76784210}" type="datetimeFigureOut">
              <a:rPr lang="en-US" smtClean="0"/>
              <a:t>10/29/2013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95ECADD-3516-4DDE-81A9-A2CA60BF597C}" type="slidenum">
              <a:rPr lang="en-US" smtClean="0"/>
              <a:t>‹#›</a:t>
            </a:fld>
            <a:endParaRPr lang="en-US"/>
          </a:p>
        </p:txBody>
      </p:sp>
    </p:spTree>
    <p:extLst>
      <p:ext uri="{BB962C8B-B14F-4D97-AF65-F5344CB8AC3E}">
        <p14:creationId xmlns:p14="http://schemas.microsoft.com/office/powerpoint/2010/main" val="2506665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4DAD568-3BA9-41FF-B52E-6CFC76784210}" type="datetimeFigureOut">
              <a:rPr lang="en-US" smtClean="0"/>
              <a:t>10/29/2013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95ECADD-3516-4DDE-81A9-A2CA60BF597C}" type="slidenum">
              <a:rPr lang="en-US" smtClean="0"/>
              <a:t>‹#›</a:t>
            </a:fld>
            <a:endParaRPr lang="en-US"/>
          </a:p>
        </p:txBody>
      </p:sp>
    </p:spTree>
    <p:extLst>
      <p:ext uri="{BB962C8B-B14F-4D97-AF65-F5344CB8AC3E}">
        <p14:creationId xmlns:p14="http://schemas.microsoft.com/office/powerpoint/2010/main" val="1177606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4DAD568-3BA9-41FF-B52E-6CFC76784210}" type="datetimeFigureOut">
              <a:rPr lang="en-US" smtClean="0"/>
              <a:t>10/29/2013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95ECADD-3516-4DDE-81A9-A2CA60BF597C}" type="slidenum">
              <a:rPr lang="en-US" smtClean="0"/>
              <a:t>‹#›</a:t>
            </a:fld>
            <a:endParaRPr lang="en-US"/>
          </a:p>
        </p:txBody>
      </p:sp>
    </p:spTree>
    <p:extLst>
      <p:ext uri="{BB962C8B-B14F-4D97-AF65-F5344CB8AC3E}">
        <p14:creationId xmlns:p14="http://schemas.microsoft.com/office/powerpoint/2010/main" val="3537482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4DAD568-3BA9-41FF-B52E-6CFC76784210}" type="datetimeFigureOut">
              <a:rPr lang="en-US" smtClean="0"/>
              <a:t>10/29/2013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95ECADD-3516-4DDE-81A9-A2CA60BF597C}" type="slidenum">
              <a:rPr lang="en-US" smtClean="0"/>
              <a:t>‹#›</a:t>
            </a:fld>
            <a:endParaRPr lang="en-US"/>
          </a:p>
        </p:txBody>
      </p:sp>
    </p:spTree>
    <p:extLst>
      <p:ext uri="{BB962C8B-B14F-4D97-AF65-F5344CB8AC3E}">
        <p14:creationId xmlns:p14="http://schemas.microsoft.com/office/powerpoint/2010/main" val="30734381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5604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3_Title Slide">
    <p:bg>
      <p:bgPr>
        <a:solidFill>
          <a:srgbClr val="21212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4943863"/>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699451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4" r:id="rId12"/>
    <p:sldLayoutId id="2147483675"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3.png"/><Relationship Id="rId4" Type="http://schemas.openxmlformats.org/officeDocument/2006/relationships/oleObject" Target="../embeddings/oleObject1.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23.png"/><Relationship Id="rId4" Type="http://schemas.openxmlformats.org/officeDocument/2006/relationships/oleObject" Target="../embeddings/oleObject2.bin"/></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40.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4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57.png"/></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60.png"/></Relationships>
</file>

<file path=ppt/slides/_rels/slide4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5.xml"/><Relationship Id="rId1" Type="http://schemas.openxmlformats.org/officeDocument/2006/relationships/slideLayout" Target="../slideLayouts/slideLayout7.xml"/><Relationship Id="rId5" Type="http://schemas.openxmlformats.org/officeDocument/2006/relationships/image" Target="../media/image64.png"/><Relationship Id="rId4" Type="http://schemas.openxmlformats.org/officeDocument/2006/relationships/image" Target="../media/image63.png"/></Relationships>
</file>

<file path=ppt/slides/_rels/slide47.xml.rels><?xml version="1.0" encoding="UTF-8" standalone="yes"?>
<Relationships xmlns="http://schemas.openxmlformats.org/package/2006/relationships"><Relationship Id="rId3" Type="http://schemas.openxmlformats.org/officeDocument/2006/relationships/image" Target="../media/image65.gif"/><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5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75.png"/></Relationships>
</file>

<file path=ppt/slides/_rels/slide6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79.png"/></Relationships>
</file>

<file path=ppt/slides/_rels/slide6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65.xml"/><Relationship Id="rId1" Type="http://schemas.openxmlformats.org/officeDocument/2006/relationships/slideLayout" Target="../slideLayouts/slideLayout7.xml"/><Relationship Id="rId5" Type="http://schemas.openxmlformats.org/officeDocument/2006/relationships/image" Target="../media/image84.png"/><Relationship Id="rId4" Type="http://schemas.openxmlformats.org/officeDocument/2006/relationships/image" Target="../media/image83.png"/></Relationships>
</file>

<file path=ppt/slides/_rels/slide6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67.xml"/><Relationship Id="rId1" Type="http://schemas.openxmlformats.org/officeDocument/2006/relationships/slideLayout" Target="../slideLayouts/slideLayout7.xml"/><Relationship Id="rId5" Type="http://schemas.openxmlformats.org/officeDocument/2006/relationships/image" Target="../media/image88.png"/><Relationship Id="rId4" Type="http://schemas.openxmlformats.org/officeDocument/2006/relationships/image" Target="../media/image87.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8.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92.png"/></Relationships>
</file>

<file path=ppt/slides/_rels/slide7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96.png"/></Relationships>
</file>

<file path=ppt/slides/_rels/slide7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98.png"/></Relationships>
</file>

<file path=ppt/slides/_rels/slide8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openxmlformats.org/officeDocument/2006/relationships/image" Target="../media/image100.png"/></Relationships>
</file>

<file path=ppt/slides/_rels/slide8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78.xml"/><Relationship Id="rId1" Type="http://schemas.openxmlformats.org/officeDocument/2006/relationships/slideLayout" Target="../slideLayouts/slideLayout7.xml"/><Relationship Id="rId4" Type="http://schemas.openxmlformats.org/officeDocument/2006/relationships/image" Target="../media/image103.png"/></Relationships>
</file>

<file path=ppt/slides/_rels/slide8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79.xml"/><Relationship Id="rId1" Type="http://schemas.openxmlformats.org/officeDocument/2006/relationships/slideLayout" Target="../slideLayouts/slideLayout7.xml"/><Relationship Id="rId4" Type="http://schemas.openxmlformats.org/officeDocument/2006/relationships/image" Target="../media/image105.png"/></Relationships>
</file>

<file path=ppt/slides/_rels/slide8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84.xml"/><Relationship Id="rId1" Type="http://schemas.openxmlformats.org/officeDocument/2006/relationships/slideLayout" Target="../slideLayouts/slideLayout7.xml"/><Relationship Id="rId4" Type="http://schemas.openxmlformats.org/officeDocument/2006/relationships/image" Target="../media/image109.png"/></Relationships>
</file>

<file path=ppt/slides/_rels/slide8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111.png"/></Relationships>
</file>

<file path=ppt/slides/_rels/slide90.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112.png"/></Relationships>
</file>

<file path=ppt/slides/_rels/slide91.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87.xml"/><Relationship Id="rId1" Type="http://schemas.openxmlformats.org/officeDocument/2006/relationships/slideLayout" Target="../slideLayouts/slideLayout7.xml"/><Relationship Id="rId5" Type="http://schemas.openxmlformats.org/officeDocument/2006/relationships/image" Target="../media/image115.png"/><Relationship Id="rId4" Type="http://schemas.openxmlformats.org/officeDocument/2006/relationships/image" Target="../media/image114.png"/></Relationships>
</file>

<file path=ppt/slides/_rels/slide92.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88.xml"/><Relationship Id="rId1" Type="http://schemas.openxmlformats.org/officeDocument/2006/relationships/slideLayout" Target="../slideLayouts/slideLayout7.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93.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89.xml"/><Relationship Id="rId1" Type="http://schemas.openxmlformats.org/officeDocument/2006/relationships/slideLayout" Target="../slideLayouts/slideLayout7.xml"/><Relationship Id="rId4" Type="http://schemas.openxmlformats.org/officeDocument/2006/relationships/image" Target="../media/image121.png"/></Relationships>
</file>

<file path=ppt/slides/_rels/slide94.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90.xml"/><Relationship Id="rId1" Type="http://schemas.openxmlformats.org/officeDocument/2006/relationships/slideLayout" Target="../slideLayouts/slideLayout7.xml"/><Relationship Id="rId5" Type="http://schemas.openxmlformats.org/officeDocument/2006/relationships/image" Target="../media/image124.png"/><Relationship Id="rId4" Type="http://schemas.openxmlformats.org/officeDocument/2006/relationships/image" Target="../media/image123.png"/></Relationships>
</file>

<file path=ppt/slides/_rels/slide95.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91.xml"/><Relationship Id="rId1" Type="http://schemas.openxmlformats.org/officeDocument/2006/relationships/slideLayout" Target="../slideLayouts/slideLayout7.xml"/><Relationship Id="rId4" Type="http://schemas.openxmlformats.org/officeDocument/2006/relationships/image" Target="../media/image125.png"/></Relationships>
</file>

<file path=ppt/slides/_rels/slide96.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93.xml"/><Relationship Id="rId1" Type="http://schemas.openxmlformats.org/officeDocument/2006/relationships/slideLayout" Target="../slideLayouts/slideLayout7.xml"/><Relationship Id="rId5" Type="http://schemas.openxmlformats.org/officeDocument/2006/relationships/image" Target="../media/image129.png"/><Relationship Id="rId4" Type="http://schemas.openxmlformats.org/officeDocument/2006/relationships/image" Target="../media/image128.png"/></Relationships>
</file>

<file path=ppt/slides/_rels/slide9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7.xml"/><Relationship Id="rId4" Type="http://schemas.openxmlformats.org/officeDocument/2006/relationships/image" Target="../media/image134.png"/></Relationships>
</file>

<file path=ppt/slides/_rels/slide100.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2.xml"/><Relationship Id="rId4" Type="http://schemas.openxmlformats.org/officeDocument/2006/relationships/image" Target="../media/image137.png"/></Relationships>
</file>

<file path=ppt/slides/_rels/slide101.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2.xml"/><Relationship Id="rId4" Type="http://schemas.openxmlformats.org/officeDocument/2006/relationships/image" Target="../media/image140.png"/></Relationships>
</file>

<file path=ppt/slides/_rels/slide102.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slideLayout" Target="../slideLayouts/slideLayout2.xml"/><Relationship Id="rId4" Type="http://schemas.openxmlformats.org/officeDocument/2006/relationships/image" Target="../media/image143.png"/></Relationships>
</file>

<file path=ppt/slides/_rels/slide103.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94.xml"/><Relationship Id="rId1" Type="http://schemas.openxmlformats.org/officeDocument/2006/relationships/slideLayout" Target="../slideLayouts/slideLayout7.xml"/><Relationship Id="rId6" Type="http://schemas.openxmlformats.org/officeDocument/2006/relationships/image" Target="../media/image147.png"/><Relationship Id="rId5" Type="http://schemas.openxmlformats.org/officeDocument/2006/relationships/image" Target="../media/image146.png"/><Relationship Id="rId4" Type="http://schemas.openxmlformats.org/officeDocument/2006/relationships/image" Target="../media/image145.png"/></Relationships>
</file>

<file path=ppt/slides/_rels/slide104.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95.xml"/><Relationship Id="rId1" Type="http://schemas.openxmlformats.org/officeDocument/2006/relationships/slideLayout" Target="../slideLayouts/slideLayout7.xml"/><Relationship Id="rId5" Type="http://schemas.openxmlformats.org/officeDocument/2006/relationships/image" Target="../media/image150.png"/><Relationship Id="rId4" Type="http://schemas.openxmlformats.org/officeDocument/2006/relationships/image" Target="../media/image149.png"/></Relationships>
</file>

<file path=ppt/slides/_rels/slide105.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96.xml"/><Relationship Id="rId1" Type="http://schemas.openxmlformats.org/officeDocument/2006/relationships/slideLayout" Target="../slideLayouts/slideLayout7.xml"/><Relationship Id="rId4" Type="http://schemas.openxmlformats.org/officeDocument/2006/relationships/image" Target="../media/image152.png"/></Relationships>
</file>

<file path=ppt/slides/_rels/slide106.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97.xml"/><Relationship Id="rId1" Type="http://schemas.openxmlformats.org/officeDocument/2006/relationships/slideLayout" Target="../slideLayouts/slideLayout7.xml"/><Relationship Id="rId6" Type="http://schemas.openxmlformats.org/officeDocument/2006/relationships/hyperlink" Target="http://www.ncbi.nlm.nih.gov/variation/view" TargetMode="External"/><Relationship Id="rId5" Type="http://schemas.openxmlformats.org/officeDocument/2006/relationships/hyperlink" Target="http://www.ncbi.nlm.nih.gov/variation/tools/getrm" TargetMode="External"/><Relationship Id="rId4" Type="http://schemas.openxmlformats.org/officeDocument/2006/relationships/hyperlink" Target="http://www.ncbi.nlm.nih.gov/variation/tools/1000genomes" TargetMode="External"/></Relationships>
</file>

<file path=ppt/slides/_rels/slide107.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98.xml"/><Relationship Id="rId1" Type="http://schemas.openxmlformats.org/officeDocument/2006/relationships/slideLayout" Target="../slideLayouts/slideLayout7.xml"/><Relationship Id="rId4" Type="http://schemas.openxmlformats.org/officeDocument/2006/relationships/image" Target="../media/image155.png"/></Relationships>
</file>

<file path=ppt/slides/_rels/slide108.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99.xml"/><Relationship Id="rId1" Type="http://schemas.openxmlformats.org/officeDocument/2006/relationships/slideLayout" Target="../slideLayouts/slideLayout7.xml"/><Relationship Id="rId4" Type="http://schemas.openxmlformats.org/officeDocument/2006/relationships/image" Target="../media/image157.png"/></Relationships>
</file>

<file path=ppt/slides/_rels/slide109.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100.xml"/><Relationship Id="rId1" Type="http://schemas.openxmlformats.org/officeDocument/2006/relationships/slideLayout" Target="../slideLayouts/slideLayout7.xml"/><Relationship Id="rId4" Type="http://schemas.openxmlformats.org/officeDocument/2006/relationships/image" Target="../media/image159.png"/></Relationships>
</file>

<file path=ppt/slides/_rels/slide110.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6.png"/><Relationship Id="rId1" Type="http://schemas.openxmlformats.org/officeDocument/2006/relationships/slideLayout" Target="../slideLayouts/slideLayout7.xml"/><Relationship Id="rId4" Type="http://schemas.openxmlformats.org/officeDocument/2006/relationships/image" Target="../media/image16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76104" y="1629710"/>
            <a:ext cx="7191793" cy="1323439"/>
          </a:xfrm>
          <a:prstGeom prst="rect">
            <a:avLst/>
          </a:prstGeom>
          <a:noFill/>
        </p:spPr>
        <p:txBody>
          <a:bodyPr wrap="none" rtlCol="0">
            <a:spAutoFit/>
          </a:bodyPr>
          <a:lstStyle/>
          <a:p>
            <a:r>
              <a:rPr lang="en-US" sz="8000" dirty="0" smtClean="0">
                <a:solidFill>
                  <a:srgbClr val="FF6600"/>
                </a:solidFill>
                <a:latin typeface="Maiandra GD"/>
                <a:cs typeface="Maiandra GD"/>
              </a:rPr>
              <a:t>GRC Workshop</a:t>
            </a:r>
            <a:endParaRPr lang="en-US" sz="8000" dirty="0">
              <a:solidFill>
                <a:srgbClr val="FF6600"/>
              </a:solidFill>
              <a:latin typeface="Maiandra GD"/>
              <a:cs typeface="Maiandra GD"/>
            </a:endParaRPr>
          </a:p>
        </p:txBody>
      </p:sp>
      <p:sp>
        <p:nvSpPr>
          <p:cNvPr id="5" name="TextBox 4"/>
          <p:cNvSpPr txBox="1"/>
          <p:nvPr/>
        </p:nvSpPr>
        <p:spPr>
          <a:xfrm>
            <a:off x="3739881" y="2953149"/>
            <a:ext cx="1664238" cy="830997"/>
          </a:xfrm>
          <a:prstGeom prst="rect">
            <a:avLst/>
          </a:prstGeom>
          <a:noFill/>
        </p:spPr>
        <p:txBody>
          <a:bodyPr wrap="none" rtlCol="0">
            <a:spAutoFit/>
          </a:bodyPr>
          <a:lstStyle/>
          <a:p>
            <a:r>
              <a:rPr lang="en-US" sz="4800" dirty="0" smtClean="0">
                <a:latin typeface="Trebuchet MS" panose="020B0603020202020204" pitchFamily="34" charset="0"/>
              </a:rPr>
              <a:t>ASHG</a:t>
            </a:r>
            <a:endParaRPr lang="en-US" sz="4800" dirty="0">
              <a:latin typeface="Trebuchet MS" panose="020B0603020202020204" pitchFamily="34" charset="0"/>
            </a:endParaRPr>
          </a:p>
        </p:txBody>
      </p:sp>
      <p:sp>
        <p:nvSpPr>
          <p:cNvPr id="6" name="TextBox 5"/>
          <p:cNvSpPr txBox="1"/>
          <p:nvPr/>
        </p:nvSpPr>
        <p:spPr>
          <a:xfrm>
            <a:off x="2845406" y="3853930"/>
            <a:ext cx="3453189" cy="830997"/>
          </a:xfrm>
          <a:prstGeom prst="rect">
            <a:avLst/>
          </a:prstGeom>
          <a:noFill/>
        </p:spPr>
        <p:txBody>
          <a:bodyPr wrap="none" rtlCol="0">
            <a:spAutoFit/>
          </a:bodyPr>
          <a:lstStyle/>
          <a:p>
            <a:r>
              <a:rPr lang="en-US" sz="4800" dirty="0" smtClean="0">
                <a:latin typeface="Trebuchet MS" panose="020B0603020202020204" pitchFamily="34" charset="0"/>
              </a:rPr>
              <a:t>22 Oct 2013</a:t>
            </a:r>
            <a:endParaRPr lang="en-US" sz="4800" dirty="0">
              <a:latin typeface="Trebuchet MS" panose="020B0603020202020204" pitchFamily="34" charset="0"/>
            </a:endParaRPr>
          </a:p>
        </p:txBody>
      </p:sp>
    </p:spTree>
    <p:extLst>
      <p:ext uri="{BB962C8B-B14F-4D97-AF65-F5344CB8AC3E}">
        <p14:creationId xmlns:p14="http://schemas.microsoft.com/office/powerpoint/2010/main" val="30303847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1828800"/>
            <a:ext cx="7243714" cy="2369880"/>
          </a:xfrm>
          <a:prstGeom prst="rect">
            <a:avLst/>
          </a:prstGeom>
          <a:noFill/>
        </p:spPr>
        <p:txBody>
          <a:bodyPr wrap="none" rtlCol="0">
            <a:spAutoFit/>
          </a:bodyPr>
          <a:lstStyle/>
          <a:p>
            <a:r>
              <a:rPr lang="en-US" sz="3600" dirty="0" smtClean="0">
                <a:latin typeface="Trebuchet MS" panose="020B0603020202020204" pitchFamily="34" charset="0"/>
              </a:rPr>
              <a:t>Outline</a:t>
            </a:r>
          </a:p>
          <a:p>
            <a:pPr marL="285750" indent="-285750">
              <a:buFont typeface="Wingdings" panose="05000000000000000000" pitchFamily="2" charset="2"/>
              <a:buChar char="ü"/>
            </a:pPr>
            <a:r>
              <a:rPr lang="en-US" sz="2800" dirty="0" smtClean="0">
                <a:solidFill>
                  <a:srgbClr val="FF6600"/>
                </a:solidFill>
                <a:latin typeface="Trebuchet MS" panose="020B0603020202020204" pitchFamily="34" charset="0"/>
              </a:rPr>
              <a:t>Reference Assembly Basics</a:t>
            </a:r>
          </a:p>
          <a:p>
            <a:pPr marL="285750" indent="-285750">
              <a:buFont typeface="Wingdings" panose="05000000000000000000" pitchFamily="2" charset="2"/>
              <a:buChar char="ü"/>
            </a:pPr>
            <a:r>
              <a:rPr lang="en-US" sz="2800" dirty="0" smtClean="0">
                <a:latin typeface="Trebuchet MS" panose="020B0603020202020204" pitchFamily="34" charset="0"/>
              </a:rPr>
              <a:t>GRC: Assembly management and dataflow</a:t>
            </a:r>
          </a:p>
          <a:p>
            <a:pPr marL="285750" indent="-285750">
              <a:buFont typeface="Wingdings" panose="05000000000000000000" pitchFamily="2" charset="2"/>
              <a:buChar char="ü"/>
            </a:pPr>
            <a:r>
              <a:rPr lang="en-US" sz="2800" dirty="0" smtClean="0">
                <a:latin typeface="Trebuchet MS" panose="020B0603020202020204" pitchFamily="34" charset="0"/>
              </a:rPr>
              <a:t>GRCh38</a:t>
            </a:r>
          </a:p>
          <a:p>
            <a:pPr marL="285750" indent="-285750">
              <a:buFont typeface="Wingdings" panose="05000000000000000000" pitchFamily="2" charset="2"/>
              <a:buChar char="ü"/>
            </a:pPr>
            <a:r>
              <a:rPr lang="en-US" sz="2800" dirty="0" smtClean="0">
                <a:latin typeface="Trebuchet MS" panose="020B0603020202020204" pitchFamily="34" charset="0"/>
              </a:rPr>
              <a:t>Accessing the assembly and data</a:t>
            </a:r>
            <a:endParaRPr lang="en-US" sz="2800" dirty="0">
              <a:latin typeface="Trebuchet MS" panose="020B0603020202020204" pitchFamily="34" charset="0"/>
            </a:endParaRPr>
          </a:p>
        </p:txBody>
      </p:sp>
      <p:sp>
        <p:nvSpPr>
          <p:cNvPr id="3" name="TextBox 2"/>
          <p:cNvSpPr txBox="1"/>
          <p:nvPr/>
        </p:nvSpPr>
        <p:spPr>
          <a:xfrm>
            <a:off x="4876800" y="6159912"/>
            <a:ext cx="3975512"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http://genomereference.org</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160322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6236" y="1343860"/>
            <a:ext cx="6925919" cy="1938992"/>
          </a:xfrm>
          <a:prstGeom prst="rect">
            <a:avLst/>
          </a:prstGeom>
          <a:noFill/>
        </p:spPr>
        <p:txBody>
          <a:bodyPr wrap="none" rtlCol="0">
            <a:spAutoFit/>
          </a:bodyPr>
          <a:lstStyle/>
          <a:p>
            <a:pPr algn="ctr"/>
            <a:r>
              <a:rPr lang="en-US" sz="6000" dirty="0" smtClean="0">
                <a:solidFill>
                  <a:srgbClr val="FF6600"/>
                </a:solidFill>
                <a:latin typeface="+mj-lt"/>
              </a:rPr>
              <a:t>What</a:t>
            </a:r>
            <a:r>
              <a:rPr lang="en-US" sz="6000" dirty="0" smtClean="0">
                <a:latin typeface="+mj-lt"/>
              </a:rPr>
              <a:t> is the </a:t>
            </a:r>
          </a:p>
          <a:p>
            <a:pPr algn="ctr"/>
            <a:r>
              <a:rPr lang="en-US" sz="6000" dirty="0" smtClean="0">
                <a:solidFill>
                  <a:srgbClr val="000000"/>
                </a:solidFill>
                <a:latin typeface="+mj-lt"/>
              </a:rPr>
              <a:t>Reference</a:t>
            </a:r>
            <a:r>
              <a:rPr lang="en-US" sz="6000" dirty="0" smtClean="0">
                <a:latin typeface="+mj-lt"/>
              </a:rPr>
              <a:t> Assembly?</a:t>
            </a:r>
            <a:endParaRPr lang="en-US" sz="6000" dirty="0">
              <a:latin typeface="+mj-lt"/>
            </a:endParaRPr>
          </a:p>
        </p:txBody>
      </p:sp>
      <p:sp>
        <p:nvSpPr>
          <p:cNvPr id="3" name="TextBox 2"/>
          <p:cNvSpPr txBox="1"/>
          <p:nvPr/>
        </p:nvSpPr>
        <p:spPr>
          <a:xfrm>
            <a:off x="5257800" y="72013"/>
            <a:ext cx="3835730"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Reference Assembly Basics</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73485741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 y="0"/>
            <a:ext cx="9144001" cy="6858000"/>
            <a:chOff x="-1" y="0"/>
            <a:chExt cx="9144001" cy="6858000"/>
          </a:xfrm>
        </p:grpSpPr>
        <p:sp>
          <p:nvSpPr>
            <p:cNvPr id="3" name="Rectangle 2"/>
            <p:cNvSpPr/>
            <p:nvPr/>
          </p:nvSpPr>
          <p:spPr>
            <a:xfrm>
              <a:off x="-1" y="0"/>
              <a:ext cx="1099945" cy="68580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a:stretch>
              <a:fillRect/>
            </a:stretch>
          </p:blipFill>
          <p:spPr>
            <a:xfrm>
              <a:off x="920744" y="0"/>
              <a:ext cx="7295745" cy="6858000"/>
            </a:xfrm>
            <a:prstGeom prst="rect">
              <a:avLst/>
            </a:prstGeom>
          </p:spPr>
        </p:pic>
        <p:sp>
          <p:nvSpPr>
            <p:cNvPr id="4" name="Rectangle 3"/>
            <p:cNvSpPr/>
            <p:nvPr/>
          </p:nvSpPr>
          <p:spPr>
            <a:xfrm>
              <a:off x="8044055" y="0"/>
              <a:ext cx="1099945" cy="68580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8332095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r1_ide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235" y="457200"/>
            <a:ext cx="770467" cy="6400800"/>
          </a:xfrm>
          <a:prstGeom prst="rect">
            <a:avLst/>
          </a:prstGeom>
        </p:spPr>
      </p:pic>
      <p:pic>
        <p:nvPicPr>
          <p:cNvPr id="6" name="Picture 5"/>
          <p:cNvPicPr>
            <a:picLocks noChangeAspect="1"/>
          </p:cNvPicPr>
          <p:nvPr/>
        </p:nvPicPr>
        <p:blipFill>
          <a:blip r:embed="rId4"/>
          <a:stretch>
            <a:fillRect/>
          </a:stretch>
        </p:blipFill>
        <p:spPr>
          <a:xfrm>
            <a:off x="2262249" y="0"/>
            <a:ext cx="6881751" cy="6858000"/>
          </a:xfrm>
          <a:prstGeom prst="rect">
            <a:avLst/>
          </a:prstGeom>
        </p:spPr>
      </p:pic>
      <p:cxnSp>
        <p:nvCxnSpPr>
          <p:cNvPr id="8" name="Straight Arrow Connector 7"/>
          <p:cNvCxnSpPr/>
          <p:nvPr/>
        </p:nvCxnSpPr>
        <p:spPr>
          <a:xfrm>
            <a:off x="1143000" y="3481449"/>
            <a:ext cx="1039869" cy="0"/>
          </a:xfrm>
          <a:prstGeom prst="straightConnector1">
            <a:avLst/>
          </a:prstGeom>
          <a:ln w="57150" cmpd="sng">
            <a:solidFill>
              <a:schemeClr val="tx1">
                <a:lumMod val="85000"/>
                <a:lumOff val="15000"/>
              </a:schemeClr>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4099546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 y="355052"/>
            <a:ext cx="9143999" cy="3876874"/>
          </a:xfrm>
          <a:prstGeom prst="rect">
            <a:avLst/>
          </a:prstGeom>
        </p:spPr>
      </p:pic>
      <p:sp>
        <p:nvSpPr>
          <p:cNvPr id="3" name="TextBox 2"/>
          <p:cNvSpPr txBox="1"/>
          <p:nvPr/>
        </p:nvSpPr>
        <p:spPr>
          <a:xfrm>
            <a:off x="295911" y="5646946"/>
            <a:ext cx="8554796" cy="769441"/>
          </a:xfrm>
          <a:prstGeom prst="rect">
            <a:avLst/>
          </a:prstGeom>
          <a:noFill/>
        </p:spPr>
        <p:txBody>
          <a:bodyPr wrap="none" rtlCol="0">
            <a:spAutoFit/>
          </a:bodyPr>
          <a:lstStyle/>
          <a:p>
            <a:r>
              <a:rPr lang="en-US" sz="3600" dirty="0" smtClean="0">
                <a:latin typeface="Trebuchet MS"/>
                <a:cs typeface="Trebuchet MS"/>
              </a:rPr>
              <a:t>An assembly is a </a:t>
            </a:r>
            <a:r>
              <a:rPr lang="en-US" sz="4400" dirty="0" smtClean="0">
                <a:solidFill>
                  <a:srgbClr val="FF6600"/>
                </a:solidFill>
                <a:latin typeface="Trebuchet MS"/>
                <a:cs typeface="Trebuchet MS"/>
              </a:rPr>
              <a:t>MODEL</a:t>
            </a:r>
            <a:r>
              <a:rPr lang="en-US" sz="3600" dirty="0" smtClean="0">
                <a:latin typeface="Trebuchet MS"/>
                <a:cs typeface="Trebuchet MS"/>
              </a:rPr>
              <a:t> of the genome</a:t>
            </a:r>
            <a:endParaRPr lang="en-US" sz="3600" dirty="0">
              <a:latin typeface="Trebuchet MS"/>
              <a:cs typeface="Trebuchet MS"/>
            </a:endParaRPr>
          </a:p>
        </p:txBody>
      </p:sp>
    </p:spTree>
    <p:extLst>
      <p:ext uri="{BB962C8B-B14F-4D97-AF65-F5344CB8AC3E}">
        <p14:creationId xmlns:p14="http://schemas.microsoft.com/office/powerpoint/2010/main" val="18086616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ople.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374236"/>
            <a:ext cx="9144000" cy="5124493"/>
          </a:xfrm>
          <a:prstGeom prst="rect">
            <a:avLst/>
          </a:prstGeom>
        </p:spPr>
      </p:pic>
      <p:pic>
        <p:nvPicPr>
          <p:cNvPr id="3" name="Picture 2" descr="PrimaryByLibrary.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735892" y="3020520"/>
            <a:ext cx="5408107" cy="3837480"/>
          </a:xfrm>
          <a:prstGeom prst="rect">
            <a:avLst/>
          </a:prstGeom>
        </p:spPr>
      </p:pic>
    </p:spTree>
    <p:extLst>
      <p:ext uri="{BB962C8B-B14F-4D97-AF65-F5344CB8AC3E}">
        <p14:creationId xmlns:p14="http://schemas.microsoft.com/office/powerpoint/2010/main" val="320818041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4953000" y="685800"/>
            <a:ext cx="4200525" cy="1590020"/>
            <a:chOff x="4953000" y="685800"/>
            <a:chExt cx="4200525" cy="1590020"/>
          </a:xfrm>
        </p:grpSpPr>
        <p:sp>
          <p:nvSpPr>
            <p:cNvPr id="14342" name="Text Box 6"/>
            <p:cNvSpPr txBox="1">
              <a:spLocks noChangeArrowheads="1"/>
            </p:cNvSpPr>
            <p:nvPr/>
          </p:nvSpPr>
          <p:spPr bwMode="auto">
            <a:xfrm>
              <a:off x="7179575" y="1752600"/>
              <a:ext cx="196442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400" dirty="0">
                  <a:solidFill>
                    <a:schemeClr val="tx1">
                      <a:lumMod val="75000"/>
                      <a:lumOff val="25000"/>
                    </a:schemeClr>
                  </a:solidFill>
                  <a:latin typeface="Trebuchet MS" panose="020B0603020202020204" pitchFamily="34" charset="0"/>
                </a:rPr>
                <a:t>Lander and Waterman</a:t>
              </a:r>
            </a:p>
            <a:p>
              <a:r>
                <a:rPr lang="en-US" sz="1400" dirty="0">
                  <a:solidFill>
                    <a:schemeClr val="tx1">
                      <a:lumMod val="75000"/>
                      <a:lumOff val="25000"/>
                    </a:schemeClr>
                  </a:solidFill>
                  <a:latin typeface="Trebuchet MS" panose="020B0603020202020204" pitchFamily="34" charset="0"/>
                </a:rPr>
                <a:t>(1988) Genomics</a:t>
              </a:r>
            </a:p>
          </p:txBody>
        </p:sp>
        <p:grpSp>
          <p:nvGrpSpPr>
            <p:cNvPr id="14358" name="Group 22"/>
            <p:cNvGrpSpPr>
              <a:grpSpLocks/>
            </p:cNvGrpSpPr>
            <p:nvPr/>
          </p:nvGrpSpPr>
          <p:grpSpPr bwMode="auto">
            <a:xfrm>
              <a:off x="4953000" y="685800"/>
              <a:ext cx="4200525" cy="1066800"/>
              <a:chOff x="3134" y="336"/>
              <a:chExt cx="2646" cy="672"/>
            </a:xfrm>
          </p:grpSpPr>
          <p:sp>
            <p:nvSpPr>
              <p:cNvPr id="14356" name="Rectangle 20"/>
              <p:cNvSpPr>
                <a:spLocks noChangeArrowheads="1"/>
              </p:cNvSpPr>
              <p:nvPr/>
            </p:nvSpPr>
            <p:spPr bwMode="auto">
              <a:xfrm>
                <a:off x="3168" y="336"/>
                <a:ext cx="2592" cy="672"/>
              </a:xfrm>
              <a:prstGeom prst="rect">
                <a:avLst/>
              </a:prstGeom>
              <a:solidFill>
                <a:schemeClr val="accent6">
                  <a:lumMod val="60000"/>
                  <a:lumOff val="40000"/>
                </a:schemeClr>
              </a:solidFill>
              <a:ln w="9525">
                <a:solidFill>
                  <a:schemeClr val="tx1"/>
                </a:solidFill>
                <a:miter lim="800000"/>
                <a:headEnd/>
                <a:tailEnd/>
              </a:ln>
              <a:effectLst>
                <a:outerShdw blurRad="63500" dist="38099" dir="2700000" algn="ctr" rotWithShape="0">
                  <a:schemeClr val="bg2">
                    <a:alpha val="74998"/>
                  </a:schemeClr>
                </a:outerShdw>
              </a:effectLst>
            </p:spPr>
            <p:txBody>
              <a:bodyPr wrap="none" anchor="ctr"/>
              <a:lstStyle/>
              <a:p>
                <a:endParaRPr lang="en-US">
                  <a:latin typeface="Trebuchet MS" panose="020B0603020202020204" pitchFamily="34" charset="0"/>
                </a:endParaRPr>
              </a:p>
            </p:txBody>
          </p:sp>
          <p:sp>
            <p:nvSpPr>
              <p:cNvPr id="14348" name="Text Box 12"/>
              <p:cNvSpPr txBox="1">
                <a:spLocks noChangeArrowheads="1"/>
              </p:cNvSpPr>
              <p:nvPr/>
            </p:nvSpPr>
            <p:spPr bwMode="auto">
              <a:xfrm>
                <a:off x="3168" y="537"/>
                <a:ext cx="223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dirty="0">
                    <a:latin typeface="Trebuchet MS" panose="020B0603020202020204" pitchFamily="34" charset="0"/>
                  </a:rPr>
                  <a:t>Reads are randomly distributed</a:t>
                </a:r>
              </a:p>
            </p:txBody>
          </p:sp>
          <p:sp>
            <p:nvSpPr>
              <p:cNvPr id="14354" name="Text Box 18"/>
              <p:cNvSpPr txBox="1">
                <a:spLocks noChangeArrowheads="1"/>
              </p:cNvSpPr>
              <p:nvPr/>
            </p:nvSpPr>
            <p:spPr bwMode="auto">
              <a:xfrm>
                <a:off x="3168" y="729"/>
                <a:ext cx="261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dirty="0">
                    <a:latin typeface="Trebuchet MS" panose="020B0603020202020204" pitchFamily="34" charset="0"/>
                  </a:rPr>
                  <a:t>Overlap between reads does not vary</a:t>
                </a:r>
              </a:p>
            </p:txBody>
          </p:sp>
          <p:sp>
            <p:nvSpPr>
              <p:cNvPr id="14357" name="Text Box 21"/>
              <p:cNvSpPr txBox="1">
                <a:spLocks noChangeArrowheads="1"/>
              </p:cNvSpPr>
              <p:nvPr/>
            </p:nvSpPr>
            <p:spPr bwMode="auto">
              <a:xfrm>
                <a:off x="3134" y="350"/>
                <a:ext cx="95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a:solidFill>
                      <a:srgbClr val="5F5F5F"/>
                    </a:solidFill>
                    <a:latin typeface="Trebuchet MS" panose="020B0603020202020204" pitchFamily="34" charset="0"/>
                  </a:rPr>
                  <a:t>Assumptions</a:t>
                </a:r>
              </a:p>
            </p:txBody>
          </p:sp>
        </p:grpSp>
      </p:grpSp>
      <p:grpSp>
        <p:nvGrpSpPr>
          <p:cNvPr id="14361" name="Group 25"/>
          <p:cNvGrpSpPr>
            <a:grpSpLocks/>
          </p:cNvGrpSpPr>
          <p:nvPr/>
        </p:nvGrpSpPr>
        <p:grpSpPr bwMode="auto">
          <a:xfrm>
            <a:off x="0" y="685800"/>
            <a:ext cx="5486400" cy="1782763"/>
            <a:chOff x="0" y="432"/>
            <a:chExt cx="3456" cy="1123"/>
          </a:xfrm>
        </p:grpSpPr>
        <p:sp>
          <p:nvSpPr>
            <p:cNvPr id="14359" name="Text Box 23"/>
            <p:cNvSpPr txBox="1">
              <a:spLocks noChangeArrowheads="1"/>
            </p:cNvSpPr>
            <p:nvPr/>
          </p:nvSpPr>
          <p:spPr bwMode="auto">
            <a:xfrm>
              <a:off x="0" y="432"/>
              <a:ext cx="785"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dirty="0">
                  <a:solidFill>
                    <a:schemeClr val="bg2">
                      <a:lumMod val="25000"/>
                    </a:schemeClr>
                  </a:solidFill>
                  <a:latin typeface="Trebuchet MS" panose="020B0603020202020204" pitchFamily="34" charset="0"/>
                </a:rPr>
                <a:t>Variables:</a:t>
              </a:r>
            </a:p>
          </p:txBody>
        </p:sp>
        <p:sp>
          <p:nvSpPr>
            <p:cNvPr id="14360" name="Text Box 24"/>
            <p:cNvSpPr txBox="1">
              <a:spLocks noChangeArrowheads="1"/>
            </p:cNvSpPr>
            <p:nvPr/>
          </p:nvSpPr>
          <p:spPr bwMode="auto">
            <a:xfrm>
              <a:off x="144" y="624"/>
              <a:ext cx="3312" cy="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dirty="0">
                  <a:solidFill>
                    <a:schemeClr val="bg2">
                      <a:lumMod val="25000"/>
                    </a:schemeClr>
                  </a:solidFill>
                  <a:latin typeface="Trebuchet MS" panose="020B0603020202020204" pitchFamily="34" charset="0"/>
                </a:rPr>
                <a:t>G= haploid genome length in </a:t>
              </a:r>
              <a:r>
                <a:rPr lang="en-US" dirty="0" err="1">
                  <a:solidFill>
                    <a:schemeClr val="bg2">
                      <a:lumMod val="25000"/>
                    </a:schemeClr>
                  </a:solidFill>
                  <a:latin typeface="Trebuchet MS" panose="020B0603020202020204" pitchFamily="34" charset="0"/>
                </a:rPr>
                <a:t>bp</a:t>
              </a:r>
              <a:endParaRPr lang="en-US" dirty="0">
                <a:solidFill>
                  <a:schemeClr val="bg2">
                    <a:lumMod val="25000"/>
                  </a:schemeClr>
                </a:solidFill>
                <a:latin typeface="Trebuchet MS" panose="020B0603020202020204" pitchFamily="34" charset="0"/>
              </a:endParaRPr>
            </a:p>
            <a:p>
              <a:r>
                <a:rPr lang="en-US" dirty="0">
                  <a:solidFill>
                    <a:schemeClr val="bg2">
                      <a:lumMod val="25000"/>
                    </a:schemeClr>
                  </a:solidFill>
                  <a:latin typeface="Trebuchet MS" panose="020B0603020202020204" pitchFamily="34" charset="0"/>
                </a:rPr>
                <a:t>L= sequence read length in </a:t>
              </a:r>
              <a:r>
                <a:rPr lang="en-US" dirty="0" err="1">
                  <a:solidFill>
                    <a:schemeClr val="bg2">
                      <a:lumMod val="25000"/>
                    </a:schemeClr>
                  </a:solidFill>
                  <a:latin typeface="Trebuchet MS" panose="020B0603020202020204" pitchFamily="34" charset="0"/>
                </a:rPr>
                <a:t>bp</a:t>
              </a:r>
              <a:endParaRPr lang="en-US" dirty="0">
                <a:solidFill>
                  <a:schemeClr val="bg2">
                    <a:lumMod val="25000"/>
                  </a:schemeClr>
                </a:solidFill>
                <a:latin typeface="Trebuchet MS" panose="020B0603020202020204" pitchFamily="34" charset="0"/>
              </a:endParaRPr>
            </a:p>
            <a:p>
              <a:r>
                <a:rPr lang="en-US" dirty="0">
                  <a:solidFill>
                    <a:schemeClr val="bg2">
                      <a:lumMod val="25000"/>
                    </a:schemeClr>
                  </a:solidFill>
                  <a:latin typeface="Trebuchet MS" panose="020B0603020202020204" pitchFamily="34" charset="0"/>
                </a:rPr>
                <a:t>N= number of reads sequenced</a:t>
              </a:r>
            </a:p>
            <a:p>
              <a:r>
                <a:rPr lang="en-US" dirty="0">
                  <a:solidFill>
                    <a:schemeClr val="bg2">
                      <a:lumMod val="25000"/>
                    </a:schemeClr>
                  </a:solidFill>
                  <a:latin typeface="Trebuchet MS" panose="020B0603020202020204" pitchFamily="34" charset="0"/>
                </a:rPr>
                <a:t>T= amount of overlap needed for detection in </a:t>
              </a:r>
              <a:r>
                <a:rPr lang="en-US" dirty="0" err="1">
                  <a:solidFill>
                    <a:schemeClr val="bg2">
                      <a:lumMod val="25000"/>
                    </a:schemeClr>
                  </a:solidFill>
                  <a:latin typeface="Trebuchet MS" panose="020B0603020202020204" pitchFamily="34" charset="0"/>
                </a:rPr>
                <a:t>bp</a:t>
              </a:r>
              <a:endParaRPr lang="en-US" dirty="0">
                <a:solidFill>
                  <a:schemeClr val="bg2">
                    <a:lumMod val="25000"/>
                  </a:schemeClr>
                </a:solidFill>
                <a:latin typeface="Trebuchet MS" panose="020B0603020202020204" pitchFamily="34" charset="0"/>
              </a:endParaRPr>
            </a:p>
            <a:p>
              <a:r>
                <a:rPr lang="en-US" dirty="0">
                  <a:solidFill>
                    <a:schemeClr val="bg2">
                      <a:lumMod val="25000"/>
                    </a:schemeClr>
                  </a:solidFill>
                  <a:latin typeface="Trebuchet MS" panose="020B0603020202020204" pitchFamily="34" charset="0"/>
                </a:rPr>
                <a:t>C= </a:t>
              </a:r>
              <a:r>
                <a:rPr lang="en-US" dirty="0" smtClean="0">
                  <a:solidFill>
                    <a:schemeClr val="bg2">
                      <a:lumMod val="25000"/>
                    </a:schemeClr>
                  </a:solidFill>
                  <a:latin typeface="Trebuchet MS" panose="020B0603020202020204" pitchFamily="34" charset="0"/>
                </a:rPr>
                <a:t>Coverage (C=LN/G)</a:t>
              </a:r>
              <a:endParaRPr lang="en-US" dirty="0">
                <a:solidFill>
                  <a:schemeClr val="bg2">
                    <a:lumMod val="25000"/>
                  </a:schemeClr>
                </a:solidFill>
                <a:latin typeface="Trebuchet MS" panose="020B0603020202020204" pitchFamily="34" charset="0"/>
              </a:endParaRPr>
            </a:p>
          </p:txBody>
        </p:sp>
      </p:grpSp>
      <p:grpSp>
        <p:nvGrpSpPr>
          <p:cNvPr id="6" name="Group 5"/>
          <p:cNvGrpSpPr/>
          <p:nvPr/>
        </p:nvGrpSpPr>
        <p:grpSpPr>
          <a:xfrm>
            <a:off x="611187" y="2905125"/>
            <a:ext cx="7921626" cy="2271712"/>
            <a:chOff x="611187" y="2905125"/>
            <a:chExt cx="7921626" cy="2271712"/>
          </a:xfrm>
        </p:grpSpPr>
        <p:sp>
          <p:nvSpPr>
            <p:cNvPr id="14365" name="Text Box 29"/>
            <p:cNvSpPr txBox="1">
              <a:spLocks noChangeArrowheads="1"/>
            </p:cNvSpPr>
            <p:nvPr/>
          </p:nvSpPr>
          <p:spPr bwMode="auto">
            <a:xfrm>
              <a:off x="1131291" y="2936230"/>
              <a:ext cx="298350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400" dirty="0">
                  <a:solidFill>
                    <a:srgbClr val="031227"/>
                  </a:solidFill>
                  <a:latin typeface="Trebuchet MS" panose="020B0603020202020204" pitchFamily="34" charset="0"/>
                </a:rPr>
                <a:t>Poisson </a:t>
              </a:r>
              <a:r>
                <a:rPr lang="en-US" sz="2400" dirty="0" smtClean="0">
                  <a:solidFill>
                    <a:srgbClr val="031227"/>
                  </a:solidFill>
                  <a:latin typeface="Trebuchet MS" panose="020B0603020202020204" pitchFamily="34" charset="0"/>
                </a:rPr>
                <a:t>distribution:</a:t>
              </a:r>
              <a:endParaRPr lang="en-US" sz="2400" dirty="0">
                <a:solidFill>
                  <a:srgbClr val="031227"/>
                </a:solidFill>
                <a:latin typeface="Trebuchet MS" panose="020B0603020202020204" pitchFamily="34" charset="0"/>
              </a:endParaRPr>
            </a:p>
          </p:txBody>
        </p:sp>
        <p:sp>
          <p:nvSpPr>
            <p:cNvPr id="14367" name="Text Box 31"/>
            <p:cNvSpPr txBox="1">
              <a:spLocks noChangeArrowheads="1"/>
            </p:cNvSpPr>
            <p:nvPr/>
          </p:nvSpPr>
          <p:spPr bwMode="auto">
            <a:xfrm>
              <a:off x="4191000" y="2905125"/>
              <a:ext cx="3240088"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800" dirty="0">
                  <a:solidFill>
                    <a:srgbClr val="031227"/>
                  </a:solidFill>
                  <a:latin typeface="Trebuchet MS" panose="020B0603020202020204" pitchFamily="34" charset="0"/>
                </a:rPr>
                <a:t>P(Y=y)=(</a:t>
              </a:r>
              <a:r>
                <a:rPr lang="en-US" sz="2800" dirty="0" err="1">
                  <a:solidFill>
                    <a:srgbClr val="031227"/>
                  </a:solidFill>
                  <a:latin typeface="Symbol" panose="05050102010706020507" pitchFamily="18" charset="2"/>
                </a:rPr>
                <a:t>l</a:t>
              </a:r>
              <a:r>
                <a:rPr lang="en-US" sz="2800" baseline="30000" dirty="0" err="1">
                  <a:solidFill>
                    <a:srgbClr val="031227"/>
                  </a:solidFill>
                  <a:latin typeface="Trebuchet MS" panose="020B0603020202020204" pitchFamily="34" charset="0"/>
                </a:rPr>
                <a:t>y</a:t>
              </a:r>
              <a:r>
                <a:rPr lang="en-US" sz="2800" dirty="0">
                  <a:solidFill>
                    <a:srgbClr val="031227"/>
                  </a:solidFill>
                  <a:latin typeface="Trebuchet MS" panose="020B0603020202020204" pitchFamily="34" charset="0"/>
                </a:rPr>
                <a:t> * e</a:t>
              </a:r>
              <a:r>
                <a:rPr lang="en-US" sz="2800" baseline="30000" dirty="0">
                  <a:solidFill>
                    <a:srgbClr val="031227"/>
                  </a:solidFill>
                  <a:latin typeface="Trebuchet MS" panose="020B0603020202020204" pitchFamily="34" charset="0"/>
                </a:rPr>
                <a:t>–</a:t>
              </a:r>
              <a:r>
                <a:rPr lang="en-US" sz="2800" baseline="30000" dirty="0">
                  <a:solidFill>
                    <a:srgbClr val="031227"/>
                  </a:solidFill>
                  <a:latin typeface="Symbol" panose="05050102010706020507" pitchFamily="18" charset="2"/>
                </a:rPr>
                <a:t>l</a:t>
              </a:r>
              <a:r>
                <a:rPr lang="en-US" sz="2800" dirty="0">
                  <a:solidFill>
                    <a:srgbClr val="031227"/>
                  </a:solidFill>
                  <a:latin typeface="Trebuchet MS" panose="020B0603020202020204" pitchFamily="34" charset="0"/>
                </a:rPr>
                <a:t>)/y!</a:t>
              </a:r>
            </a:p>
          </p:txBody>
        </p:sp>
        <p:grpSp>
          <p:nvGrpSpPr>
            <p:cNvPr id="3" name="Group 2"/>
            <p:cNvGrpSpPr/>
            <p:nvPr/>
          </p:nvGrpSpPr>
          <p:grpSpPr>
            <a:xfrm>
              <a:off x="2335651" y="3733800"/>
              <a:ext cx="4472699" cy="743982"/>
              <a:chOff x="2514600" y="3733800"/>
              <a:chExt cx="4472699" cy="743982"/>
            </a:xfrm>
          </p:grpSpPr>
          <p:sp>
            <p:nvSpPr>
              <p:cNvPr id="14368" name="Text Box 32"/>
              <p:cNvSpPr txBox="1">
                <a:spLocks noChangeArrowheads="1"/>
              </p:cNvSpPr>
              <p:nvPr/>
            </p:nvSpPr>
            <p:spPr bwMode="auto">
              <a:xfrm>
                <a:off x="2514600" y="3733800"/>
                <a:ext cx="375455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dirty="0">
                    <a:latin typeface="Trebuchet MS" panose="020B0603020202020204" pitchFamily="34" charset="0"/>
                  </a:rPr>
                  <a:t>y= number of events in an interval</a:t>
                </a:r>
              </a:p>
            </p:txBody>
          </p:sp>
          <p:sp>
            <p:nvSpPr>
              <p:cNvPr id="14369" name="Text Box 33"/>
              <p:cNvSpPr txBox="1">
                <a:spLocks noChangeArrowheads="1"/>
              </p:cNvSpPr>
              <p:nvPr/>
            </p:nvSpPr>
            <p:spPr bwMode="auto">
              <a:xfrm>
                <a:off x="2514600" y="4108450"/>
                <a:ext cx="447269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dirty="0">
                    <a:latin typeface="Symbol" panose="05050102010706020507" pitchFamily="18" charset="2"/>
                  </a:rPr>
                  <a:t>l</a:t>
                </a:r>
                <a:r>
                  <a:rPr lang="en-US" dirty="0">
                    <a:latin typeface="Trebuchet MS" panose="020B0603020202020204" pitchFamily="34" charset="0"/>
                  </a:rPr>
                  <a:t> = mean number of events in an interval</a:t>
                </a:r>
              </a:p>
            </p:txBody>
          </p:sp>
        </p:grpSp>
        <p:sp>
          <p:nvSpPr>
            <p:cNvPr id="14370" name="Text Box 34"/>
            <p:cNvSpPr txBox="1">
              <a:spLocks noChangeArrowheads="1"/>
            </p:cNvSpPr>
            <p:nvPr/>
          </p:nvSpPr>
          <p:spPr bwMode="auto">
            <a:xfrm>
              <a:off x="611187" y="4714874"/>
              <a:ext cx="7921626"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400" dirty="0">
                  <a:latin typeface="Trebuchet MS" panose="020B0603020202020204" pitchFamily="34" charset="0"/>
                </a:rPr>
                <a:t>For sequence calculations, coverage can be viewed as </a:t>
              </a:r>
              <a:r>
                <a:rPr lang="en-US" sz="2400" dirty="0">
                  <a:latin typeface="Symbol" panose="05050102010706020507" pitchFamily="18" charset="2"/>
                </a:rPr>
                <a:t>l</a:t>
              </a:r>
            </a:p>
          </p:txBody>
        </p:sp>
      </p:grpSp>
      <p:sp>
        <p:nvSpPr>
          <p:cNvPr id="21" name="TextBox 20"/>
          <p:cNvSpPr txBox="1"/>
          <p:nvPr/>
        </p:nvSpPr>
        <p:spPr>
          <a:xfrm>
            <a:off x="5257800" y="72013"/>
            <a:ext cx="3835730"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Reference Assembly Basics</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grpSp>
        <p:nvGrpSpPr>
          <p:cNvPr id="4" name="Group 3"/>
          <p:cNvGrpSpPr/>
          <p:nvPr/>
        </p:nvGrpSpPr>
        <p:grpSpPr>
          <a:xfrm>
            <a:off x="730206" y="5248274"/>
            <a:ext cx="7683589" cy="1304926"/>
            <a:chOff x="698411" y="5248274"/>
            <a:chExt cx="7683589" cy="1304926"/>
          </a:xfrm>
        </p:grpSpPr>
        <p:sp>
          <p:nvSpPr>
            <p:cNvPr id="14373" name="Text Box 37"/>
            <p:cNvSpPr txBox="1">
              <a:spLocks noChangeArrowheads="1"/>
            </p:cNvSpPr>
            <p:nvPr/>
          </p:nvSpPr>
          <p:spPr bwMode="auto">
            <a:xfrm>
              <a:off x="698411" y="5248274"/>
              <a:ext cx="7373939"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dirty="0">
                  <a:latin typeface="Trebuchet MS" panose="020B0603020202020204" pitchFamily="34" charset="0"/>
                </a:rPr>
                <a:t>Using this equation, you can calculate the probability that a base has</a:t>
              </a:r>
              <a:br>
                <a:rPr lang="en-US" dirty="0">
                  <a:latin typeface="Trebuchet MS" panose="020B0603020202020204" pitchFamily="34" charset="0"/>
                </a:rPr>
              </a:br>
              <a:r>
                <a:rPr lang="en-US" dirty="0">
                  <a:latin typeface="Trebuchet MS" panose="020B0603020202020204" pitchFamily="34" charset="0"/>
                </a:rPr>
                <a:t>been sequenced y number of </a:t>
              </a:r>
              <a:r>
                <a:rPr lang="en-US" dirty="0" smtClean="0">
                  <a:latin typeface="Trebuchet MS" panose="020B0603020202020204" pitchFamily="34" charset="0"/>
                </a:rPr>
                <a:t>times.</a:t>
              </a:r>
            </a:p>
          </p:txBody>
        </p:sp>
        <p:sp>
          <p:nvSpPr>
            <p:cNvPr id="2" name="TextBox 1"/>
            <p:cNvSpPr txBox="1"/>
            <p:nvPr/>
          </p:nvSpPr>
          <p:spPr>
            <a:xfrm>
              <a:off x="698411" y="5906869"/>
              <a:ext cx="7683589" cy="646331"/>
            </a:xfrm>
            <a:prstGeom prst="rect">
              <a:avLst/>
            </a:prstGeom>
            <a:noFill/>
          </p:spPr>
          <p:txBody>
            <a:bodyPr wrap="square" rtlCol="0">
              <a:spAutoFit/>
            </a:bodyPr>
            <a:lstStyle/>
            <a:p>
              <a:r>
                <a:rPr lang="en-US" dirty="0" smtClean="0">
                  <a:latin typeface="Trebuchet MS" panose="020B0603020202020204" pitchFamily="34" charset="0"/>
                </a:rPr>
                <a:t>By manipulating this formula, you can estimate the numbers of gaps for any given level of coverage.</a:t>
              </a:r>
            </a:p>
          </p:txBody>
        </p:sp>
      </p:grpSp>
    </p:spTree>
    <p:extLst>
      <p:ext uri="{BB962C8B-B14F-4D97-AF65-F5344CB8AC3E}">
        <p14:creationId xmlns:p14="http://schemas.microsoft.com/office/powerpoint/2010/main" val="2248166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p:cNvPicPr>
            <a:picLocks noChangeAspect="1" noChangeArrowheads="1"/>
          </p:cNvPicPr>
          <p:nvPr/>
        </p:nvPicPr>
        <p:blipFill>
          <a:blip r:embed="rId3" cstate="print"/>
          <a:srcRect/>
          <a:stretch>
            <a:fillRect/>
          </a:stretch>
        </p:blipFill>
        <p:spPr bwMode="auto">
          <a:xfrm>
            <a:off x="990600" y="675996"/>
            <a:ext cx="7391400" cy="4429404"/>
          </a:xfrm>
          <a:prstGeom prst="rect">
            <a:avLst/>
          </a:prstGeom>
          <a:noFill/>
          <a:ln w="9525">
            <a:noFill/>
            <a:miter lim="800000"/>
            <a:headEnd/>
            <a:tailEnd/>
          </a:ln>
          <a:effectLst/>
        </p:spPr>
      </p:pic>
      <p:grpSp>
        <p:nvGrpSpPr>
          <p:cNvPr id="3" name="Group 2"/>
          <p:cNvGrpSpPr/>
          <p:nvPr/>
        </p:nvGrpSpPr>
        <p:grpSpPr>
          <a:xfrm>
            <a:off x="1371600" y="5105400"/>
            <a:ext cx="6629400" cy="1610499"/>
            <a:chOff x="762000" y="5181600"/>
            <a:chExt cx="6629400" cy="1610499"/>
          </a:xfrm>
        </p:grpSpPr>
        <p:sp>
          <p:nvSpPr>
            <p:cNvPr id="4" name="TextBox 3"/>
            <p:cNvSpPr txBox="1"/>
            <p:nvPr/>
          </p:nvSpPr>
          <p:spPr>
            <a:xfrm>
              <a:off x="5562600" y="5181600"/>
              <a:ext cx="1744388" cy="461665"/>
            </a:xfrm>
            <a:prstGeom prst="rect">
              <a:avLst/>
            </a:prstGeom>
            <a:noFill/>
          </p:spPr>
          <p:txBody>
            <a:bodyPr wrap="none" rtlCol="0">
              <a:spAutoFit/>
            </a:bodyPr>
            <a:lstStyle/>
            <a:p>
              <a:r>
                <a:rPr lang="en-US" sz="2400" dirty="0">
                  <a:solidFill>
                    <a:schemeClr val="tx1">
                      <a:lumMod val="75000"/>
                    </a:schemeClr>
                  </a:solidFill>
                  <a:latin typeface="Gill Sans MT" pitchFamily="34" charset="0"/>
                </a:rPr>
                <a:t>S</a:t>
              </a:r>
              <a:r>
                <a:rPr lang="en-US" sz="2400" dirty="0" smtClean="0">
                  <a:solidFill>
                    <a:schemeClr val="tx1">
                      <a:lumMod val="75000"/>
                    </a:schemeClr>
                  </a:solidFill>
                  <a:latin typeface="Gill Sans MT" pitchFamily="34" charset="0"/>
                </a:rPr>
                <a:t>equenced</a:t>
              </a:r>
              <a:endParaRPr lang="en-US" sz="2400" dirty="0">
                <a:solidFill>
                  <a:schemeClr val="tx1">
                    <a:lumMod val="75000"/>
                  </a:schemeClr>
                </a:solidFill>
                <a:latin typeface="Gill Sans MT" pitchFamily="34" charset="0"/>
              </a:endParaRPr>
            </a:p>
          </p:txBody>
        </p:sp>
        <p:sp>
          <p:nvSpPr>
            <p:cNvPr id="5" name="TextBox 4"/>
            <p:cNvSpPr txBox="1"/>
            <p:nvPr/>
          </p:nvSpPr>
          <p:spPr>
            <a:xfrm>
              <a:off x="3375076" y="5181600"/>
              <a:ext cx="2257349" cy="461665"/>
            </a:xfrm>
            <a:prstGeom prst="rect">
              <a:avLst/>
            </a:prstGeom>
            <a:noFill/>
          </p:spPr>
          <p:txBody>
            <a:bodyPr wrap="none" rtlCol="0">
              <a:spAutoFit/>
            </a:bodyPr>
            <a:lstStyle/>
            <a:p>
              <a:r>
                <a:rPr lang="en-US" sz="2400" dirty="0">
                  <a:solidFill>
                    <a:schemeClr val="tx1">
                      <a:lumMod val="75000"/>
                    </a:schemeClr>
                  </a:solidFill>
                  <a:latin typeface="Gill Sans MT" pitchFamily="34" charset="0"/>
                </a:rPr>
                <a:t>N</a:t>
              </a:r>
              <a:r>
                <a:rPr lang="en-US" sz="2400" dirty="0" smtClean="0">
                  <a:solidFill>
                    <a:schemeClr val="tx1">
                      <a:lumMod val="75000"/>
                    </a:schemeClr>
                  </a:solidFill>
                  <a:latin typeface="Gill Sans MT" pitchFamily="34" charset="0"/>
                </a:rPr>
                <a:t>ot sequenced</a:t>
              </a:r>
              <a:endParaRPr lang="en-US" sz="2400" dirty="0">
                <a:solidFill>
                  <a:schemeClr val="tx1">
                    <a:lumMod val="75000"/>
                  </a:schemeClr>
                </a:solidFill>
                <a:latin typeface="Gill Sans MT" pitchFamily="34" charset="0"/>
              </a:endParaRPr>
            </a:p>
          </p:txBody>
        </p:sp>
        <p:sp>
          <p:nvSpPr>
            <p:cNvPr id="6" name="TextBox 5"/>
            <p:cNvSpPr txBox="1"/>
            <p:nvPr/>
          </p:nvSpPr>
          <p:spPr>
            <a:xfrm>
              <a:off x="879019" y="5644634"/>
              <a:ext cx="1883849" cy="461665"/>
            </a:xfrm>
            <a:prstGeom prst="rect">
              <a:avLst/>
            </a:prstGeom>
            <a:noFill/>
          </p:spPr>
          <p:txBody>
            <a:bodyPr wrap="none" rtlCol="0">
              <a:spAutoFit/>
            </a:bodyPr>
            <a:lstStyle/>
            <a:p>
              <a:r>
                <a:rPr lang="en-US" sz="2400" dirty="0" smtClean="0">
                  <a:solidFill>
                    <a:schemeClr val="tx1">
                      <a:lumMod val="75000"/>
                    </a:schemeClr>
                  </a:solidFill>
                  <a:latin typeface="Gill Sans MT" pitchFamily="34" charset="0"/>
                </a:rPr>
                <a:t>1X Coverage</a:t>
              </a:r>
              <a:endParaRPr lang="en-US" sz="2400" dirty="0">
                <a:solidFill>
                  <a:schemeClr val="tx1">
                    <a:lumMod val="75000"/>
                  </a:schemeClr>
                </a:solidFill>
                <a:latin typeface="Gill Sans MT" pitchFamily="34" charset="0"/>
              </a:endParaRPr>
            </a:p>
          </p:txBody>
        </p:sp>
        <p:sp>
          <p:nvSpPr>
            <p:cNvPr id="7" name="TextBox 6"/>
            <p:cNvSpPr txBox="1"/>
            <p:nvPr/>
          </p:nvSpPr>
          <p:spPr>
            <a:xfrm>
              <a:off x="879019" y="6006584"/>
              <a:ext cx="1883849" cy="461665"/>
            </a:xfrm>
            <a:prstGeom prst="rect">
              <a:avLst/>
            </a:prstGeom>
            <a:noFill/>
          </p:spPr>
          <p:txBody>
            <a:bodyPr wrap="none" rtlCol="0">
              <a:spAutoFit/>
            </a:bodyPr>
            <a:lstStyle/>
            <a:p>
              <a:r>
                <a:rPr lang="en-US" sz="2400" dirty="0" smtClean="0">
                  <a:solidFill>
                    <a:schemeClr val="tx1">
                      <a:lumMod val="75000"/>
                    </a:schemeClr>
                  </a:solidFill>
                  <a:latin typeface="Gill Sans MT" pitchFamily="34" charset="0"/>
                </a:rPr>
                <a:t>5X Coverage</a:t>
              </a:r>
              <a:endParaRPr lang="en-US" sz="2400" dirty="0">
                <a:solidFill>
                  <a:schemeClr val="tx1">
                    <a:lumMod val="75000"/>
                  </a:schemeClr>
                </a:solidFill>
                <a:latin typeface="Gill Sans MT" pitchFamily="34" charset="0"/>
              </a:endParaRPr>
            </a:p>
          </p:txBody>
        </p:sp>
        <p:sp>
          <p:nvSpPr>
            <p:cNvPr id="8" name="TextBox 7"/>
            <p:cNvSpPr txBox="1"/>
            <p:nvPr/>
          </p:nvSpPr>
          <p:spPr>
            <a:xfrm>
              <a:off x="762000" y="6330434"/>
              <a:ext cx="2045753" cy="461665"/>
            </a:xfrm>
            <a:prstGeom prst="rect">
              <a:avLst/>
            </a:prstGeom>
            <a:noFill/>
          </p:spPr>
          <p:txBody>
            <a:bodyPr wrap="none" rtlCol="0">
              <a:spAutoFit/>
            </a:bodyPr>
            <a:lstStyle/>
            <a:p>
              <a:r>
                <a:rPr lang="en-US" sz="2400" dirty="0" smtClean="0">
                  <a:solidFill>
                    <a:schemeClr val="tx1">
                      <a:lumMod val="75000"/>
                    </a:schemeClr>
                  </a:solidFill>
                  <a:latin typeface="Gill Sans MT" pitchFamily="34" charset="0"/>
                </a:rPr>
                <a:t>10X Coverage</a:t>
              </a:r>
              <a:endParaRPr lang="en-US" sz="2400" dirty="0">
                <a:solidFill>
                  <a:schemeClr val="tx1">
                    <a:lumMod val="75000"/>
                  </a:schemeClr>
                </a:solidFill>
                <a:latin typeface="Gill Sans MT" pitchFamily="34" charset="0"/>
              </a:endParaRPr>
            </a:p>
          </p:txBody>
        </p:sp>
        <p:sp>
          <p:nvSpPr>
            <p:cNvPr id="9" name="TextBox 8"/>
            <p:cNvSpPr txBox="1"/>
            <p:nvPr/>
          </p:nvSpPr>
          <p:spPr>
            <a:xfrm>
              <a:off x="4141560" y="5644634"/>
              <a:ext cx="801823" cy="461665"/>
            </a:xfrm>
            <a:prstGeom prst="rect">
              <a:avLst/>
            </a:prstGeom>
            <a:noFill/>
          </p:spPr>
          <p:txBody>
            <a:bodyPr wrap="none" rtlCol="0">
              <a:spAutoFit/>
            </a:bodyPr>
            <a:lstStyle/>
            <a:p>
              <a:r>
                <a:rPr lang="en-US" sz="2400" dirty="0" smtClean="0">
                  <a:solidFill>
                    <a:srgbClr val="FF6600"/>
                  </a:solidFill>
                  <a:latin typeface="Gill Sans MT" pitchFamily="34" charset="0"/>
                </a:rPr>
                <a:t>37%</a:t>
              </a:r>
              <a:endParaRPr lang="en-US" sz="2400" dirty="0">
                <a:solidFill>
                  <a:srgbClr val="FF6600"/>
                </a:solidFill>
                <a:latin typeface="Gill Sans MT" pitchFamily="34" charset="0"/>
              </a:endParaRPr>
            </a:p>
          </p:txBody>
        </p:sp>
        <p:sp>
          <p:nvSpPr>
            <p:cNvPr id="10" name="TextBox 9"/>
            <p:cNvSpPr txBox="1"/>
            <p:nvPr/>
          </p:nvSpPr>
          <p:spPr>
            <a:xfrm>
              <a:off x="6084287" y="5644634"/>
              <a:ext cx="801823" cy="461665"/>
            </a:xfrm>
            <a:prstGeom prst="rect">
              <a:avLst/>
            </a:prstGeom>
            <a:noFill/>
          </p:spPr>
          <p:txBody>
            <a:bodyPr wrap="none" rtlCol="0">
              <a:spAutoFit/>
            </a:bodyPr>
            <a:lstStyle/>
            <a:p>
              <a:r>
                <a:rPr lang="en-US" sz="2400" dirty="0" smtClean="0">
                  <a:solidFill>
                    <a:srgbClr val="FF6600"/>
                  </a:solidFill>
                  <a:latin typeface="Gill Sans MT" pitchFamily="34" charset="0"/>
                </a:rPr>
                <a:t>63%</a:t>
              </a:r>
              <a:endParaRPr lang="en-US" sz="2400" dirty="0">
                <a:solidFill>
                  <a:srgbClr val="FF6600"/>
                </a:solidFill>
                <a:latin typeface="Gill Sans MT" pitchFamily="34" charset="0"/>
              </a:endParaRPr>
            </a:p>
          </p:txBody>
        </p:sp>
        <p:sp>
          <p:nvSpPr>
            <p:cNvPr id="11" name="TextBox 10"/>
            <p:cNvSpPr txBox="1"/>
            <p:nvPr/>
          </p:nvSpPr>
          <p:spPr>
            <a:xfrm>
              <a:off x="4083852" y="6006584"/>
              <a:ext cx="886781" cy="461665"/>
            </a:xfrm>
            <a:prstGeom prst="rect">
              <a:avLst/>
            </a:prstGeom>
            <a:noFill/>
          </p:spPr>
          <p:txBody>
            <a:bodyPr wrap="none" rtlCol="0">
              <a:spAutoFit/>
            </a:bodyPr>
            <a:lstStyle/>
            <a:p>
              <a:r>
                <a:rPr lang="en-US" sz="2400" dirty="0" smtClean="0">
                  <a:solidFill>
                    <a:srgbClr val="FF6600"/>
                  </a:solidFill>
                  <a:latin typeface="Gill Sans MT" pitchFamily="34" charset="0"/>
                </a:rPr>
                <a:t>0.6%</a:t>
              </a:r>
              <a:endParaRPr lang="en-US" sz="2400" dirty="0">
                <a:solidFill>
                  <a:srgbClr val="FF6600"/>
                </a:solidFill>
                <a:latin typeface="Gill Sans MT" pitchFamily="34" charset="0"/>
              </a:endParaRPr>
            </a:p>
          </p:txBody>
        </p:sp>
        <p:sp>
          <p:nvSpPr>
            <p:cNvPr id="12" name="TextBox 11"/>
            <p:cNvSpPr txBox="1"/>
            <p:nvPr/>
          </p:nvSpPr>
          <p:spPr>
            <a:xfrm>
              <a:off x="5909560" y="6006584"/>
              <a:ext cx="1058303" cy="461665"/>
            </a:xfrm>
            <a:prstGeom prst="rect">
              <a:avLst/>
            </a:prstGeom>
            <a:noFill/>
          </p:spPr>
          <p:txBody>
            <a:bodyPr wrap="none" rtlCol="0">
              <a:spAutoFit/>
            </a:bodyPr>
            <a:lstStyle/>
            <a:p>
              <a:r>
                <a:rPr lang="en-US" sz="2400" dirty="0" smtClean="0">
                  <a:solidFill>
                    <a:srgbClr val="FF6600"/>
                  </a:solidFill>
                  <a:latin typeface="Gill Sans MT" pitchFamily="34" charset="0"/>
                </a:rPr>
                <a:t>99.4%</a:t>
              </a:r>
              <a:endParaRPr lang="en-US" sz="2400" dirty="0">
                <a:solidFill>
                  <a:srgbClr val="FF6600"/>
                </a:solidFill>
                <a:latin typeface="Gill Sans MT" pitchFamily="34" charset="0"/>
              </a:endParaRPr>
            </a:p>
          </p:txBody>
        </p:sp>
        <p:sp>
          <p:nvSpPr>
            <p:cNvPr id="13" name="TextBox 12"/>
            <p:cNvSpPr txBox="1"/>
            <p:nvPr/>
          </p:nvSpPr>
          <p:spPr>
            <a:xfrm>
              <a:off x="3849813" y="6330434"/>
              <a:ext cx="1229824" cy="461665"/>
            </a:xfrm>
            <a:prstGeom prst="rect">
              <a:avLst/>
            </a:prstGeom>
            <a:noFill/>
          </p:spPr>
          <p:txBody>
            <a:bodyPr wrap="none" rtlCol="0">
              <a:spAutoFit/>
            </a:bodyPr>
            <a:lstStyle/>
            <a:p>
              <a:r>
                <a:rPr lang="en-US" sz="2400" dirty="0" smtClean="0">
                  <a:solidFill>
                    <a:srgbClr val="FF6600"/>
                  </a:solidFill>
                  <a:latin typeface="Gill Sans MT" pitchFamily="34" charset="0"/>
                </a:rPr>
                <a:t>0.005%</a:t>
              </a:r>
              <a:endParaRPr lang="en-US" sz="2400" dirty="0">
                <a:solidFill>
                  <a:srgbClr val="FF6600"/>
                </a:solidFill>
                <a:latin typeface="Gill Sans MT" pitchFamily="34" charset="0"/>
              </a:endParaRPr>
            </a:p>
          </p:txBody>
        </p:sp>
        <p:sp>
          <p:nvSpPr>
            <p:cNvPr id="14" name="TextBox 13"/>
            <p:cNvSpPr txBox="1"/>
            <p:nvPr/>
          </p:nvSpPr>
          <p:spPr>
            <a:xfrm>
              <a:off x="5675522" y="6330434"/>
              <a:ext cx="1401346" cy="461665"/>
            </a:xfrm>
            <a:prstGeom prst="rect">
              <a:avLst/>
            </a:prstGeom>
            <a:noFill/>
          </p:spPr>
          <p:txBody>
            <a:bodyPr wrap="none" rtlCol="0">
              <a:spAutoFit/>
            </a:bodyPr>
            <a:lstStyle/>
            <a:p>
              <a:r>
                <a:rPr lang="en-US" sz="2400" dirty="0" smtClean="0">
                  <a:solidFill>
                    <a:srgbClr val="FF6600"/>
                  </a:solidFill>
                  <a:latin typeface="Gill Sans MT" pitchFamily="34" charset="0"/>
                </a:rPr>
                <a:t>99.995%</a:t>
              </a:r>
              <a:endParaRPr lang="en-US" sz="2400" dirty="0">
                <a:solidFill>
                  <a:srgbClr val="FF6600"/>
                </a:solidFill>
                <a:latin typeface="Gill Sans MT" pitchFamily="34" charset="0"/>
              </a:endParaRPr>
            </a:p>
          </p:txBody>
        </p:sp>
        <p:cxnSp>
          <p:nvCxnSpPr>
            <p:cNvPr id="15" name="Straight Connector 14"/>
            <p:cNvCxnSpPr/>
            <p:nvPr/>
          </p:nvCxnSpPr>
          <p:spPr>
            <a:xfrm>
              <a:off x="2819400" y="5561012"/>
              <a:ext cx="4572000" cy="1588"/>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7" name="TextBox 16"/>
          <p:cNvSpPr txBox="1"/>
          <p:nvPr/>
        </p:nvSpPr>
        <p:spPr>
          <a:xfrm>
            <a:off x="5257800" y="72013"/>
            <a:ext cx="3835730"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Reference Assembly Basics</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03095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 y="838200"/>
            <a:ext cx="8763000" cy="4021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78855" name="Text Box 7"/>
          <p:cNvSpPr txBox="1">
            <a:spLocks noChangeArrowheads="1"/>
          </p:cNvSpPr>
          <p:nvPr/>
        </p:nvSpPr>
        <p:spPr bwMode="auto">
          <a:xfrm>
            <a:off x="726406" y="4953000"/>
            <a:ext cx="645085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r"/>
            <a:r>
              <a:rPr lang="en-US" sz="2400" dirty="0" smtClean="0">
                <a:solidFill>
                  <a:schemeClr val="bg2">
                    <a:lumMod val="10000"/>
                  </a:schemeClr>
                </a:solidFill>
              </a:rPr>
              <a:t>2009 Sanger cost</a:t>
            </a:r>
            <a:r>
              <a:rPr lang="en-US" sz="2400" dirty="0">
                <a:solidFill>
                  <a:schemeClr val="bg2">
                    <a:lumMod val="10000"/>
                  </a:schemeClr>
                </a:solidFill>
              </a:rPr>
              <a:t>: shotgun sequence ~ $0.01/base</a:t>
            </a:r>
          </a:p>
          <a:p>
            <a:pPr algn="r"/>
            <a:r>
              <a:rPr lang="en-US" sz="2400" dirty="0">
                <a:solidFill>
                  <a:schemeClr val="bg2">
                    <a:lumMod val="10000"/>
                  </a:schemeClr>
                </a:solidFill>
              </a:rPr>
              <a:t>		 finished sequence ~ $0.03/base</a:t>
            </a:r>
          </a:p>
        </p:txBody>
      </p:sp>
      <p:sp>
        <p:nvSpPr>
          <p:cNvPr id="78857" name="Text Box 9"/>
          <p:cNvSpPr txBox="1">
            <a:spLocks noChangeArrowheads="1"/>
          </p:cNvSpPr>
          <p:nvPr/>
        </p:nvSpPr>
        <p:spPr bwMode="auto">
          <a:xfrm>
            <a:off x="2689225" y="6054725"/>
            <a:ext cx="151721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400" dirty="0">
                <a:solidFill>
                  <a:schemeClr val="bg2">
                    <a:lumMod val="10000"/>
                  </a:schemeClr>
                </a:solidFill>
              </a:rPr>
              <a:t>This clone:</a:t>
            </a:r>
          </a:p>
        </p:txBody>
      </p:sp>
      <p:sp>
        <p:nvSpPr>
          <p:cNvPr id="78858" name="Text Box 10"/>
          <p:cNvSpPr txBox="1">
            <a:spLocks noChangeArrowheads="1"/>
          </p:cNvSpPr>
          <p:nvPr/>
        </p:nvSpPr>
        <p:spPr bwMode="auto">
          <a:xfrm>
            <a:off x="4289425" y="6054725"/>
            <a:ext cx="215470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400" dirty="0">
                <a:solidFill>
                  <a:schemeClr val="bg2">
                    <a:lumMod val="25000"/>
                  </a:schemeClr>
                </a:solidFill>
              </a:rPr>
              <a:t>Shotgun=$1500</a:t>
            </a:r>
          </a:p>
        </p:txBody>
      </p:sp>
      <p:sp>
        <p:nvSpPr>
          <p:cNvPr id="78859" name="Text Box 11"/>
          <p:cNvSpPr txBox="1">
            <a:spLocks noChangeArrowheads="1"/>
          </p:cNvSpPr>
          <p:nvPr/>
        </p:nvSpPr>
        <p:spPr bwMode="auto">
          <a:xfrm>
            <a:off x="4321175" y="6400800"/>
            <a:ext cx="184437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400">
                <a:solidFill>
                  <a:schemeClr val="bg2">
                    <a:lumMod val="25000"/>
                  </a:schemeClr>
                </a:solidFill>
              </a:rPr>
              <a:t>Finish=$3000</a:t>
            </a:r>
          </a:p>
        </p:txBody>
      </p:sp>
      <p:sp>
        <p:nvSpPr>
          <p:cNvPr id="8" name="TextBox 7"/>
          <p:cNvSpPr txBox="1"/>
          <p:nvPr/>
        </p:nvSpPr>
        <p:spPr>
          <a:xfrm>
            <a:off x="5257800" y="72013"/>
            <a:ext cx="3835730"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Reference Assembly Basics</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353732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8855"/>
                                        </p:tgtEl>
                                        <p:attrNameLst>
                                          <p:attrName>style.visibility</p:attrName>
                                        </p:attrNameLst>
                                      </p:cBhvr>
                                      <p:to>
                                        <p:strVal val="visible"/>
                                      </p:to>
                                    </p:set>
                                    <p:animEffect transition="in" filter="dissolve">
                                      <p:cBhvr>
                                        <p:cTn id="7" dur="500"/>
                                        <p:tgtEl>
                                          <p:spTgt spid="7885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8857"/>
                                        </p:tgtEl>
                                        <p:attrNameLst>
                                          <p:attrName>style.visibility</p:attrName>
                                        </p:attrNameLst>
                                      </p:cBhvr>
                                      <p:to>
                                        <p:strVal val="visible"/>
                                      </p:to>
                                    </p:set>
                                    <p:animEffect transition="in" filter="dissolve">
                                      <p:cBhvr>
                                        <p:cTn id="12" dur="500"/>
                                        <p:tgtEl>
                                          <p:spTgt spid="78857"/>
                                        </p:tgtEl>
                                      </p:cBhvr>
                                    </p:animEffect>
                                  </p:childTnLst>
                                </p:cTn>
                              </p:par>
                            </p:childTnLst>
                          </p:cTn>
                        </p:par>
                        <p:par>
                          <p:cTn id="13" fill="hold" nodeType="afterGroup">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78858"/>
                                        </p:tgtEl>
                                        <p:attrNameLst>
                                          <p:attrName>style.visibility</p:attrName>
                                        </p:attrNameLst>
                                      </p:cBhvr>
                                      <p:to>
                                        <p:strVal val="visible"/>
                                      </p:to>
                                    </p:set>
                                    <p:animEffect transition="in" filter="wipe(left)">
                                      <p:cBhvr>
                                        <p:cTn id="16" dur="500"/>
                                        <p:tgtEl>
                                          <p:spTgt spid="78858"/>
                                        </p:tgtEl>
                                      </p:cBhvr>
                                    </p:animEffect>
                                  </p:childTnLst>
                                </p:cTn>
                              </p:par>
                            </p:childTnLst>
                          </p:cTn>
                        </p:par>
                        <p:par>
                          <p:cTn id="17" fill="hold" nodeType="afterGroup">
                            <p:stCondLst>
                              <p:cond delay="1000"/>
                            </p:stCondLst>
                            <p:childTnLst>
                              <p:par>
                                <p:cTn id="18" presetID="22" presetClass="entr" presetSubtype="8" fill="hold" grpId="0" nodeType="afterEffect">
                                  <p:stCondLst>
                                    <p:cond delay="1000"/>
                                  </p:stCondLst>
                                  <p:childTnLst>
                                    <p:set>
                                      <p:cBhvr>
                                        <p:cTn id="19" dur="1" fill="hold">
                                          <p:stCondLst>
                                            <p:cond delay="0"/>
                                          </p:stCondLst>
                                        </p:cTn>
                                        <p:tgtEl>
                                          <p:spTgt spid="78859"/>
                                        </p:tgtEl>
                                        <p:attrNameLst>
                                          <p:attrName>style.visibility</p:attrName>
                                        </p:attrNameLst>
                                      </p:cBhvr>
                                      <p:to>
                                        <p:strVal val="visible"/>
                                      </p:to>
                                    </p:set>
                                    <p:animEffect transition="in" filter="wipe(left)">
                                      <p:cBhvr>
                                        <p:cTn id="20" dur="500"/>
                                        <p:tgtEl>
                                          <p:spTgt spid="788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5" grpId="0"/>
      <p:bldP spid="78857" grpId="0"/>
      <p:bldP spid="78858" grpId="0"/>
      <p:bldP spid="7885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srcRect/>
          <a:stretch>
            <a:fillRect/>
          </a:stretch>
        </p:blipFill>
        <p:spPr bwMode="auto">
          <a:xfrm>
            <a:off x="457200" y="914400"/>
            <a:ext cx="8646459" cy="1371600"/>
          </a:xfrm>
          <a:prstGeom prst="rect">
            <a:avLst/>
          </a:prstGeom>
          <a:noFill/>
          <a:ln w="9525">
            <a:noFill/>
            <a:miter lim="800000"/>
            <a:headEnd/>
            <a:tailEnd/>
          </a:ln>
          <a:effectLst/>
        </p:spPr>
      </p:pic>
      <p:pic>
        <p:nvPicPr>
          <p:cNvPr id="3" name="Picture 3"/>
          <p:cNvPicPr>
            <a:picLocks noChangeAspect="1" noChangeArrowheads="1"/>
          </p:cNvPicPr>
          <p:nvPr/>
        </p:nvPicPr>
        <p:blipFill>
          <a:blip r:embed="rId4" cstate="print"/>
          <a:srcRect/>
          <a:stretch>
            <a:fillRect/>
          </a:stretch>
        </p:blipFill>
        <p:spPr bwMode="auto">
          <a:xfrm>
            <a:off x="1295400" y="3114674"/>
            <a:ext cx="7450151" cy="542926"/>
          </a:xfrm>
          <a:prstGeom prst="rect">
            <a:avLst/>
          </a:prstGeom>
          <a:noFill/>
          <a:ln w="9525">
            <a:noFill/>
            <a:miter lim="800000"/>
            <a:headEnd/>
            <a:tailEnd/>
          </a:ln>
          <a:effectLst/>
        </p:spPr>
      </p:pic>
      <p:pic>
        <p:nvPicPr>
          <p:cNvPr id="4" name="Picture 4"/>
          <p:cNvPicPr>
            <a:picLocks noChangeAspect="1" noChangeArrowheads="1"/>
          </p:cNvPicPr>
          <p:nvPr/>
        </p:nvPicPr>
        <p:blipFill>
          <a:blip r:embed="rId5" cstate="print"/>
          <a:srcRect/>
          <a:stretch>
            <a:fillRect/>
          </a:stretch>
        </p:blipFill>
        <p:spPr bwMode="auto">
          <a:xfrm>
            <a:off x="1828800" y="3948113"/>
            <a:ext cx="6153396" cy="700087"/>
          </a:xfrm>
          <a:prstGeom prst="rect">
            <a:avLst/>
          </a:prstGeom>
          <a:noFill/>
          <a:ln w="9525">
            <a:noFill/>
            <a:miter lim="800000"/>
            <a:headEnd/>
            <a:tailEnd/>
          </a:ln>
          <a:effectLst/>
        </p:spPr>
      </p:pic>
      <p:sp>
        <p:nvSpPr>
          <p:cNvPr id="6" name="TextBox 5"/>
          <p:cNvSpPr txBox="1"/>
          <p:nvPr/>
        </p:nvSpPr>
        <p:spPr>
          <a:xfrm>
            <a:off x="5257800" y="72013"/>
            <a:ext cx="3835730"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Reference Assembly Basics</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21475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extLst>
              <p:ext uri="{D42A27DB-BD31-4B8C-83A1-F6EECF244321}">
                <p14:modId xmlns:p14="http://schemas.microsoft.com/office/powerpoint/2010/main" val="3983820213"/>
              </p:ext>
            </p:extLst>
          </p:nvPr>
        </p:nvGraphicFramePr>
        <p:xfrm>
          <a:off x="838200" y="708848"/>
          <a:ext cx="7924800" cy="5387152"/>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Box 6"/>
          <p:cNvSpPr txBox="1">
            <a:spLocks noChangeArrowheads="1"/>
          </p:cNvSpPr>
          <p:nvPr/>
        </p:nvSpPr>
        <p:spPr bwMode="auto">
          <a:xfrm>
            <a:off x="1905000" y="6172200"/>
            <a:ext cx="6172200" cy="646331"/>
          </a:xfrm>
          <a:prstGeom prst="rect">
            <a:avLst/>
          </a:prstGeom>
          <a:noFill/>
          <a:ln w="9525">
            <a:noFill/>
            <a:miter lim="800000"/>
            <a:headEnd/>
            <a:tailEnd/>
          </a:ln>
          <a:effectLst/>
        </p:spPr>
        <p:txBody>
          <a:bodyPr wrap="square">
            <a:spAutoFit/>
          </a:bodyPr>
          <a:lstStyle/>
          <a:p>
            <a:r>
              <a:rPr lang="en-US" dirty="0">
                <a:latin typeface="Gill Sans MT" pitchFamily="34" charset="0"/>
              </a:rPr>
              <a:t>Captured gap= no sequence, but a </a:t>
            </a:r>
            <a:r>
              <a:rPr lang="en-US" dirty="0" smtClean="0">
                <a:latin typeface="Gill Sans MT" pitchFamily="34" charset="0"/>
              </a:rPr>
              <a:t>sub-clone </a:t>
            </a:r>
            <a:r>
              <a:rPr lang="en-US" dirty="0">
                <a:latin typeface="Gill Sans MT" pitchFamily="34" charset="0"/>
              </a:rPr>
              <a:t>spans the gap</a:t>
            </a:r>
          </a:p>
          <a:p>
            <a:r>
              <a:rPr lang="en-US" dirty="0">
                <a:latin typeface="Gill Sans MT" pitchFamily="34" charset="0"/>
              </a:rPr>
              <a:t>Uncaptured gap= no sequence, no </a:t>
            </a:r>
            <a:r>
              <a:rPr lang="en-US" dirty="0" smtClean="0">
                <a:latin typeface="Gill Sans MT" pitchFamily="34" charset="0"/>
              </a:rPr>
              <a:t>sub-clone </a:t>
            </a:r>
            <a:r>
              <a:rPr lang="en-US" dirty="0">
                <a:latin typeface="Gill Sans MT" pitchFamily="34" charset="0"/>
              </a:rPr>
              <a:t>spanning gap</a:t>
            </a:r>
          </a:p>
        </p:txBody>
      </p:sp>
      <p:sp>
        <p:nvSpPr>
          <p:cNvPr id="4" name="Text Box 7"/>
          <p:cNvSpPr txBox="1">
            <a:spLocks noChangeArrowheads="1"/>
          </p:cNvSpPr>
          <p:nvPr/>
        </p:nvSpPr>
        <p:spPr bwMode="auto">
          <a:xfrm>
            <a:off x="6705600" y="762000"/>
            <a:ext cx="1997919" cy="369332"/>
          </a:xfrm>
          <a:prstGeom prst="rect">
            <a:avLst/>
          </a:prstGeom>
          <a:noFill/>
          <a:ln w="9525">
            <a:noFill/>
            <a:miter lim="800000"/>
            <a:headEnd/>
            <a:tailEnd/>
          </a:ln>
          <a:effectLst/>
        </p:spPr>
        <p:txBody>
          <a:bodyPr wrap="none">
            <a:spAutoFit/>
          </a:bodyPr>
          <a:lstStyle/>
          <a:p>
            <a:r>
              <a:rPr lang="en-US" dirty="0">
                <a:latin typeface="Calibri" pitchFamily="34" charset="0"/>
              </a:rPr>
              <a:t>Bob </a:t>
            </a:r>
            <a:r>
              <a:rPr lang="en-US" dirty="0" smtClean="0">
                <a:latin typeface="Calibri" pitchFamily="34" charset="0"/>
              </a:rPr>
              <a:t>Blakesley</a:t>
            </a:r>
            <a:r>
              <a:rPr lang="en-US" dirty="0">
                <a:latin typeface="Calibri" pitchFamily="34" charset="0"/>
              </a:rPr>
              <a:t>, NISC</a:t>
            </a:r>
          </a:p>
        </p:txBody>
      </p:sp>
      <p:sp>
        <p:nvSpPr>
          <p:cNvPr id="6" name="TextBox 5"/>
          <p:cNvSpPr txBox="1"/>
          <p:nvPr/>
        </p:nvSpPr>
        <p:spPr>
          <a:xfrm>
            <a:off x="5257800" y="72013"/>
            <a:ext cx="3835730"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Reference Assembly Basics</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074309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3770" y="464403"/>
            <a:ext cx="2162772" cy="830997"/>
          </a:xfrm>
          <a:prstGeom prst="rect">
            <a:avLst/>
          </a:prstGeom>
          <a:noFill/>
        </p:spPr>
        <p:txBody>
          <a:bodyPr wrap="none" rtlCol="0">
            <a:spAutoFit/>
          </a:bodyPr>
          <a:lstStyle/>
          <a:p>
            <a:r>
              <a:rPr lang="en-US" sz="4800" dirty="0" smtClean="0">
                <a:solidFill>
                  <a:schemeClr val="tx1">
                    <a:lumMod val="75000"/>
                    <a:lumOff val="25000"/>
                  </a:schemeClr>
                </a:solidFill>
                <a:latin typeface="Trebuchet MS" panose="020B0603020202020204" pitchFamily="34" charset="0"/>
              </a:rPr>
              <a:t>Biology</a:t>
            </a:r>
            <a:endParaRPr lang="en-US" sz="4800" dirty="0">
              <a:solidFill>
                <a:schemeClr val="tx1">
                  <a:lumMod val="75000"/>
                  <a:lumOff val="25000"/>
                </a:schemeClr>
              </a:solidFill>
              <a:latin typeface="Trebuchet MS" panose="020B0603020202020204" pitchFamily="34" charset="0"/>
            </a:endParaRPr>
          </a:p>
        </p:txBody>
      </p:sp>
      <p:sp>
        <p:nvSpPr>
          <p:cNvPr id="5" name="TextBox 4"/>
          <p:cNvSpPr txBox="1"/>
          <p:nvPr/>
        </p:nvSpPr>
        <p:spPr>
          <a:xfrm>
            <a:off x="237704" y="1242687"/>
            <a:ext cx="8810538" cy="1138773"/>
          </a:xfrm>
          <a:prstGeom prst="rect">
            <a:avLst/>
          </a:prstGeom>
          <a:noFill/>
        </p:spPr>
        <p:txBody>
          <a:bodyPr wrap="square" rtlCol="0">
            <a:spAutoFit/>
          </a:bodyPr>
          <a:lstStyle/>
          <a:p>
            <a:r>
              <a:rPr lang="en-US" sz="3600" dirty="0" smtClean="0">
                <a:latin typeface="Trebuchet MS" panose="020B0603020202020204" pitchFamily="34" charset="0"/>
              </a:rPr>
              <a:t>Repetitive sequence </a:t>
            </a:r>
          </a:p>
          <a:p>
            <a:r>
              <a:rPr lang="en-US" sz="3200" dirty="0" smtClean="0">
                <a:solidFill>
                  <a:schemeClr val="tx1">
                    <a:lumMod val="65000"/>
                    <a:lumOff val="35000"/>
                  </a:schemeClr>
                </a:solidFill>
                <a:latin typeface="Trebuchet MS" panose="020B0603020202020204" pitchFamily="34" charset="0"/>
              </a:rPr>
              <a:t>(interspersed repeats, segmental duplications)</a:t>
            </a:r>
            <a:endParaRPr lang="en-US" sz="3200" dirty="0">
              <a:solidFill>
                <a:schemeClr val="tx1">
                  <a:lumMod val="65000"/>
                  <a:lumOff val="35000"/>
                </a:schemeClr>
              </a:solidFill>
              <a:latin typeface="Trebuchet MS" panose="020B0603020202020204" pitchFamily="34" charset="0"/>
            </a:endParaRPr>
          </a:p>
        </p:txBody>
      </p:sp>
      <p:sp>
        <p:nvSpPr>
          <p:cNvPr id="6" name="TextBox 5"/>
          <p:cNvSpPr txBox="1"/>
          <p:nvPr/>
        </p:nvSpPr>
        <p:spPr>
          <a:xfrm>
            <a:off x="236599" y="2290227"/>
            <a:ext cx="8811643" cy="1138773"/>
          </a:xfrm>
          <a:prstGeom prst="rect">
            <a:avLst/>
          </a:prstGeom>
          <a:noFill/>
        </p:spPr>
        <p:txBody>
          <a:bodyPr wrap="none" rtlCol="0">
            <a:spAutoFit/>
          </a:bodyPr>
          <a:lstStyle/>
          <a:p>
            <a:r>
              <a:rPr lang="en-US" sz="3600" dirty="0" smtClean="0">
                <a:latin typeface="Trebuchet MS" panose="020B0603020202020204" pitchFamily="34" charset="0"/>
              </a:rPr>
              <a:t>Variation</a:t>
            </a:r>
          </a:p>
          <a:p>
            <a:r>
              <a:rPr lang="en-US" sz="3200" dirty="0" smtClean="0">
                <a:solidFill>
                  <a:schemeClr val="tx1">
                    <a:lumMod val="65000"/>
                    <a:lumOff val="35000"/>
                  </a:schemeClr>
                </a:solidFill>
                <a:latin typeface="Trebuchet MS" panose="020B0603020202020204" pitchFamily="34" charset="0"/>
              </a:rPr>
              <a:t>(regions of high diversity, structural variation)</a:t>
            </a:r>
            <a:endParaRPr lang="en-US" sz="3200" dirty="0">
              <a:solidFill>
                <a:schemeClr val="tx1">
                  <a:lumMod val="65000"/>
                  <a:lumOff val="35000"/>
                </a:schemeClr>
              </a:solidFill>
              <a:latin typeface="Trebuchet MS" panose="020B0603020202020204" pitchFamily="34" charset="0"/>
            </a:endParaRPr>
          </a:p>
        </p:txBody>
      </p:sp>
      <p:grpSp>
        <p:nvGrpSpPr>
          <p:cNvPr id="8" name="Group 7"/>
          <p:cNvGrpSpPr/>
          <p:nvPr/>
        </p:nvGrpSpPr>
        <p:grpSpPr>
          <a:xfrm>
            <a:off x="-58201" y="3484283"/>
            <a:ext cx="8868067" cy="3412165"/>
            <a:chOff x="-58201" y="3484283"/>
            <a:chExt cx="8868067" cy="3412165"/>
          </a:xfrm>
        </p:grpSpPr>
        <p:pic>
          <p:nvPicPr>
            <p:cNvPr id="4" name="Picture 3"/>
            <p:cNvPicPr>
              <a:picLocks noChangeAspect="1"/>
            </p:cNvPicPr>
            <p:nvPr/>
          </p:nvPicPr>
          <p:blipFill>
            <a:blip r:embed="rId3"/>
            <a:stretch>
              <a:fillRect/>
            </a:stretch>
          </p:blipFill>
          <p:spPr>
            <a:xfrm>
              <a:off x="237704" y="3484283"/>
              <a:ext cx="8572162" cy="3212343"/>
            </a:xfrm>
            <a:prstGeom prst="rect">
              <a:avLst/>
            </a:prstGeom>
          </p:spPr>
        </p:pic>
        <p:sp>
          <p:nvSpPr>
            <p:cNvPr id="7" name="TextBox 6"/>
            <p:cNvSpPr txBox="1"/>
            <p:nvPr/>
          </p:nvSpPr>
          <p:spPr>
            <a:xfrm>
              <a:off x="-58201" y="6373228"/>
              <a:ext cx="2852063" cy="523220"/>
            </a:xfrm>
            <a:prstGeom prst="rect">
              <a:avLst/>
            </a:prstGeom>
            <a:noFill/>
          </p:spPr>
          <p:txBody>
            <a:bodyPr wrap="none" rtlCol="0">
              <a:spAutoFit/>
            </a:bodyPr>
            <a:lstStyle/>
            <a:p>
              <a:r>
                <a:rPr lang="en-US" sz="2800" dirty="0" smtClean="0">
                  <a:latin typeface="Trebuchet MS" panose="020B0603020202020204" pitchFamily="34" charset="0"/>
                </a:rPr>
                <a:t>Kidd et al., 2008</a:t>
              </a:r>
              <a:endParaRPr lang="en-US" sz="2800" dirty="0">
                <a:latin typeface="Trebuchet MS" panose="020B0603020202020204" pitchFamily="34" charset="0"/>
              </a:endParaRPr>
            </a:p>
          </p:txBody>
        </p:sp>
      </p:grpSp>
      <p:sp>
        <p:nvSpPr>
          <p:cNvPr id="9" name="TextBox 8"/>
          <p:cNvSpPr txBox="1"/>
          <p:nvPr/>
        </p:nvSpPr>
        <p:spPr>
          <a:xfrm>
            <a:off x="5257800" y="72013"/>
            <a:ext cx="3835730"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Reference Assembly Basics</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82257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500"/>
                            </p:stCondLst>
                            <p:childTnLst>
                              <p:par>
                                <p:cTn id="14" presetID="9"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KmerIde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466" y="609600"/>
            <a:ext cx="7599069" cy="6400800"/>
          </a:xfrm>
          <a:prstGeom prst="rect">
            <a:avLst/>
          </a:prstGeom>
        </p:spPr>
      </p:pic>
      <p:pic>
        <p:nvPicPr>
          <p:cNvPr id="5" name="Picture 4"/>
          <p:cNvPicPr>
            <a:picLocks noChangeAspect="1"/>
          </p:cNvPicPr>
          <p:nvPr/>
        </p:nvPicPr>
        <p:blipFill>
          <a:blip r:embed="rId4"/>
          <a:stretch>
            <a:fillRect/>
          </a:stretch>
        </p:blipFill>
        <p:spPr>
          <a:xfrm>
            <a:off x="6197600" y="3200400"/>
            <a:ext cx="2946400" cy="1130300"/>
          </a:xfrm>
          <a:prstGeom prst="rect">
            <a:avLst/>
          </a:prstGeom>
        </p:spPr>
      </p:pic>
      <p:sp>
        <p:nvSpPr>
          <p:cNvPr id="6" name="TextBox 5"/>
          <p:cNvSpPr txBox="1"/>
          <p:nvPr/>
        </p:nvSpPr>
        <p:spPr>
          <a:xfrm>
            <a:off x="5257800" y="72013"/>
            <a:ext cx="3835730"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Reference Assembly Basics</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3886200" y="6488668"/>
            <a:ext cx="2465611" cy="369332"/>
          </a:xfrm>
          <a:prstGeom prst="rect">
            <a:avLst/>
          </a:prstGeom>
          <a:noFill/>
        </p:spPr>
        <p:txBody>
          <a:bodyPr wrap="none" rtlCol="0">
            <a:spAutoFit/>
          </a:bodyPr>
          <a:lstStyle/>
          <a:p>
            <a:r>
              <a:rPr lang="en-US" dirty="0" smtClean="0"/>
              <a:t>Eugene Yaschenko, NCBI</a:t>
            </a:r>
            <a:endParaRPr lang="en-US" dirty="0"/>
          </a:p>
        </p:txBody>
      </p:sp>
    </p:spTree>
    <p:extLst>
      <p:ext uri="{BB962C8B-B14F-4D97-AF65-F5344CB8AC3E}">
        <p14:creationId xmlns:p14="http://schemas.microsoft.com/office/powerpoint/2010/main" val="241803120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626" name="Group 218"/>
          <p:cNvGrpSpPr>
            <a:grpSpLocks/>
          </p:cNvGrpSpPr>
          <p:nvPr/>
        </p:nvGrpSpPr>
        <p:grpSpPr bwMode="auto">
          <a:xfrm>
            <a:off x="7772400" y="6096000"/>
            <a:ext cx="1204913" cy="658813"/>
            <a:chOff x="4914" y="3546"/>
            <a:chExt cx="759" cy="415"/>
          </a:xfrm>
        </p:grpSpPr>
        <p:sp>
          <p:nvSpPr>
            <p:cNvPr id="17578" name="Rectangle 170"/>
            <p:cNvSpPr>
              <a:spLocks noChangeArrowheads="1"/>
            </p:cNvSpPr>
            <p:nvPr/>
          </p:nvSpPr>
          <p:spPr bwMode="auto">
            <a:xfrm>
              <a:off x="4914" y="3552"/>
              <a:ext cx="161" cy="156"/>
            </a:xfrm>
            <a:prstGeom prst="rect">
              <a:avLst/>
            </a:prstGeom>
            <a:solidFill>
              <a:srgbClr val="333399"/>
            </a:solidFill>
            <a:ln w="9525">
              <a:solidFill>
                <a:srgbClr val="000000"/>
              </a:solidFill>
              <a:miter lim="800000"/>
              <a:headEnd/>
              <a:tailEnd/>
            </a:ln>
          </p:spPr>
          <p:txBody>
            <a:bodyPr/>
            <a:lstStyle/>
            <a:p>
              <a:endParaRPr lang="en-US"/>
            </a:p>
          </p:txBody>
        </p:sp>
        <p:sp>
          <p:nvSpPr>
            <p:cNvPr id="17579" name="Rectangle 171"/>
            <p:cNvSpPr>
              <a:spLocks noChangeArrowheads="1"/>
            </p:cNvSpPr>
            <p:nvPr/>
          </p:nvSpPr>
          <p:spPr bwMode="auto">
            <a:xfrm>
              <a:off x="5099" y="3546"/>
              <a:ext cx="57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dirty="0">
                  <a:solidFill>
                    <a:srgbClr val="000000"/>
                  </a:solidFill>
                  <a:latin typeface="Arial" charset="0"/>
                </a:rPr>
                <a:t>Enrichment</a:t>
              </a:r>
            </a:p>
          </p:txBody>
        </p:sp>
        <p:sp>
          <p:nvSpPr>
            <p:cNvPr id="17580" name="Rectangle 172"/>
            <p:cNvSpPr>
              <a:spLocks noChangeArrowheads="1"/>
            </p:cNvSpPr>
            <p:nvPr/>
          </p:nvSpPr>
          <p:spPr bwMode="auto">
            <a:xfrm>
              <a:off x="4914" y="3678"/>
              <a:ext cx="161" cy="156"/>
            </a:xfrm>
            <a:prstGeom prst="rect">
              <a:avLst/>
            </a:prstGeom>
            <a:solidFill>
              <a:srgbClr val="FF6600"/>
            </a:solidFill>
            <a:ln w="9525">
              <a:solidFill>
                <a:srgbClr val="000000"/>
              </a:solidFill>
              <a:miter lim="800000"/>
              <a:headEnd/>
              <a:tailEnd/>
            </a:ln>
          </p:spPr>
          <p:txBody>
            <a:bodyPr/>
            <a:lstStyle/>
            <a:p>
              <a:endParaRPr lang="en-US"/>
            </a:p>
          </p:txBody>
        </p:sp>
        <p:sp>
          <p:nvSpPr>
            <p:cNvPr id="17581" name="Rectangle 173"/>
            <p:cNvSpPr>
              <a:spLocks noChangeArrowheads="1"/>
            </p:cNvSpPr>
            <p:nvPr/>
          </p:nvSpPr>
          <p:spPr bwMode="auto">
            <a:xfrm>
              <a:off x="5099" y="3690"/>
              <a:ext cx="49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dirty="0">
                  <a:solidFill>
                    <a:srgbClr val="000000"/>
                  </a:solidFill>
                  <a:latin typeface="Arial" charset="0"/>
                </a:rPr>
                <a:t>Observed</a:t>
              </a:r>
            </a:p>
          </p:txBody>
        </p:sp>
        <p:sp>
          <p:nvSpPr>
            <p:cNvPr id="17582" name="Rectangle 174"/>
            <p:cNvSpPr>
              <a:spLocks noChangeArrowheads="1"/>
            </p:cNvSpPr>
            <p:nvPr/>
          </p:nvSpPr>
          <p:spPr bwMode="auto">
            <a:xfrm>
              <a:off x="4914" y="3804"/>
              <a:ext cx="161" cy="156"/>
            </a:xfrm>
            <a:prstGeom prst="rect">
              <a:avLst/>
            </a:prstGeom>
            <a:solidFill>
              <a:srgbClr val="CCFFFF"/>
            </a:solidFill>
            <a:ln w="9525">
              <a:solidFill>
                <a:srgbClr val="000000"/>
              </a:solidFill>
              <a:miter lim="800000"/>
              <a:headEnd/>
              <a:tailEnd/>
            </a:ln>
          </p:spPr>
          <p:txBody>
            <a:bodyPr/>
            <a:lstStyle/>
            <a:p>
              <a:endParaRPr lang="en-US"/>
            </a:p>
          </p:txBody>
        </p:sp>
        <p:sp>
          <p:nvSpPr>
            <p:cNvPr id="17583" name="Rectangle 175"/>
            <p:cNvSpPr>
              <a:spLocks noChangeArrowheads="1"/>
            </p:cNvSpPr>
            <p:nvPr/>
          </p:nvSpPr>
          <p:spPr bwMode="auto">
            <a:xfrm>
              <a:off x="5099" y="3825"/>
              <a:ext cx="47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Arial" charset="0"/>
                </a:rPr>
                <a:t>Expected </a:t>
              </a:r>
            </a:p>
          </p:txBody>
        </p:sp>
      </p:grpSp>
      <p:grpSp>
        <p:nvGrpSpPr>
          <p:cNvPr id="17624" name="Group 216"/>
          <p:cNvGrpSpPr>
            <a:grpSpLocks/>
          </p:cNvGrpSpPr>
          <p:nvPr/>
        </p:nvGrpSpPr>
        <p:grpSpPr bwMode="auto">
          <a:xfrm>
            <a:off x="691967" y="1217275"/>
            <a:ext cx="7760066" cy="5259725"/>
            <a:chOff x="96" y="384"/>
            <a:chExt cx="4383" cy="2732"/>
          </a:xfrm>
        </p:grpSpPr>
        <p:sp>
          <p:nvSpPr>
            <p:cNvPr id="17412" name="Rectangle 4"/>
            <p:cNvSpPr>
              <a:spLocks noChangeArrowheads="1"/>
            </p:cNvSpPr>
            <p:nvPr/>
          </p:nvSpPr>
          <p:spPr bwMode="auto">
            <a:xfrm>
              <a:off x="222" y="432"/>
              <a:ext cx="4116" cy="2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7413" name="Rectangle 5"/>
            <p:cNvSpPr>
              <a:spLocks noChangeArrowheads="1"/>
            </p:cNvSpPr>
            <p:nvPr/>
          </p:nvSpPr>
          <p:spPr bwMode="auto">
            <a:xfrm>
              <a:off x="240" y="516"/>
              <a:ext cx="90" cy="1128"/>
            </a:xfrm>
            <a:prstGeom prst="rect">
              <a:avLst/>
            </a:prstGeom>
            <a:solidFill>
              <a:srgbClr val="333399"/>
            </a:solidFill>
            <a:ln w="9525">
              <a:solidFill>
                <a:srgbClr val="000000"/>
              </a:solidFill>
              <a:miter lim="800000"/>
              <a:headEnd/>
              <a:tailEnd/>
            </a:ln>
          </p:spPr>
          <p:txBody>
            <a:bodyPr/>
            <a:lstStyle/>
            <a:p>
              <a:endParaRPr lang="en-US"/>
            </a:p>
          </p:txBody>
        </p:sp>
        <p:sp>
          <p:nvSpPr>
            <p:cNvPr id="17414" name="Rectangle 6"/>
            <p:cNvSpPr>
              <a:spLocks noChangeArrowheads="1"/>
            </p:cNvSpPr>
            <p:nvPr/>
          </p:nvSpPr>
          <p:spPr bwMode="auto">
            <a:xfrm>
              <a:off x="366" y="654"/>
              <a:ext cx="96" cy="990"/>
            </a:xfrm>
            <a:prstGeom prst="rect">
              <a:avLst/>
            </a:prstGeom>
            <a:solidFill>
              <a:srgbClr val="333399"/>
            </a:solidFill>
            <a:ln w="9525">
              <a:solidFill>
                <a:srgbClr val="000000"/>
              </a:solidFill>
              <a:miter lim="800000"/>
              <a:headEnd/>
              <a:tailEnd/>
            </a:ln>
          </p:spPr>
          <p:txBody>
            <a:bodyPr/>
            <a:lstStyle/>
            <a:p>
              <a:endParaRPr lang="en-US"/>
            </a:p>
          </p:txBody>
        </p:sp>
        <p:sp>
          <p:nvSpPr>
            <p:cNvPr id="17415" name="Rectangle 7"/>
            <p:cNvSpPr>
              <a:spLocks noChangeArrowheads="1"/>
            </p:cNvSpPr>
            <p:nvPr/>
          </p:nvSpPr>
          <p:spPr bwMode="auto">
            <a:xfrm>
              <a:off x="498" y="762"/>
              <a:ext cx="90" cy="882"/>
            </a:xfrm>
            <a:prstGeom prst="rect">
              <a:avLst/>
            </a:prstGeom>
            <a:solidFill>
              <a:srgbClr val="333399"/>
            </a:solidFill>
            <a:ln w="9525">
              <a:solidFill>
                <a:srgbClr val="000000"/>
              </a:solidFill>
              <a:miter lim="800000"/>
              <a:headEnd/>
              <a:tailEnd/>
            </a:ln>
          </p:spPr>
          <p:txBody>
            <a:bodyPr/>
            <a:lstStyle/>
            <a:p>
              <a:endParaRPr lang="en-US"/>
            </a:p>
          </p:txBody>
        </p:sp>
        <p:sp>
          <p:nvSpPr>
            <p:cNvPr id="17416" name="Rectangle 8"/>
            <p:cNvSpPr>
              <a:spLocks noChangeArrowheads="1"/>
            </p:cNvSpPr>
            <p:nvPr/>
          </p:nvSpPr>
          <p:spPr bwMode="auto">
            <a:xfrm>
              <a:off x="624" y="762"/>
              <a:ext cx="96" cy="882"/>
            </a:xfrm>
            <a:prstGeom prst="rect">
              <a:avLst/>
            </a:prstGeom>
            <a:solidFill>
              <a:srgbClr val="333399"/>
            </a:solidFill>
            <a:ln w="9525">
              <a:solidFill>
                <a:srgbClr val="000000"/>
              </a:solidFill>
              <a:miter lim="800000"/>
              <a:headEnd/>
              <a:tailEnd/>
            </a:ln>
          </p:spPr>
          <p:txBody>
            <a:bodyPr/>
            <a:lstStyle/>
            <a:p>
              <a:endParaRPr lang="en-US"/>
            </a:p>
          </p:txBody>
        </p:sp>
        <p:sp>
          <p:nvSpPr>
            <p:cNvPr id="17417" name="Rectangle 9"/>
            <p:cNvSpPr>
              <a:spLocks noChangeArrowheads="1"/>
            </p:cNvSpPr>
            <p:nvPr/>
          </p:nvSpPr>
          <p:spPr bwMode="auto">
            <a:xfrm>
              <a:off x="756" y="888"/>
              <a:ext cx="90" cy="756"/>
            </a:xfrm>
            <a:prstGeom prst="rect">
              <a:avLst/>
            </a:prstGeom>
            <a:solidFill>
              <a:srgbClr val="333399"/>
            </a:solidFill>
            <a:ln w="9525">
              <a:solidFill>
                <a:srgbClr val="000000"/>
              </a:solidFill>
              <a:miter lim="800000"/>
              <a:headEnd/>
              <a:tailEnd/>
            </a:ln>
          </p:spPr>
          <p:txBody>
            <a:bodyPr/>
            <a:lstStyle/>
            <a:p>
              <a:endParaRPr lang="en-US"/>
            </a:p>
          </p:txBody>
        </p:sp>
        <p:sp>
          <p:nvSpPr>
            <p:cNvPr id="17418" name="Rectangle 10"/>
            <p:cNvSpPr>
              <a:spLocks noChangeArrowheads="1"/>
            </p:cNvSpPr>
            <p:nvPr/>
          </p:nvSpPr>
          <p:spPr bwMode="auto">
            <a:xfrm>
              <a:off x="882" y="906"/>
              <a:ext cx="96" cy="738"/>
            </a:xfrm>
            <a:prstGeom prst="rect">
              <a:avLst/>
            </a:prstGeom>
            <a:solidFill>
              <a:srgbClr val="333399"/>
            </a:solidFill>
            <a:ln w="9525">
              <a:solidFill>
                <a:srgbClr val="000000"/>
              </a:solidFill>
              <a:miter lim="800000"/>
              <a:headEnd/>
              <a:tailEnd/>
            </a:ln>
          </p:spPr>
          <p:txBody>
            <a:bodyPr/>
            <a:lstStyle/>
            <a:p>
              <a:endParaRPr lang="en-US"/>
            </a:p>
          </p:txBody>
        </p:sp>
        <p:sp>
          <p:nvSpPr>
            <p:cNvPr id="17419" name="Rectangle 11"/>
            <p:cNvSpPr>
              <a:spLocks noChangeArrowheads="1"/>
            </p:cNvSpPr>
            <p:nvPr/>
          </p:nvSpPr>
          <p:spPr bwMode="auto">
            <a:xfrm>
              <a:off x="1014" y="966"/>
              <a:ext cx="90" cy="678"/>
            </a:xfrm>
            <a:prstGeom prst="rect">
              <a:avLst/>
            </a:prstGeom>
            <a:solidFill>
              <a:srgbClr val="333399"/>
            </a:solidFill>
            <a:ln w="9525">
              <a:solidFill>
                <a:srgbClr val="000000"/>
              </a:solidFill>
              <a:miter lim="800000"/>
              <a:headEnd/>
              <a:tailEnd/>
            </a:ln>
          </p:spPr>
          <p:txBody>
            <a:bodyPr/>
            <a:lstStyle/>
            <a:p>
              <a:endParaRPr lang="en-US"/>
            </a:p>
          </p:txBody>
        </p:sp>
        <p:sp>
          <p:nvSpPr>
            <p:cNvPr id="17420" name="Rectangle 12"/>
            <p:cNvSpPr>
              <a:spLocks noChangeArrowheads="1"/>
            </p:cNvSpPr>
            <p:nvPr/>
          </p:nvSpPr>
          <p:spPr bwMode="auto">
            <a:xfrm>
              <a:off x="1140" y="978"/>
              <a:ext cx="96" cy="666"/>
            </a:xfrm>
            <a:prstGeom prst="rect">
              <a:avLst/>
            </a:prstGeom>
            <a:solidFill>
              <a:srgbClr val="333399"/>
            </a:solidFill>
            <a:ln w="9525">
              <a:solidFill>
                <a:srgbClr val="000000"/>
              </a:solidFill>
              <a:miter lim="800000"/>
              <a:headEnd/>
              <a:tailEnd/>
            </a:ln>
          </p:spPr>
          <p:txBody>
            <a:bodyPr/>
            <a:lstStyle/>
            <a:p>
              <a:endParaRPr lang="en-US"/>
            </a:p>
          </p:txBody>
        </p:sp>
        <p:sp>
          <p:nvSpPr>
            <p:cNvPr id="17421" name="Rectangle 13"/>
            <p:cNvSpPr>
              <a:spLocks noChangeArrowheads="1"/>
            </p:cNvSpPr>
            <p:nvPr/>
          </p:nvSpPr>
          <p:spPr bwMode="auto">
            <a:xfrm>
              <a:off x="1272" y="1038"/>
              <a:ext cx="90" cy="606"/>
            </a:xfrm>
            <a:prstGeom prst="rect">
              <a:avLst/>
            </a:prstGeom>
            <a:solidFill>
              <a:srgbClr val="333399"/>
            </a:solidFill>
            <a:ln w="9525">
              <a:solidFill>
                <a:srgbClr val="000000"/>
              </a:solidFill>
              <a:miter lim="800000"/>
              <a:headEnd/>
              <a:tailEnd/>
            </a:ln>
          </p:spPr>
          <p:txBody>
            <a:bodyPr/>
            <a:lstStyle/>
            <a:p>
              <a:endParaRPr lang="en-US"/>
            </a:p>
          </p:txBody>
        </p:sp>
        <p:sp>
          <p:nvSpPr>
            <p:cNvPr id="17422" name="Rectangle 14"/>
            <p:cNvSpPr>
              <a:spLocks noChangeArrowheads="1"/>
            </p:cNvSpPr>
            <p:nvPr/>
          </p:nvSpPr>
          <p:spPr bwMode="auto">
            <a:xfrm>
              <a:off x="1398" y="1050"/>
              <a:ext cx="90" cy="594"/>
            </a:xfrm>
            <a:prstGeom prst="rect">
              <a:avLst/>
            </a:prstGeom>
            <a:solidFill>
              <a:srgbClr val="333399"/>
            </a:solidFill>
            <a:ln w="9525">
              <a:solidFill>
                <a:srgbClr val="000000"/>
              </a:solidFill>
              <a:miter lim="800000"/>
              <a:headEnd/>
              <a:tailEnd/>
            </a:ln>
          </p:spPr>
          <p:txBody>
            <a:bodyPr/>
            <a:lstStyle/>
            <a:p>
              <a:endParaRPr lang="en-US"/>
            </a:p>
          </p:txBody>
        </p:sp>
        <p:sp>
          <p:nvSpPr>
            <p:cNvPr id="17423" name="Rectangle 15"/>
            <p:cNvSpPr>
              <a:spLocks noChangeArrowheads="1"/>
            </p:cNvSpPr>
            <p:nvPr/>
          </p:nvSpPr>
          <p:spPr bwMode="auto">
            <a:xfrm>
              <a:off x="1524" y="1086"/>
              <a:ext cx="96" cy="558"/>
            </a:xfrm>
            <a:prstGeom prst="rect">
              <a:avLst/>
            </a:prstGeom>
            <a:solidFill>
              <a:srgbClr val="333399"/>
            </a:solidFill>
            <a:ln w="9525">
              <a:solidFill>
                <a:srgbClr val="000000"/>
              </a:solidFill>
              <a:miter lim="800000"/>
              <a:headEnd/>
              <a:tailEnd/>
            </a:ln>
          </p:spPr>
          <p:txBody>
            <a:bodyPr/>
            <a:lstStyle/>
            <a:p>
              <a:endParaRPr lang="en-US"/>
            </a:p>
          </p:txBody>
        </p:sp>
        <p:sp>
          <p:nvSpPr>
            <p:cNvPr id="17424" name="Rectangle 16"/>
            <p:cNvSpPr>
              <a:spLocks noChangeArrowheads="1"/>
            </p:cNvSpPr>
            <p:nvPr/>
          </p:nvSpPr>
          <p:spPr bwMode="auto">
            <a:xfrm>
              <a:off x="1656" y="1092"/>
              <a:ext cx="90" cy="552"/>
            </a:xfrm>
            <a:prstGeom prst="rect">
              <a:avLst/>
            </a:prstGeom>
            <a:solidFill>
              <a:srgbClr val="333399"/>
            </a:solidFill>
            <a:ln w="9525">
              <a:solidFill>
                <a:srgbClr val="000000"/>
              </a:solidFill>
              <a:miter lim="800000"/>
              <a:headEnd/>
              <a:tailEnd/>
            </a:ln>
          </p:spPr>
          <p:txBody>
            <a:bodyPr/>
            <a:lstStyle/>
            <a:p>
              <a:endParaRPr lang="en-US"/>
            </a:p>
          </p:txBody>
        </p:sp>
        <p:sp>
          <p:nvSpPr>
            <p:cNvPr id="17425" name="Rectangle 17"/>
            <p:cNvSpPr>
              <a:spLocks noChangeArrowheads="1"/>
            </p:cNvSpPr>
            <p:nvPr/>
          </p:nvSpPr>
          <p:spPr bwMode="auto">
            <a:xfrm>
              <a:off x="1782" y="1104"/>
              <a:ext cx="96" cy="540"/>
            </a:xfrm>
            <a:prstGeom prst="rect">
              <a:avLst/>
            </a:prstGeom>
            <a:solidFill>
              <a:srgbClr val="333399"/>
            </a:solidFill>
            <a:ln w="9525">
              <a:solidFill>
                <a:srgbClr val="000000"/>
              </a:solidFill>
              <a:miter lim="800000"/>
              <a:headEnd/>
              <a:tailEnd/>
            </a:ln>
          </p:spPr>
          <p:txBody>
            <a:bodyPr/>
            <a:lstStyle/>
            <a:p>
              <a:endParaRPr lang="en-US"/>
            </a:p>
          </p:txBody>
        </p:sp>
        <p:sp>
          <p:nvSpPr>
            <p:cNvPr id="17426" name="Rectangle 18"/>
            <p:cNvSpPr>
              <a:spLocks noChangeArrowheads="1"/>
            </p:cNvSpPr>
            <p:nvPr/>
          </p:nvSpPr>
          <p:spPr bwMode="auto">
            <a:xfrm>
              <a:off x="1914" y="1116"/>
              <a:ext cx="90" cy="528"/>
            </a:xfrm>
            <a:prstGeom prst="rect">
              <a:avLst/>
            </a:prstGeom>
            <a:solidFill>
              <a:srgbClr val="333399"/>
            </a:solidFill>
            <a:ln w="9525">
              <a:solidFill>
                <a:srgbClr val="000000"/>
              </a:solidFill>
              <a:miter lim="800000"/>
              <a:headEnd/>
              <a:tailEnd/>
            </a:ln>
          </p:spPr>
          <p:txBody>
            <a:bodyPr/>
            <a:lstStyle/>
            <a:p>
              <a:endParaRPr lang="en-US"/>
            </a:p>
          </p:txBody>
        </p:sp>
        <p:sp>
          <p:nvSpPr>
            <p:cNvPr id="17427" name="Rectangle 19"/>
            <p:cNvSpPr>
              <a:spLocks noChangeArrowheads="1"/>
            </p:cNvSpPr>
            <p:nvPr/>
          </p:nvSpPr>
          <p:spPr bwMode="auto">
            <a:xfrm>
              <a:off x="2040" y="1122"/>
              <a:ext cx="96" cy="522"/>
            </a:xfrm>
            <a:prstGeom prst="rect">
              <a:avLst/>
            </a:prstGeom>
            <a:solidFill>
              <a:srgbClr val="333399"/>
            </a:solidFill>
            <a:ln w="9525">
              <a:solidFill>
                <a:srgbClr val="000000"/>
              </a:solidFill>
              <a:miter lim="800000"/>
              <a:headEnd/>
              <a:tailEnd/>
            </a:ln>
          </p:spPr>
          <p:txBody>
            <a:bodyPr/>
            <a:lstStyle/>
            <a:p>
              <a:endParaRPr lang="en-US"/>
            </a:p>
          </p:txBody>
        </p:sp>
        <p:sp>
          <p:nvSpPr>
            <p:cNvPr id="17428" name="Rectangle 20"/>
            <p:cNvSpPr>
              <a:spLocks noChangeArrowheads="1"/>
            </p:cNvSpPr>
            <p:nvPr/>
          </p:nvSpPr>
          <p:spPr bwMode="auto">
            <a:xfrm>
              <a:off x="2172" y="1146"/>
              <a:ext cx="90" cy="498"/>
            </a:xfrm>
            <a:prstGeom prst="rect">
              <a:avLst/>
            </a:prstGeom>
            <a:solidFill>
              <a:srgbClr val="333399"/>
            </a:solidFill>
            <a:ln w="9525">
              <a:solidFill>
                <a:srgbClr val="000000"/>
              </a:solidFill>
              <a:miter lim="800000"/>
              <a:headEnd/>
              <a:tailEnd/>
            </a:ln>
          </p:spPr>
          <p:txBody>
            <a:bodyPr/>
            <a:lstStyle/>
            <a:p>
              <a:endParaRPr lang="en-US"/>
            </a:p>
          </p:txBody>
        </p:sp>
        <p:sp>
          <p:nvSpPr>
            <p:cNvPr id="17429" name="Rectangle 21"/>
            <p:cNvSpPr>
              <a:spLocks noChangeArrowheads="1"/>
            </p:cNvSpPr>
            <p:nvPr/>
          </p:nvSpPr>
          <p:spPr bwMode="auto">
            <a:xfrm>
              <a:off x="2298" y="1152"/>
              <a:ext cx="90" cy="492"/>
            </a:xfrm>
            <a:prstGeom prst="rect">
              <a:avLst/>
            </a:prstGeom>
            <a:solidFill>
              <a:srgbClr val="333399"/>
            </a:solidFill>
            <a:ln w="9525">
              <a:solidFill>
                <a:srgbClr val="000000"/>
              </a:solidFill>
              <a:miter lim="800000"/>
              <a:headEnd/>
              <a:tailEnd/>
            </a:ln>
          </p:spPr>
          <p:txBody>
            <a:bodyPr/>
            <a:lstStyle/>
            <a:p>
              <a:endParaRPr lang="en-US"/>
            </a:p>
          </p:txBody>
        </p:sp>
        <p:sp>
          <p:nvSpPr>
            <p:cNvPr id="17430" name="Rectangle 22"/>
            <p:cNvSpPr>
              <a:spLocks noChangeArrowheads="1"/>
            </p:cNvSpPr>
            <p:nvPr/>
          </p:nvSpPr>
          <p:spPr bwMode="auto">
            <a:xfrm>
              <a:off x="2424" y="1236"/>
              <a:ext cx="96" cy="408"/>
            </a:xfrm>
            <a:prstGeom prst="rect">
              <a:avLst/>
            </a:prstGeom>
            <a:solidFill>
              <a:srgbClr val="333399"/>
            </a:solidFill>
            <a:ln w="9525">
              <a:solidFill>
                <a:srgbClr val="000000"/>
              </a:solidFill>
              <a:miter lim="800000"/>
              <a:headEnd/>
              <a:tailEnd/>
            </a:ln>
          </p:spPr>
          <p:txBody>
            <a:bodyPr/>
            <a:lstStyle/>
            <a:p>
              <a:endParaRPr lang="en-US"/>
            </a:p>
          </p:txBody>
        </p:sp>
        <p:sp>
          <p:nvSpPr>
            <p:cNvPr id="17431" name="Rectangle 23"/>
            <p:cNvSpPr>
              <a:spLocks noChangeArrowheads="1"/>
            </p:cNvSpPr>
            <p:nvPr/>
          </p:nvSpPr>
          <p:spPr bwMode="auto">
            <a:xfrm>
              <a:off x="2556" y="1356"/>
              <a:ext cx="90" cy="288"/>
            </a:xfrm>
            <a:prstGeom prst="rect">
              <a:avLst/>
            </a:prstGeom>
            <a:solidFill>
              <a:srgbClr val="333399"/>
            </a:solidFill>
            <a:ln w="9525">
              <a:solidFill>
                <a:srgbClr val="000000"/>
              </a:solidFill>
              <a:miter lim="800000"/>
              <a:headEnd/>
              <a:tailEnd/>
            </a:ln>
          </p:spPr>
          <p:txBody>
            <a:bodyPr/>
            <a:lstStyle/>
            <a:p>
              <a:endParaRPr lang="en-US"/>
            </a:p>
          </p:txBody>
        </p:sp>
        <p:sp>
          <p:nvSpPr>
            <p:cNvPr id="17432" name="Rectangle 24"/>
            <p:cNvSpPr>
              <a:spLocks noChangeArrowheads="1"/>
            </p:cNvSpPr>
            <p:nvPr/>
          </p:nvSpPr>
          <p:spPr bwMode="auto">
            <a:xfrm>
              <a:off x="2682" y="1374"/>
              <a:ext cx="96" cy="270"/>
            </a:xfrm>
            <a:prstGeom prst="rect">
              <a:avLst/>
            </a:prstGeom>
            <a:solidFill>
              <a:srgbClr val="333399"/>
            </a:solidFill>
            <a:ln w="9525">
              <a:solidFill>
                <a:srgbClr val="000000"/>
              </a:solidFill>
              <a:miter lim="800000"/>
              <a:headEnd/>
              <a:tailEnd/>
            </a:ln>
          </p:spPr>
          <p:txBody>
            <a:bodyPr/>
            <a:lstStyle/>
            <a:p>
              <a:endParaRPr lang="en-US"/>
            </a:p>
          </p:txBody>
        </p:sp>
        <p:sp>
          <p:nvSpPr>
            <p:cNvPr id="17433" name="Rectangle 25"/>
            <p:cNvSpPr>
              <a:spLocks noChangeArrowheads="1"/>
            </p:cNvSpPr>
            <p:nvPr/>
          </p:nvSpPr>
          <p:spPr bwMode="auto">
            <a:xfrm>
              <a:off x="2814" y="1374"/>
              <a:ext cx="90" cy="270"/>
            </a:xfrm>
            <a:prstGeom prst="rect">
              <a:avLst/>
            </a:prstGeom>
            <a:solidFill>
              <a:srgbClr val="333399"/>
            </a:solidFill>
            <a:ln w="9525">
              <a:solidFill>
                <a:srgbClr val="000000"/>
              </a:solidFill>
              <a:miter lim="800000"/>
              <a:headEnd/>
              <a:tailEnd/>
            </a:ln>
          </p:spPr>
          <p:txBody>
            <a:bodyPr/>
            <a:lstStyle/>
            <a:p>
              <a:endParaRPr lang="en-US"/>
            </a:p>
          </p:txBody>
        </p:sp>
        <p:sp>
          <p:nvSpPr>
            <p:cNvPr id="17434" name="Rectangle 26"/>
            <p:cNvSpPr>
              <a:spLocks noChangeArrowheads="1"/>
            </p:cNvSpPr>
            <p:nvPr/>
          </p:nvSpPr>
          <p:spPr bwMode="auto">
            <a:xfrm>
              <a:off x="2940" y="1440"/>
              <a:ext cx="96" cy="204"/>
            </a:xfrm>
            <a:prstGeom prst="rect">
              <a:avLst/>
            </a:prstGeom>
            <a:solidFill>
              <a:srgbClr val="333399"/>
            </a:solidFill>
            <a:ln w="9525">
              <a:solidFill>
                <a:srgbClr val="000000"/>
              </a:solidFill>
              <a:miter lim="800000"/>
              <a:headEnd/>
              <a:tailEnd/>
            </a:ln>
          </p:spPr>
          <p:txBody>
            <a:bodyPr/>
            <a:lstStyle/>
            <a:p>
              <a:endParaRPr lang="en-US"/>
            </a:p>
          </p:txBody>
        </p:sp>
        <p:sp>
          <p:nvSpPr>
            <p:cNvPr id="17435" name="Rectangle 27"/>
            <p:cNvSpPr>
              <a:spLocks noChangeArrowheads="1"/>
            </p:cNvSpPr>
            <p:nvPr/>
          </p:nvSpPr>
          <p:spPr bwMode="auto">
            <a:xfrm>
              <a:off x="3072" y="1644"/>
              <a:ext cx="90" cy="342"/>
            </a:xfrm>
            <a:prstGeom prst="rect">
              <a:avLst/>
            </a:prstGeom>
            <a:solidFill>
              <a:srgbClr val="333399"/>
            </a:solidFill>
            <a:ln w="9525">
              <a:solidFill>
                <a:srgbClr val="000000"/>
              </a:solidFill>
              <a:miter lim="800000"/>
              <a:headEnd/>
              <a:tailEnd/>
            </a:ln>
          </p:spPr>
          <p:txBody>
            <a:bodyPr/>
            <a:lstStyle/>
            <a:p>
              <a:endParaRPr lang="en-US"/>
            </a:p>
          </p:txBody>
        </p:sp>
        <p:sp>
          <p:nvSpPr>
            <p:cNvPr id="17436" name="Rectangle 28"/>
            <p:cNvSpPr>
              <a:spLocks noChangeArrowheads="1"/>
            </p:cNvSpPr>
            <p:nvPr/>
          </p:nvSpPr>
          <p:spPr bwMode="auto">
            <a:xfrm>
              <a:off x="3198" y="1644"/>
              <a:ext cx="96" cy="366"/>
            </a:xfrm>
            <a:prstGeom prst="rect">
              <a:avLst/>
            </a:prstGeom>
            <a:solidFill>
              <a:srgbClr val="333399"/>
            </a:solidFill>
            <a:ln w="9525">
              <a:solidFill>
                <a:srgbClr val="000000"/>
              </a:solidFill>
              <a:miter lim="800000"/>
              <a:headEnd/>
              <a:tailEnd/>
            </a:ln>
          </p:spPr>
          <p:txBody>
            <a:bodyPr/>
            <a:lstStyle/>
            <a:p>
              <a:endParaRPr lang="en-US"/>
            </a:p>
          </p:txBody>
        </p:sp>
        <p:sp>
          <p:nvSpPr>
            <p:cNvPr id="17437" name="Rectangle 29"/>
            <p:cNvSpPr>
              <a:spLocks noChangeArrowheads="1"/>
            </p:cNvSpPr>
            <p:nvPr/>
          </p:nvSpPr>
          <p:spPr bwMode="auto">
            <a:xfrm>
              <a:off x="3330" y="1644"/>
              <a:ext cx="90" cy="414"/>
            </a:xfrm>
            <a:prstGeom prst="rect">
              <a:avLst/>
            </a:prstGeom>
            <a:solidFill>
              <a:srgbClr val="333399"/>
            </a:solidFill>
            <a:ln w="9525">
              <a:solidFill>
                <a:srgbClr val="000000"/>
              </a:solidFill>
              <a:miter lim="800000"/>
              <a:headEnd/>
              <a:tailEnd/>
            </a:ln>
          </p:spPr>
          <p:txBody>
            <a:bodyPr/>
            <a:lstStyle/>
            <a:p>
              <a:endParaRPr lang="en-US"/>
            </a:p>
          </p:txBody>
        </p:sp>
        <p:sp>
          <p:nvSpPr>
            <p:cNvPr id="17438" name="Rectangle 30"/>
            <p:cNvSpPr>
              <a:spLocks noChangeArrowheads="1"/>
            </p:cNvSpPr>
            <p:nvPr/>
          </p:nvSpPr>
          <p:spPr bwMode="auto">
            <a:xfrm>
              <a:off x="3456" y="1644"/>
              <a:ext cx="90" cy="456"/>
            </a:xfrm>
            <a:prstGeom prst="rect">
              <a:avLst/>
            </a:prstGeom>
            <a:solidFill>
              <a:srgbClr val="333399"/>
            </a:solidFill>
            <a:ln w="9525">
              <a:solidFill>
                <a:srgbClr val="000000"/>
              </a:solidFill>
              <a:miter lim="800000"/>
              <a:headEnd/>
              <a:tailEnd/>
            </a:ln>
          </p:spPr>
          <p:txBody>
            <a:bodyPr/>
            <a:lstStyle/>
            <a:p>
              <a:endParaRPr lang="en-US"/>
            </a:p>
          </p:txBody>
        </p:sp>
        <p:sp>
          <p:nvSpPr>
            <p:cNvPr id="17439" name="Rectangle 31"/>
            <p:cNvSpPr>
              <a:spLocks noChangeArrowheads="1"/>
            </p:cNvSpPr>
            <p:nvPr/>
          </p:nvSpPr>
          <p:spPr bwMode="auto">
            <a:xfrm>
              <a:off x="3582" y="1644"/>
              <a:ext cx="96" cy="468"/>
            </a:xfrm>
            <a:prstGeom prst="rect">
              <a:avLst/>
            </a:prstGeom>
            <a:solidFill>
              <a:srgbClr val="333399"/>
            </a:solidFill>
            <a:ln w="9525">
              <a:solidFill>
                <a:srgbClr val="000000"/>
              </a:solidFill>
              <a:miter lim="800000"/>
              <a:headEnd/>
              <a:tailEnd/>
            </a:ln>
          </p:spPr>
          <p:txBody>
            <a:bodyPr/>
            <a:lstStyle/>
            <a:p>
              <a:endParaRPr lang="en-US"/>
            </a:p>
          </p:txBody>
        </p:sp>
        <p:sp>
          <p:nvSpPr>
            <p:cNvPr id="17440" name="Rectangle 32"/>
            <p:cNvSpPr>
              <a:spLocks noChangeArrowheads="1"/>
            </p:cNvSpPr>
            <p:nvPr/>
          </p:nvSpPr>
          <p:spPr bwMode="auto">
            <a:xfrm>
              <a:off x="3714" y="1644"/>
              <a:ext cx="90" cy="552"/>
            </a:xfrm>
            <a:prstGeom prst="rect">
              <a:avLst/>
            </a:prstGeom>
            <a:solidFill>
              <a:srgbClr val="333399"/>
            </a:solidFill>
            <a:ln w="9525">
              <a:solidFill>
                <a:srgbClr val="000000"/>
              </a:solidFill>
              <a:miter lim="800000"/>
              <a:headEnd/>
              <a:tailEnd/>
            </a:ln>
          </p:spPr>
          <p:txBody>
            <a:bodyPr/>
            <a:lstStyle/>
            <a:p>
              <a:endParaRPr lang="en-US"/>
            </a:p>
          </p:txBody>
        </p:sp>
        <p:sp>
          <p:nvSpPr>
            <p:cNvPr id="17441" name="Rectangle 33"/>
            <p:cNvSpPr>
              <a:spLocks noChangeArrowheads="1"/>
            </p:cNvSpPr>
            <p:nvPr/>
          </p:nvSpPr>
          <p:spPr bwMode="auto">
            <a:xfrm>
              <a:off x="3840" y="1644"/>
              <a:ext cx="96" cy="612"/>
            </a:xfrm>
            <a:prstGeom prst="rect">
              <a:avLst/>
            </a:prstGeom>
            <a:solidFill>
              <a:srgbClr val="333399"/>
            </a:solidFill>
            <a:ln w="9525">
              <a:solidFill>
                <a:srgbClr val="000000"/>
              </a:solidFill>
              <a:miter lim="800000"/>
              <a:headEnd/>
              <a:tailEnd/>
            </a:ln>
          </p:spPr>
          <p:txBody>
            <a:bodyPr/>
            <a:lstStyle/>
            <a:p>
              <a:endParaRPr lang="en-US"/>
            </a:p>
          </p:txBody>
        </p:sp>
        <p:sp>
          <p:nvSpPr>
            <p:cNvPr id="17442" name="Rectangle 34"/>
            <p:cNvSpPr>
              <a:spLocks noChangeArrowheads="1"/>
            </p:cNvSpPr>
            <p:nvPr/>
          </p:nvSpPr>
          <p:spPr bwMode="auto">
            <a:xfrm>
              <a:off x="3972" y="1644"/>
              <a:ext cx="90" cy="726"/>
            </a:xfrm>
            <a:prstGeom prst="rect">
              <a:avLst/>
            </a:prstGeom>
            <a:solidFill>
              <a:srgbClr val="333399"/>
            </a:solidFill>
            <a:ln w="9525">
              <a:solidFill>
                <a:srgbClr val="000000"/>
              </a:solidFill>
              <a:miter lim="800000"/>
              <a:headEnd/>
              <a:tailEnd/>
            </a:ln>
          </p:spPr>
          <p:txBody>
            <a:bodyPr/>
            <a:lstStyle/>
            <a:p>
              <a:endParaRPr lang="en-US"/>
            </a:p>
          </p:txBody>
        </p:sp>
        <p:sp>
          <p:nvSpPr>
            <p:cNvPr id="17443" name="Rectangle 35"/>
            <p:cNvSpPr>
              <a:spLocks noChangeArrowheads="1"/>
            </p:cNvSpPr>
            <p:nvPr/>
          </p:nvSpPr>
          <p:spPr bwMode="auto">
            <a:xfrm>
              <a:off x="4098" y="1644"/>
              <a:ext cx="96" cy="726"/>
            </a:xfrm>
            <a:prstGeom prst="rect">
              <a:avLst/>
            </a:prstGeom>
            <a:solidFill>
              <a:srgbClr val="333399"/>
            </a:solidFill>
            <a:ln w="9525">
              <a:solidFill>
                <a:srgbClr val="000000"/>
              </a:solidFill>
              <a:miter lim="800000"/>
              <a:headEnd/>
              <a:tailEnd/>
            </a:ln>
          </p:spPr>
          <p:txBody>
            <a:bodyPr/>
            <a:lstStyle/>
            <a:p>
              <a:endParaRPr lang="en-US"/>
            </a:p>
          </p:txBody>
        </p:sp>
        <p:sp>
          <p:nvSpPr>
            <p:cNvPr id="17444" name="Rectangle 36"/>
            <p:cNvSpPr>
              <a:spLocks noChangeArrowheads="1"/>
            </p:cNvSpPr>
            <p:nvPr/>
          </p:nvSpPr>
          <p:spPr bwMode="auto">
            <a:xfrm>
              <a:off x="4230" y="1644"/>
              <a:ext cx="90" cy="726"/>
            </a:xfrm>
            <a:prstGeom prst="rect">
              <a:avLst/>
            </a:prstGeom>
            <a:solidFill>
              <a:srgbClr val="333399"/>
            </a:solidFill>
            <a:ln w="9525">
              <a:solidFill>
                <a:srgbClr val="000000"/>
              </a:solidFill>
              <a:miter lim="800000"/>
              <a:headEnd/>
              <a:tailEnd/>
            </a:ln>
          </p:spPr>
          <p:txBody>
            <a:bodyPr/>
            <a:lstStyle/>
            <a:p>
              <a:endParaRPr lang="en-US"/>
            </a:p>
          </p:txBody>
        </p:sp>
        <p:sp>
          <p:nvSpPr>
            <p:cNvPr id="17445" name="Rectangle 37"/>
            <p:cNvSpPr>
              <a:spLocks noChangeArrowheads="1"/>
            </p:cNvSpPr>
            <p:nvPr/>
          </p:nvSpPr>
          <p:spPr bwMode="auto">
            <a:xfrm>
              <a:off x="252" y="1440"/>
              <a:ext cx="36" cy="204"/>
            </a:xfrm>
            <a:prstGeom prst="rect">
              <a:avLst/>
            </a:prstGeom>
            <a:solidFill>
              <a:srgbClr val="FF6600"/>
            </a:solidFill>
            <a:ln w="9525">
              <a:solidFill>
                <a:srgbClr val="000000"/>
              </a:solidFill>
              <a:miter lim="800000"/>
              <a:headEnd/>
              <a:tailEnd/>
            </a:ln>
          </p:spPr>
          <p:txBody>
            <a:bodyPr/>
            <a:lstStyle/>
            <a:p>
              <a:endParaRPr lang="en-US"/>
            </a:p>
          </p:txBody>
        </p:sp>
        <p:sp>
          <p:nvSpPr>
            <p:cNvPr id="17446" name="Rectangle 38"/>
            <p:cNvSpPr>
              <a:spLocks noChangeArrowheads="1"/>
            </p:cNvSpPr>
            <p:nvPr/>
          </p:nvSpPr>
          <p:spPr bwMode="auto">
            <a:xfrm>
              <a:off x="378" y="1464"/>
              <a:ext cx="36" cy="180"/>
            </a:xfrm>
            <a:prstGeom prst="rect">
              <a:avLst/>
            </a:prstGeom>
            <a:solidFill>
              <a:srgbClr val="FF6600"/>
            </a:solidFill>
            <a:ln w="9525">
              <a:solidFill>
                <a:srgbClr val="000000"/>
              </a:solidFill>
              <a:miter lim="800000"/>
              <a:headEnd/>
              <a:tailEnd/>
            </a:ln>
          </p:spPr>
          <p:txBody>
            <a:bodyPr/>
            <a:lstStyle/>
            <a:p>
              <a:endParaRPr lang="en-US"/>
            </a:p>
          </p:txBody>
        </p:sp>
        <p:sp>
          <p:nvSpPr>
            <p:cNvPr id="17447" name="Rectangle 39"/>
            <p:cNvSpPr>
              <a:spLocks noChangeArrowheads="1"/>
            </p:cNvSpPr>
            <p:nvPr/>
          </p:nvSpPr>
          <p:spPr bwMode="auto">
            <a:xfrm>
              <a:off x="510" y="1602"/>
              <a:ext cx="36" cy="42"/>
            </a:xfrm>
            <a:prstGeom prst="rect">
              <a:avLst/>
            </a:prstGeom>
            <a:solidFill>
              <a:srgbClr val="FF6600"/>
            </a:solidFill>
            <a:ln w="9525">
              <a:solidFill>
                <a:srgbClr val="000000"/>
              </a:solidFill>
              <a:miter lim="800000"/>
              <a:headEnd/>
              <a:tailEnd/>
            </a:ln>
          </p:spPr>
          <p:txBody>
            <a:bodyPr/>
            <a:lstStyle/>
            <a:p>
              <a:endParaRPr lang="en-US"/>
            </a:p>
          </p:txBody>
        </p:sp>
        <p:sp>
          <p:nvSpPr>
            <p:cNvPr id="17448" name="Rectangle 40"/>
            <p:cNvSpPr>
              <a:spLocks noChangeArrowheads="1"/>
            </p:cNvSpPr>
            <p:nvPr/>
          </p:nvSpPr>
          <p:spPr bwMode="auto">
            <a:xfrm>
              <a:off x="636" y="1602"/>
              <a:ext cx="36" cy="42"/>
            </a:xfrm>
            <a:prstGeom prst="rect">
              <a:avLst/>
            </a:prstGeom>
            <a:solidFill>
              <a:srgbClr val="FF6600"/>
            </a:solidFill>
            <a:ln w="9525">
              <a:solidFill>
                <a:srgbClr val="000000"/>
              </a:solidFill>
              <a:miter lim="800000"/>
              <a:headEnd/>
              <a:tailEnd/>
            </a:ln>
          </p:spPr>
          <p:txBody>
            <a:bodyPr/>
            <a:lstStyle/>
            <a:p>
              <a:endParaRPr lang="en-US"/>
            </a:p>
          </p:txBody>
        </p:sp>
        <p:sp>
          <p:nvSpPr>
            <p:cNvPr id="17449" name="Rectangle 41"/>
            <p:cNvSpPr>
              <a:spLocks noChangeArrowheads="1"/>
            </p:cNvSpPr>
            <p:nvPr/>
          </p:nvSpPr>
          <p:spPr bwMode="auto">
            <a:xfrm>
              <a:off x="768" y="1602"/>
              <a:ext cx="36" cy="42"/>
            </a:xfrm>
            <a:prstGeom prst="rect">
              <a:avLst/>
            </a:prstGeom>
            <a:solidFill>
              <a:srgbClr val="FF6600"/>
            </a:solidFill>
            <a:ln w="9525">
              <a:solidFill>
                <a:srgbClr val="000000"/>
              </a:solidFill>
              <a:miter lim="800000"/>
              <a:headEnd/>
              <a:tailEnd/>
            </a:ln>
          </p:spPr>
          <p:txBody>
            <a:bodyPr/>
            <a:lstStyle/>
            <a:p>
              <a:endParaRPr lang="en-US"/>
            </a:p>
          </p:txBody>
        </p:sp>
        <p:sp>
          <p:nvSpPr>
            <p:cNvPr id="17450" name="Rectangle 42"/>
            <p:cNvSpPr>
              <a:spLocks noChangeArrowheads="1"/>
            </p:cNvSpPr>
            <p:nvPr/>
          </p:nvSpPr>
          <p:spPr bwMode="auto">
            <a:xfrm>
              <a:off x="894" y="1500"/>
              <a:ext cx="36" cy="144"/>
            </a:xfrm>
            <a:prstGeom prst="rect">
              <a:avLst/>
            </a:prstGeom>
            <a:solidFill>
              <a:srgbClr val="FF6600"/>
            </a:solidFill>
            <a:ln w="9525">
              <a:solidFill>
                <a:srgbClr val="000000"/>
              </a:solidFill>
              <a:miter lim="800000"/>
              <a:headEnd/>
              <a:tailEnd/>
            </a:ln>
          </p:spPr>
          <p:txBody>
            <a:bodyPr/>
            <a:lstStyle/>
            <a:p>
              <a:endParaRPr lang="en-US"/>
            </a:p>
          </p:txBody>
        </p:sp>
        <p:sp>
          <p:nvSpPr>
            <p:cNvPr id="17451" name="Rectangle 43"/>
            <p:cNvSpPr>
              <a:spLocks noChangeArrowheads="1"/>
            </p:cNvSpPr>
            <p:nvPr/>
          </p:nvSpPr>
          <p:spPr bwMode="auto">
            <a:xfrm>
              <a:off x="1026" y="1602"/>
              <a:ext cx="36" cy="42"/>
            </a:xfrm>
            <a:prstGeom prst="rect">
              <a:avLst/>
            </a:prstGeom>
            <a:solidFill>
              <a:srgbClr val="FF6600"/>
            </a:solidFill>
            <a:ln w="9525">
              <a:solidFill>
                <a:srgbClr val="000000"/>
              </a:solidFill>
              <a:miter lim="800000"/>
              <a:headEnd/>
              <a:tailEnd/>
            </a:ln>
          </p:spPr>
          <p:txBody>
            <a:bodyPr/>
            <a:lstStyle/>
            <a:p>
              <a:endParaRPr lang="en-US"/>
            </a:p>
          </p:txBody>
        </p:sp>
        <p:sp>
          <p:nvSpPr>
            <p:cNvPr id="17452" name="Rectangle 44"/>
            <p:cNvSpPr>
              <a:spLocks noChangeArrowheads="1"/>
            </p:cNvSpPr>
            <p:nvPr/>
          </p:nvSpPr>
          <p:spPr bwMode="auto">
            <a:xfrm>
              <a:off x="1152" y="738"/>
              <a:ext cx="36" cy="906"/>
            </a:xfrm>
            <a:prstGeom prst="rect">
              <a:avLst/>
            </a:prstGeom>
            <a:solidFill>
              <a:srgbClr val="FF6600"/>
            </a:solidFill>
            <a:ln w="9525">
              <a:solidFill>
                <a:srgbClr val="000000"/>
              </a:solidFill>
              <a:miter lim="800000"/>
              <a:headEnd/>
              <a:tailEnd/>
            </a:ln>
          </p:spPr>
          <p:txBody>
            <a:bodyPr/>
            <a:lstStyle/>
            <a:p>
              <a:endParaRPr lang="en-US"/>
            </a:p>
          </p:txBody>
        </p:sp>
        <p:sp>
          <p:nvSpPr>
            <p:cNvPr id="17453" name="Rectangle 45"/>
            <p:cNvSpPr>
              <a:spLocks noChangeArrowheads="1"/>
            </p:cNvSpPr>
            <p:nvPr/>
          </p:nvSpPr>
          <p:spPr bwMode="auto">
            <a:xfrm>
              <a:off x="1284" y="1464"/>
              <a:ext cx="36" cy="180"/>
            </a:xfrm>
            <a:prstGeom prst="rect">
              <a:avLst/>
            </a:prstGeom>
            <a:solidFill>
              <a:srgbClr val="FF6600"/>
            </a:solidFill>
            <a:ln w="9525">
              <a:solidFill>
                <a:srgbClr val="000000"/>
              </a:solidFill>
              <a:miter lim="800000"/>
              <a:headEnd/>
              <a:tailEnd/>
            </a:ln>
          </p:spPr>
          <p:txBody>
            <a:bodyPr/>
            <a:lstStyle/>
            <a:p>
              <a:endParaRPr lang="en-US"/>
            </a:p>
          </p:txBody>
        </p:sp>
        <p:sp>
          <p:nvSpPr>
            <p:cNvPr id="17454" name="Rectangle 46"/>
            <p:cNvSpPr>
              <a:spLocks noChangeArrowheads="1"/>
            </p:cNvSpPr>
            <p:nvPr/>
          </p:nvSpPr>
          <p:spPr bwMode="auto">
            <a:xfrm>
              <a:off x="1410" y="1500"/>
              <a:ext cx="36" cy="144"/>
            </a:xfrm>
            <a:prstGeom prst="rect">
              <a:avLst/>
            </a:prstGeom>
            <a:solidFill>
              <a:srgbClr val="FF6600"/>
            </a:solidFill>
            <a:ln w="9525">
              <a:solidFill>
                <a:srgbClr val="000000"/>
              </a:solidFill>
              <a:miter lim="800000"/>
              <a:headEnd/>
              <a:tailEnd/>
            </a:ln>
          </p:spPr>
          <p:txBody>
            <a:bodyPr/>
            <a:lstStyle/>
            <a:p>
              <a:endParaRPr lang="en-US"/>
            </a:p>
          </p:txBody>
        </p:sp>
        <p:sp>
          <p:nvSpPr>
            <p:cNvPr id="17455" name="Rectangle 47"/>
            <p:cNvSpPr>
              <a:spLocks noChangeArrowheads="1"/>
            </p:cNvSpPr>
            <p:nvPr/>
          </p:nvSpPr>
          <p:spPr bwMode="auto">
            <a:xfrm>
              <a:off x="1536" y="1524"/>
              <a:ext cx="36" cy="120"/>
            </a:xfrm>
            <a:prstGeom prst="rect">
              <a:avLst/>
            </a:prstGeom>
            <a:solidFill>
              <a:srgbClr val="FF6600"/>
            </a:solidFill>
            <a:ln w="9525">
              <a:solidFill>
                <a:srgbClr val="000000"/>
              </a:solidFill>
              <a:miter lim="800000"/>
              <a:headEnd/>
              <a:tailEnd/>
            </a:ln>
          </p:spPr>
          <p:txBody>
            <a:bodyPr/>
            <a:lstStyle/>
            <a:p>
              <a:endParaRPr lang="en-US"/>
            </a:p>
          </p:txBody>
        </p:sp>
        <p:sp>
          <p:nvSpPr>
            <p:cNvPr id="17456" name="Rectangle 48"/>
            <p:cNvSpPr>
              <a:spLocks noChangeArrowheads="1"/>
            </p:cNvSpPr>
            <p:nvPr/>
          </p:nvSpPr>
          <p:spPr bwMode="auto">
            <a:xfrm>
              <a:off x="1668" y="696"/>
              <a:ext cx="36" cy="948"/>
            </a:xfrm>
            <a:prstGeom prst="rect">
              <a:avLst/>
            </a:prstGeom>
            <a:solidFill>
              <a:srgbClr val="FF6600"/>
            </a:solidFill>
            <a:ln w="9525">
              <a:solidFill>
                <a:srgbClr val="000000"/>
              </a:solidFill>
              <a:miter lim="800000"/>
              <a:headEnd/>
              <a:tailEnd/>
            </a:ln>
          </p:spPr>
          <p:txBody>
            <a:bodyPr/>
            <a:lstStyle/>
            <a:p>
              <a:endParaRPr lang="en-US"/>
            </a:p>
          </p:txBody>
        </p:sp>
        <p:sp>
          <p:nvSpPr>
            <p:cNvPr id="17457" name="Rectangle 49"/>
            <p:cNvSpPr>
              <a:spLocks noChangeArrowheads="1"/>
            </p:cNvSpPr>
            <p:nvPr/>
          </p:nvSpPr>
          <p:spPr bwMode="auto">
            <a:xfrm>
              <a:off x="1794" y="1260"/>
              <a:ext cx="36" cy="384"/>
            </a:xfrm>
            <a:prstGeom prst="rect">
              <a:avLst/>
            </a:prstGeom>
            <a:solidFill>
              <a:srgbClr val="FF6600"/>
            </a:solidFill>
            <a:ln w="9525">
              <a:solidFill>
                <a:srgbClr val="000000"/>
              </a:solidFill>
              <a:miter lim="800000"/>
              <a:headEnd/>
              <a:tailEnd/>
            </a:ln>
          </p:spPr>
          <p:txBody>
            <a:bodyPr/>
            <a:lstStyle/>
            <a:p>
              <a:endParaRPr lang="en-US"/>
            </a:p>
          </p:txBody>
        </p:sp>
        <p:sp>
          <p:nvSpPr>
            <p:cNvPr id="17458" name="Rectangle 50"/>
            <p:cNvSpPr>
              <a:spLocks noChangeArrowheads="1"/>
            </p:cNvSpPr>
            <p:nvPr/>
          </p:nvSpPr>
          <p:spPr bwMode="auto">
            <a:xfrm>
              <a:off x="1926" y="1404"/>
              <a:ext cx="36" cy="240"/>
            </a:xfrm>
            <a:prstGeom prst="rect">
              <a:avLst/>
            </a:prstGeom>
            <a:solidFill>
              <a:srgbClr val="FF6600"/>
            </a:solidFill>
            <a:ln w="9525">
              <a:solidFill>
                <a:srgbClr val="000000"/>
              </a:solidFill>
              <a:miter lim="800000"/>
              <a:headEnd/>
              <a:tailEnd/>
            </a:ln>
          </p:spPr>
          <p:txBody>
            <a:bodyPr/>
            <a:lstStyle/>
            <a:p>
              <a:endParaRPr lang="en-US"/>
            </a:p>
          </p:txBody>
        </p:sp>
        <p:sp>
          <p:nvSpPr>
            <p:cNvPr id="17459" name="Rectangle 51"/>
            <p:cNvSpPr>
              <a:spLocks noChangeArrowheads="1"/>
            </p:cNvSpPr>
            <p:nvPr/>
          </p:nvSpPr>
          <p:spPr bwMode="auto">
            <a:xfrm>
              <a:off x="2052" y="1524"/>
              <a:ext cx="36" cy="120"/>
            </a:xfrm>
            <a:prstGeom prst="rect">
              <a:avLst/>
            </a:prstGeom>
            <a:solidFill>
              <a:srgbClr val="FF6600"/>
            </a:solidFill>
            <a:ln w="9525">
              <a:solidFill>
                <a:srgbClr val="000000"/>
              </a:solidFill>
              <a:miter lim="800000"/>
              <a:headEnd/>
              <a:tailEnd/>
            </a:ln>
          </p:spPr>
          <p:txBody>
            <a:bodyPr/>
            <a:lstStyle/>
            <a:p>
              <a:endParaRPr lang="en-US"/>
            </a:p>
          </p:txBody>
        </p:sp>
        <p:sp>
          <p:nvSpPr>
            <p:cNvPr id="17460" name="Rectangle 52"/>
            <p:cNvSpPr>
              <a:spLocks noChangeArrowheads="1"/>
            </p:cNvSpPr>
            <p:nvPr/>
          </p:nvSpPr>
          <p:spPr bwMode="auto">
            <a:xfrm>
              <a:off x="2184" y="1566"/>
              <a:ext cx="36" cy="78"/>
            </a:xfrm>
            <a:prstGeom prst="rect">
              <a:avLst/>
            </a:prstGeom>
            <a:solidFill>
              <a:srgbClr val="FF6600"/>
            </a:solidFill>
            <a:ln w="9525">
              <a:solidFill>
                <a:srgbClr val="000000"/>
              </a:solidFill>
              <a:miter lim="800000"/>
              <a:headEnd/>
              <a:tailEnd/>
            </a:ln>
          </p:spPr>
          <p:txBody>
            <a:bodyPr/>
            <a:lstStyle/>
            <a:p>
              <a:endParaRPr lang="en-US"/>
            </a:p>
          </p:txBody>
        </p:sp>
        <p:sp>
          <p:nvSpPr>
            <p:cNvPr id="17461" name="Rectangle 53"/>
            <p:cNvSpPr>
              <a:spLocks noChangeArrowheads="1"/>
            </p:cNvSpPr>
            <p:nvPr/>
          </p:nvSpPr>
          <p:spPr bwMode="auto">
            <a:xfrm>
              <a:off x="2310" y="1542"/>
              <a:ext cx="36" cy="102"/>
            </a:xfrm>
            <a:prstGeom prst="rect">
              <a:avLst/>
            </a:prstGeom>
            <a:solidFill>
              <a:srgbClr val="FF6600"/>
            </a:solidFill>
            <a:ln w="9525">
              <a:solidFill>
                <a:srgbClr val="000000"/>
              </a:solidFill>
              <a:miter lim="800000"/>
              <a:headEnd/>
              <a:tailEnd/>
            </a:ln>
          </p:spPr>
          <p:txBody>
            <a:bodyPr/>
            <a:lstStyle/>
            <a:p>
              <a:endParaRPr lang="en-US"/>
            </a:p>
          </p:txBody>
        </p:sp>
        <p:sp>
          <p:nvSpPr>
            <p:cNvPr id="17462" name="Rectangle 54"/>
            <p:cNvSpPr>
              <a:spLocks noChangeArrowheads="1"/>
            </p:cNvSpPr>
            <p:nvPr/>
          </p:nvSpPr>
          <p:spPr bwMode="auto">
            <a:xfrm>
              <a:off x="2436" y="1362"/>
              <a:ext cx="36" cy="282"/>
            </a:xfrm>
            <a:prstGeom prst="rect">
              <a:avLst/>
            </a:prstGeom>
            <a:solidFill>
              <a:srgbClr val="FF6600"/>
            </a:solidFill>
            <a:ln w="9525">
              <a:solidFill>
                <a:srgbClr val="000000"/>
              </a:solidFill>
              <a:miter lim="800000"/>
              <a:headEnd/>
              <a:tailEnd/>
            </a:ln>
          </p:spPr>
          <p:txBody>
            <a:bodyPr/>
            <a:lstStyle/>
            <a:p>
              <a:endParaRPr lang="en-US"/>
            </a:p>
          </p:txBody>
        </p:sp>
        <p:sp>
          <p:nvSpPr>
            <p:cNvPr id="17463" name="Rectangle 55"/>
            <p:cNvSpPr>
              <a:spLocks noChangeArrowheads="1"/>
            </p:cNvSpPr>
            <p:nvPr/>
          </p:nvSpPr>
          <p:spPr bwMode="auto">
            <a:xfrm>
              <a:off x="2568" y="672"/>
              <a:ext cx="36" cy="972"/>
            </a:xfrm>
            <a:prstGeom prst="rect">
              <a:avLst/>
            </a:prstGeom>
            <a:solidFill>
              <a:srgbClr val="FF6600"/>
            </a:solidFill>
            <a:ln w="9525">
              <a:solidFill>
                <a:srgbClr val="000000"/>
              </a:solidFill>
              <a:miter lim="800000"/>
              <a:headEnd/>
              <a:tailEnd/>
            </a:ln>
          </p:spPr>
          <p:txBody>
            <a:bodyPr/>
            <a:lstStyle/>
            <a:p>
              <a:endParaRPr lang="en-US"/>
            </a:p>
          </p:txBody>
        </p:sp>
        <p:sp>
          <p:nvSpPr>
            <p:cNvPr id="17464" name="Rectangle 56"/>
            <p:cNvSpPr>
              <a:spLocks noChangeArrowheads="1"/>
            </p:cNvSpPr>
            <p:nvPr/>
          </p:nvSpPr>
          <p:spPr bwMode="auto">
            <a:xfrm>
              <a:off x="2694" y="1242"/>
              <a:ext cx="36" cy="402"/>
            </a:xfrm>
            <a:prstGeom prst="rect">
              <a:avLst/>
            </a:prstGeom>
            <a:solidFill>
              <a:srgbClr val="FF6600"/>
            </a:solidFill>
            <a:ln w="9525">
              <a:solidFill>
                <a:srgbClr val="000000"/>
              </a:solidFill>
              <a:miter lim="800000"/>
              <a:headEnd/>
              <a:tailEnd/>
            </a:ln>
          </p:spPr>
          <p:txBody>
            <a:bodyPr/>
            <a:lstStyle/>
            <a:p>
              <a:endParaRPr lang="en-US"/>
            </a:p>
          </p:txBody>
        </p:sp>
        <p:sp>
          <p:nvSpPr>
            <p:cNvPr id="17465" name="Rectangle 57"/>
            <p:cNvSpPr>
              <a:spLocks noChangeArrowheads="1"/>
            </p:cNvSpPr>
            <p:nvPr/>
          </p:nvSpPr>
          <p:spPr bwMode="auto">
            <a:xfrm>
              <a:off x="2826" y="1260"/>
              <a:ext cx="36" cy="384"/>
            </a:xfrm>
            <a:prstGeom prst="rect">
              <a:avLst/>
            </a:prstGeom>
            <a:solidFill>
              <a:srgbClr val="FF6600"/>
            </a:solidFill>
            <a:ln w="9525">
              <a:solidFill>
                <a:srgbClr val="000000"/>
              </a:solidFill>
              <a:miter lim="800000"/>
              <a:headEnd/>
              <a:tailEnd/>
            </a:ln>
          </p:spPr>
          <p:txBody>
            <a:bodyPr/>
            <a:lstStyle/>
            <a:p>
              <a:endParaRPr lang="en-US"/>
            </a:p>
          </p:txBody>
        </p:sp>
        <p:sp>
          <p:nvSpPr>
            <p:cNvPr id="17466" name="Rectangle 58"/>
            <p:cNvSpPr>
              <a:spLocks noChangeArrowheads="1"/>
            </p:cNvSpPr>
            <p:nvPr/>
          </p:nvSpPr>
          <p:spPr bwMode="auto">
            <a:xfrm>
              <a:off x="2952" y="1404"/>
              <a:ext cx="36" cy="240"/>
            </a:xfrm>
            <a:prstGeom prst="rect">
              <a:avLst/>
            </a:prstGeom>
            <a:solidFill>
              <a:srgbClr val="FF6600"/>
            </a:solidFill>
            <a:ln w="9525">
              <a:solidFill>
                <a:srgbClr val="000000"/>
              </a:solidFill>
              <a:miter lim="800000"/>
              <a:headEnd/>
              <a:tailEnd/>
            </a:ln>
          </p:spPr>
          <p:txBody>
            <a:bodyPr/>
            <a:lstStyle/>
            <a:p>
              <a:endParaRPr lang="en-US"/>
            </a:p>
          </p:txBody>
        </p:sp>
        <p:sp>
          <p:nvSpPr>
            <p:cNvPr id="17467" name="Rectangle 59"/>
            <p:cNvSpPr>
              <a:spLocks noChangeArrowheads="1"/>
            </p:cNvSpPr>
            <p:nvPr/>
          </p:nvSpPr>
          <p:spPr bwMode="auto">
            <a:xfrm>
              <a:off x="3084" y="1644"/>
              <a:ext cx="36" cy="402"/>
            </a:xfrm>
            <a:prstGeom prst="rect">
              <a:avLst/>
            </a:prstGeom>
            <a:solidFill>
              <a:srgbClr val="FF6600"/>
            </a:solidFill>
            <a:ln w="9525">
              <a:solidFill>
                <a:srgbClr val="000000"/>
              </a:solidFill>
              <a:miter lim="800000"/>
              <a:headEnd/>
              <a:tailEnd/>
            </a:ln>
          </p:spPr>
          <p:txBody>
            <a:bodyPr/>
            <a:lstStyle/>
            <a:p>
              <a:endParaRPr lang="en-US"/>
            </a:p>
          </p:txBody>
        </p:sp>
        <p:sp>
          <p:nvSpPr>
            <p:cNvPr id="17468" name="Rectangle 60"/>
            <p:cNvSpPr>
              <a:spLocks noChangeArrowheads="1"/>
            </p:cNvSpPr>
            <p:nvPr/>
          </p:nvSpPr>
          <p:spPr bwMode="auto">
            <a:xfrm>
              <a:off x="3210" y="1644"/>
              <a:ext cx="36" cy="204"/>
            </a:xfrm>
            <a:prstGeom prst="rect">
              <a:avLst/>
            </a:prstGeom>
            <a:solidFill>
              <a:srgbClr val="FF6600"/>
            </a:solidFill>
            <a:ln w="9525">
              <a:solidFill>
                <a:srgbClr val="000000"/>
              </a:solidFill>
              <a:miter lim="800000"/>
              <a:headEnd/>
              <a:tailEnd/>
            </a:ln>
          </p:spPr>
          <p:txBody>
            <a:bodyPr/>
            <a:lstStyle/>
            <a:p>
              <a:endParaRPr lang="en-US"/>
            </a:p>
          </p:txBody>
        </p:sp>
        <p:sp>
          <p:nvSpPr>
            <p:cNvPr id="17469" name="Rectangle 61"/>
            <p:cNvSpPr>
              <a:spLocks noChangeArrowheads="1"/>
            </p:cNvSpPr>
            <p:nvPr/>
          </p:nvSpPr>
          <p:spPr bwMode="auto">
            <a:xfrm>
              <a:off x="3342" y="1644"/>
              <a:ext cx="36" cy="78"/>
            </a:xfrm>
            <a:prstGeom prst="rect">
              <a:avLst/>
            </a:prstGeom>
            <a:solidFill>
              <a:srgbClr val="FF6600"/>
            </a:solidFill>
            <a:ln w="9525">
              <a:solidFill>
                <a:srgbClr val="000000"/>
              </a:solidFill>
              <a:miter lim="800000"/>
              <a:headEnd/>
              <a:tailEnd/>
            </a:ln>
          </p:spPr>
          <p:txBody>
            <a:bodyPr/>
            <a:lstStyle/>
            <a:p>
              <a:endParaRPr lang="en-US"/>
            </a:p>
          </p:txBody>
        </p:sp>
        <p:sp>
          <p:nvSpPr>
            <p:cNvPr id="17470" name="Rectangle 62"/>
            <p:cNvSpPr>
              <a:spLocks noChangeArrowheads="1"/>
            </p:cNvSpPr>
            <p:nvPr/>
          </p:nvSpPr>
          <p:spPr bwMode="auto">
            <a:xfrm>
              <a:off x="3468" y="1644"/>
              <a:ext cx="36" cy="42"/>
            </a:xfrm>
            <a:prstGeom prst="rect">
              <a:avLst/>
            </a:prstGeom>
            <a:solidFill>
              <a:srgbClr val="FF6600"/>
            </a:solidFill>
            <a:ln w="9525">
              <a:solidFill>
                <a:srgbClr val="000000"/>
              </a:solidFill>
              <a:miter lim="800000"/>
              <a:headEnd/>
              <a:tailEnd/>
            </a:ln>
          </p:spPr>
          <p:txBody>
            <a:bodyPr/>
            <a:lstStyle/>
            <a:p>
              <a:endParaRPr lang="en-US"/>
            </a:p>
          </p:txBody>
        </p:sp>
        <p:sp>
          <p:nvSpPr>
            <p:cNvPr id="17471" name="Rectangle 63"/>
            <p:cNvSpPr>
              <a:spLocks noChangeArrowheads="1"/>
            </p:cNvSpPr>
            <p:nvPr/>
          </p:nvSpPr>
          <p:spPr bwMode="auto">
            <a:xfrm>
              <a:off x="3594" y="1644"/>
              <a:ext cx="36" cy="42"/>
            </a:xfrm>
            <a:prstGeom prst="rect">
              <a:avLst/>
            </a:prstGeom>
            <a:solidFill>
              <a:srgbClr val="FF6600"/>
            </a:solidFill>
            <a:ln w="9525">
              <a:solidFill>
                <a:srgbClr val="000000"/>
              </a:solidFill>
              <a:miter lim="800000"/>
              <a:headEnd/>
              <a:tailEnd/>
            </a:ln>
          </p:spPr>
          <p:txBody>
            <a:bodyPr/>
            <a:lstStyle/>
            <a:p>
              <a:endParaRPr lang="en-US"/>
            </a:p>
          </p:txBody>
        </p:sp>
        <p:sp>
          <p:nvSpPr>
            <p:cNvPr id="17472" name="Rectangle 64"/>
            <p:cNvSpPr>
              <a:spLocks noChangeArrowheads="1"/>
            </p:cNvSpPr>
            <p:nvPr/>
          </p:nvSpPr>
          <p:spPr bwMode="auto">
            <a:xfrm>
              <a:off x="3726" y="1644"/>
              <a:ext cx="36" cy="18"/>
            </a:xfrm>
            <a:prstGeom prst="rect">
              <a:avLst/>
            </a:prstGeom>
            <a:solidFill>
              <a:srgbClr val="FF6600"/>
            </a:solidFill>
            <a:ln w="9525">
              <a:solidFill>
                <a:srgbClr val="000000"/>
              </a:solidFill>
              <a:miter lim="800000"/>
              <a:headEnd/>
              <a:tailEnd/>
            </a:ln>
          </p:spPr>
          <p:txBody>
            <a:bodyPr/>
            <a:lstStyle/>
            <a:p>
              <a:endParaRPr lang="en-US"/>
            </a:p>
          </p:txBody>
        </p:sp>
        <p:sp>
          <p:nvSpPr>
            <p:cNvPr id="17473" name="Rectangle 65"/>
            <p:cNvSpPr>
              <a:spLocks noChangeArrowheads="1"/>
            </p:cNvSpPr>
            <p:nvPr/>
          </p:nvSpPr>
          <p:spPr bwMode="auto">
            <a:xfrm>
              <a:off x="3852" y="1644"/>
              <a:ext cx="36" cy="18"/>
            </a:xfrm>
            <a:prstGeom prst="rect">
              <a:avLst/>
            </a:prstGeom>
            <a:solidFill>
              <a:srgbClr val="FF6600"/>
            </a:solidFill>
            <a:ln w="9525">
              <a:solidFill>
                <a:srgbClr val="000000"/>
              </a:solidFill>
              <a:miter lim="800000"/>
              <a:headEnd/>
              <a:tailEnd/>
            </a:ln>
          </p:spPr>
          <p:txBody>
            <a:bodyPr/>
            <a:lstStyle/>
            <a:p>
              <a:endParaRPr lang="en-US"/>
            </a:p>
          </p:txBody>
        </p:sp>
        <p:sp>
          <p:nvSpPr>
            <p:cNvPr id="17474" name="Rectangle 66"/>
            <p:cNvSpPr>
              <a:spLocks noChangeArrowheads="1"/>
            </p:cNvSpPr>
            <p:nvPr/>
          </p:nvSpPr>
          <p:spPr bwMode="auto">
            <a:xfrm>
              <a:off x="288" y="1638"/>
              <a:ext cx="30" cy="6"/>
            </a:xfrm>
            <a:prstGeom prst="rect">
              <a:avLst/>
            </a:prstGeom>
            <a:solidFill>
              <a:srgbClr val="CCFFFF"/>
            </a:solidFill>
            <a:ln w="9525">
              <a:solidFill>
                <a:srgbClr val="000000"/>
              </a:solidFill>
              <a:miter lim="800000"/>
              <a:headEnd/>
              <a:tailEnd/>
            </a:ln>
          </p:spPr>
          <p:txBody>
            <a:bodyPr/>
            <a:lstStyle/>
            <a:p>
              <a:endParaRPr lang="en-US"/>
            </a:p>
          </p:txBody>
        </p:sp>
        <p:sp>
          <p:nvSpPr>
            <p:cNvPr id="17475" name="Rectangle 67"/>
            <p:cNvSpPr>
              <a:spLocks noChangeArrowheads="1"/>
            </p:cNvSpPr>
            <p:nvPr/>
          </p:nvSpPr>
          <p:spPr bwMode="auto">
            <a:xfrm>
              <a:off x="414" y="1632"/>
              <a:ext cx="36" cy="12"/>
            </a:xfrm>
            <a:prstGeom prst="rect">
              <a:avLst/>
            </a:prstGeom>
            <a:solidFill>
              <a:srgbClr val="CCFFFF"/>
            </a:solidFill>
            <a:ln w="9525">
              <a:solidFill>
                <a:srgbClr val="000000"/>
              </a:solidFill>
              <a:miter lim="800000"/>
              <a:headEnd/>
              <a:tailEnd/>
            </a:ln>
          </p:spPr>
          <p:txBody>
            <a:bodyPr/>
            <a:lstStyle/>
            <a:p>
              <a:endParaRPr lang="en-US"/>
            </a:p>
          </p:txBody>
        </p:sp>
        <p:sp>
          <p:nvSpPr>
            <p:cNvPr id="17476" name="Rectangle 68"/>
            <p:cNvSpPr>
              <a:spLocks noChangeArrowheads="1"/>
            </p:cNvSpPr>
            <p:nvPr/>
          </p:nvSpPr>
          <p:spPr bwMode="auto">
            <a:xfrm>
              <a:off x="546" y="1638"/>
              <a:ext cx="30" cy="6"/>
            </a:xfrm>
            <a:prstGeom prst="rect">
              <a:avLst/>
            </a:prstGeom>
            <a:solidFill>
              <a:srgbClr val="CCFFFF"/>
            </a:solidFill>
            <a:ln w="9525">
              <a:solidFill>
                <a:srgbClr val="000000"/>
              </a:solidFill>
              <a:miter lim="800000"/>
              <a:headEnd/>
              <a:tailEnd/>
            </a:ln>
          </p:spPr>
          <p:txBody>
            <a:bodyPr/>
            <a:lstStyle/>
            <a:p>
              <a:endParaRPr lang="en-US"/>
            </a:p>
          </p:txBody>
        </p:sp>
        <p:sp>
          <p:nvSpPr>
            <p:cNvPr id="17477" name="Rectangle 69"/>
            <p:cNvSpPr>
              <a:spLocks noChangeArrowheads="1"/>
            </p:cNvSpPr>
            <p:nvPr/>
          </p:nvSpPr>
          <p:spPr bwMode="auto">
            <a:xfrm>
              <a:off x="672" y="1638"/>
              <a:ext cx="36" cy="6"/>
            </a:xfrm>
            <a:prstGeom prst="rect">
              <a:avLst/>
            </a:prstGeom>
            <a:solidFill>
              <a:srgbClr val="CCFFFF"/>
            </a:solidFill>
            <a:ln w="9525">
              <a:solidFill>
                <a:srgbClr val="000000"/>
              </a:solidFill>
              <a:miter lim="800000"/>
              <a:headEnd/>
              <a:tailEnd/>
            </a:ln>
          </p:spPr>
          <p:txBody>
            <a:bodyPr/>
            <a:lstStyle/>
            <a:p>
              <a:endParaRPr lang="en-US"/>
            </a:p>
          </p:txBody>
        </p:sp>
        <p:sp>
          <p:nvSpPr>
            <p:cNvPr id="17478" name="Rectangle 70"/>
            <p:cNvSpPr>
              <a:spLocks noChangeArrowheads="1"/>
            </p:cNvSpPr>
            <p:nvPr/>
          </p:nvSpPr>
          <p:spPr bwMode="auto">
            <a:xfrm>
              <a:off x="804" y="1638"/>
              <a:ext cx="30" cy="6"/>
            </a:xfrm>
            <a:prstGeom prst="rect">
              <a:avLst/>
            </a:prstGeom>
            <a:solidFill>
              <a:srgbClr val="CCFFFF"/>
            </a:solidFill>
            <a:ln w="9525">
              <a:solidFill>
                <a:srgbClr val="000000"/>
              </a:solidFill>
              <a:miter lim="800000"/>
              <a:headEnd/>
              <a:tailEnd/>
            </a:ln>
          </p:spPr>
          <p:txBody>
            <a:bodyPr/>
            <a:lstStyle/>
            <a:p>
              <a:endParaRPr lang="en-US"/>
            </a:p>
          </p:txBody>
        </p:sp>
        <p:sp>
          <p:nvSpPr>
            <p:cNvPr id="17479" name="Rectangle 71"/>
            <p:cNvSpPr>
              <a:spLocks noChangeArrowheads="1"/>
            </p:cNvSpPr>
            <p:nvPr/>
          </p:nvSpPr>
          <p:spPr bwMode="auto">
            <a:xfrm>
              <a:off x="930" y="1626"/>
              <a:ext cx="36" cy="18"/>
            </a:xfrm>
            <a:prstGeom prst="rect">
              <a:avLst/>
            </a:prstGeom>
            <a:solidFill>
              <a:srgbClr val="CCFFFF"/>
            </a:solidFill>
            <a:ln w="9525">
              <a:solidFill>
                <a:srgbClr val="000000"/>
              </a:solidFill>
              <a:miter lim="800000"/>
              <a:headEnd/>
              <a:tailEnd/>
            </a:ln>
          </p:spPr>
          <p:txBody>
            <a:bodyPr/>
            <a:lstStyle/>
            <a:p>
              <a:endParaRPr lang="en-US"/>
            </a:p>
          </p:txBody>
        </p:sp>
        <p:sp>
          <p:nvSpPr>
            <p:cNvPr id="17480" name="Rectangle 72"/>
            <p:cNvSpPr>
              <a:spLocks noChangeArrowheads="1"/>
            </p:cNvSpPr>
            <p:nvPr/>
          </p:nvSpPr>
          <p:spPr bwMode="auto">
            <a:xfrm>
              <a:off x="1062" y="1638"/>
              <a:ext cx="30" cy="6"/>
            </a:xfrm>
            <a:prstGeom prst="rect">
              <a:avLst/>
            </a:prstGeom>
            <a:solidFill>
              <a:srgbClr val="CCFFFF"/>
            </a:solidFill>
            <a:ln w="9525">
              <a:solidFill>
                <a:srgbClr val="000000"/>
              </a:solidFill>
              <a:miter lim="800000"/>
              <a:headEnd/>
              <a:tailEnd/>
            </a:ln>
          </p:spPr>
          <p:txBody>
            <a:bodyPr/>
            <a:lstStyle/>
            <a:p>
              <a:endParaRPr lang="en-US"/>
            </a:p>
          </p:txBody>
        </p:sp>
        <p:sp>
          <p:nvSpPr>
            <p:cNvPr id="17481" name="Rectangle 73"/>
            <p:cNvSpPr>
              <a:spLocks noChangeArrowheads="1"/>
            </p:cNvSpPr>
            <p:nvPr/>
          </p:nvSpPr>
          <p:spPr bwMode="auto">
            <a:xfrm>
              <a:off x="1188" y="1512"/>
              <a:ext cx="36" cy="132"/>
            </a:xfrm>
            <a:prstGeom prst="rect">
              <a:avLst/>
            </a:prstGeom>
            <a:solidFill>
              <a:srgbClr val="CCFFFF"/>
            </a:solidFill>
            <a:ln w="9525">
              <a:solidFill>
                <a:srgbClr val="000000"/>
              </a:solidFill>
              <a:miter lim="800000"/>
              <a:headEnd/>
              <a:tailEnd/>
            </a:ln>
          </p:spPr>
          <p:txBody>
            <a:bodyPr/>
            <a:lstStyle/>
            <a:p>
              <a:endParaRPr lang="en-US"/>
            </a:p>
          </p:txBody>
        </p:sp>
        <p:sp>
          <p:nvSpPr>
            <p:cNvPr id="17482" name="Rectangle 74"/>
            <p:cNvSpPr>
              <a:spLocks noChangeArrowheads="1"/>
            </p:cNvSpPr>
            <p:nvPr/>
          </p:nvSpPr>
          <p:spPr bwMode="auto">
            <a:xfrm>
              <a:off x="1320" y="1614"/>
              <a:ext cx="30" cy="30"/>
            </a:xfrm>
            <a:prstGeom prst="rect">
              <a:avLst/>
            </a:prstGeom>
            <a:solidFill>
              <a:srgbClr val="CCFFFF"/>
            </a:solidFill>
            <a:ln w="9525">
              <a:solidFill>
                <a:srgbClr val="000000"/>
              </a:solidFill>
              <a:miter lim="800000"/>
              <a:headEnd/>
              <a:tailEnd/>
            </a:ln>
          </p:spPr>
          <p:txBody>
            <a:bodyPr/>
            <a:lstStyle/>
            <a:p>
              <a:endParaRPr lang="en-US"/>
            </a:p>
          </p:txBody>
        </p:sp>
        <p:sp>
          <p:nvSpPr>
            <p:cNvPr id="17483" name="Rectangle 75"/>
            <p:cNvSpPr>
              <a:spLocks noChangeArrowheads="1"/>
            </p:cNvSpPr>
            <p:nvPr/>
          </p:nvSpPr>
          <p:spPr bwMode="auto">
            <a:xfrm>
              <a:off x="1446" y="1620"/>
              <a:ext cx="30" cy="24"/>
            </a:xfrm>
            <a:prstGeom prst="rect">
              <a:avLst/>
            </a:prstGeom>
            <a:solidFill>
              <a:srgbClr val="CCFFFF"/>
            </a:solidFill>
            <a:ln w="9525">
              <a:solidFill>
                <a:srgbClr val="000000"/>
              </a:solidFill>
              <a:miter lim="800000"/>
              <a:headEnd/>
              <a:tailEnd/>
            </a:ln>
          </p:spPr>
          <p:txBody>
            <a:bodyPr/>
            <a:lstStyle/>
            <a:p>
              <a:endParaRPr lang="en-US"/>
            </a:p>
          </p:txBody>
        </p:sp>
        <p:sp>
          <p:nvSpPr>
            <p:cNvPr id="17484" name="Rectangle 76"/>
            <p:cNvSpPr>
              <a:spLocks noChangeArrowheads="1"/>
            </p:cNvSpPr>
            <p:nvPr/>
          </p:nvSpPr>
          <p:spPr bwMode="auto">
            <a:xfrm>
              <a:off x="1572" y="1620"/>
              <a:ext cx="36" cy="24"/>
            </a:xfrm>
            <a:prstGeom prst="rect">
              <a:avLst/>
            </a:prstGeom>
            <a:solidFill>
              <a:srgbClr val="CCFFFF"/>
            </a:solidFill>
            <a:ln w="9525">
              <a:solidFill>
                <a:srgbClr val="000000"/>
              </a:solidFill>
              <a:miter lim="800000"/>
              <a:headEnd/>
              <a:tailEnd/>
            </a:ln>
          </p:spPr>
          <p:txBody>
            <a:bodyPr/>
            <a:lstStyle/>
            <a:p>
              <a:endParaRPr lang="en-US"/>
            </a:p>
          </p:txBody>
        </p:sp>
        <p:sp>
          <p:nvSpPr>
            <p:cNvPr id="17485" name="Rectangle 77"/>
            <p:cNvSpPr>
              <a:spLocks noChangeArrowheads="1"/>
            </p:cNvSpPr>
            <p:nvPr/>
          </p:nvSpPr>
          <p:spPr bwMode="auto">
            <a:xfrm>
              <a:off x="1704" y="1446"/>
              <a:ext cx="30" cy="198"/>
            </a:xfrm>
            <a:prstGeom prst="rect">
              <a:avLst/>
            </a:prstGeom>
            <a:solidFill>
              <a:srgbClr val="CCFFFF"/>
            </a:solidFill>
            <a:ln w="9525">
              <a:solidFill>
                <a:srgbClr val="000000"/>
              </a:solidFill>
              <a:miter lim="800000"/>
              <a:headEnd/>
              <a:tailEnd/>
            </a:ln>
          </p:spPr>
          <p:txBody>
            <a:bodyPr/>
            <a:lstStyle/>
            <a:p>
              <a:endParaRPr lang="en-US"/>
            </a:p>
          </p:txBody>
        </p:sp>
        <p:sp>
          <p:nvSpPr>
            <p:cNvPr id="17486" name="Rectangle 78"/>
            <p:cNvSpPr>
              <a:spLocks noChangeArrowheads="1"/>
            </p:cNvSpPr>
            <p:nvPr/>
          </p:nvSpPr>
          <p:spPr bwMode="auto">
            <a:xfrm>
              <a:off x="1830" y="1560"/>
              <a:ext cx="36" cy="84"/>
            </a:xfrm>
            <a:prstGeom prst="rect">
              <a:avLst/>
            </a:prstGeom>
            <a:solidFill>
              <a:srgbClr val="CCFFFF"/>
            </a:solidFill>
            <a:ln w="9525">
              <a:solidFill>
                <a:srgbClr val="000000"/>
              </a:solidFill>
              <a:miter lim="800000"/>
              <a:headEnd/>
              <a:tailEnd/>
            </a:ln>
          </p:spPr>
          <p:txBody>
            <a:bodyPr/>
            <a:lstStyle/>
            <a:p>
              <a:endParaRPr lang="en-US"/>
            </a:p>
          </p:txBody>
        </p:sp>
        <p:sp>
          <p:nvSpPr>
            <p:cNvPr id="17487" name="Rectangle 79"/>
            <p:cNvSpPr>
              <a:spLocks noChangeArrowheads="1"/>
            </p:cNvSpPr>
            <p:nvPr/>
          </p:nvSpPr>
          <p:spPr bwMode="auto">
            <a:xfrm>
              <a:off x="1962" y="1590"/>
              <a:ext cx="30" cy="54"/>
            </a:xfrm>
            <a:prstGeom prst="rect">
              <a:avLst/>
            </a:prstGeom>
            <a:solidFill>
              <a:srgbClr val="CCFFFF"/>
            </a:solidFill>
            <a:ln w="9525">
              <a:solidFill>
                <a:srgbClr val="000000"/>
              </a:solidFill>
              <a:miter lim="800000"/>
              <a:headEnd/>
              <a:tailEnd/>
            </a:ln>
          </p:spPr>
          <p:txBody>
            <a:bodyPr/>
            <a:lstStyle/>
            <a:p>
              <a:endParaRPr lang="en-US"/>
            </a:p>
          </p:txBody>
        </p:sp>
        <p:sp>
          <p:nvSpPr>
            <p:cNvPr id="17488" name="Rectangle 80"/>
            <p:cNvSpPr>
              <a:spLocks noChangeArrowheads="1"/>
            </p:cNvSpPr>
            <p:nvPr/>
          </p:nvSpPr>
          <p:spPr bwMode="auto">
            <a:xfrm>
              <a:off x="2088" y="1614"/>
              <a:ext cx="36" cy="30"/>
            </a:xfrm>
            <a:prstGeom prst="rect">
              <a:avLst/>
            </a:prstGeom>
            <a:solidFill>
              <a:srgbClr val="CCFFFF"/>
            </a:solidFill>
            <a:ln w="9525">
              <a:solidFill>
                <a:srgbClr val="000000"/>
              </a:solidFill>
              <a:miter lim="800000"/>
              <a:headEnd/>
              <a:tailEnd/>
            </a:ln>
          </p:spPr>
          <p:txBody>
            <a:bodyPr/>
            <a:lstStyle/>
            <a:p>
              <a:endParaRPr lang="en-US"/>
            </a:p>
          </p:txBody>
        </p:sp>
        <p:sp>
          <p:nvSpPr>
            <p:cNvPr id="17489" name="Rectangle 81"/>
            <p:cNvSpPr>
              <a:spLocks noChangeArrowheads="1"/>
            </p:cNvSpPr>
            <p:nvPr/>
          </p:nvSpPr>
          <p:spPr bwMode="auto">
            <a:xfrm>
              <a:off x="2220" y="1626"/>
              <a:ext cx="30" cy="18"/>
            </a:xfrm>
            <a:prstGeom prst="rect">
              <a:avLst/>
            </a:prstGeom>
            <a:solidFill>
              <a:srgbClr val="CCFFFF"/>
            </a:solidFill>
            <a:ln w="9525">
              <a:solidFill>
                <a:srgbClr val="000000"/>
              </a:solidFill>
              <a:miter lim="800000"/>
              <a:headEnd/>
              <a:tailEnd/>
            </a:ln>
          </p:spPr>
          <p:txBody>
            <a:bodyPr/>
            <a:lstStyle/>
            <a:p>
              <a:endParaRPr lang="en-US"/>
            </a:p>
          </p:txBody>
        </p:sp>
        <p:sp>
          <p:nvSpPr>
            <p:cNvPr id="17490" name="Rectangle 82"/>
            <p:cNvSpPr>
              <a:spLocks noChangeArrowheads="1"/>
            </p:cNvSpPr>
            <p:nvPr/>
          </p:nvSpPr>
          <p:spPr bwMode="auto">
            <a:xfrm>
              <a:off x="2346" y="1620"/>
              <a:ext cx="30" cy="24"/>
            </a:xfrm>
            <a:prstGeom prst="rect">
              <a:avLst/>
            </a:prstGeom>
            <a:solidFill>
              <a:srgbClr val="CCFFFF"/>
            </a:solidFill>
            <a:ln w="9525">
              <a:solidFill>
                <a:srgbClr val="000000"/>
              </a:solidFill>
              <a:miter lim="800000"/>
              <a:headEnd/>
              <a:tailEnd/>
            </a:ln>
          </p:spPr>
          <p:txBody>
            <a:bodyPr/>
            <a:lstStyle/>
            <a:p>
              <a:endParaRPr lang="en-US"/>
            </a:p>
          </p:txBody>
        </p:sp>
        <p:sp>
          <p:nvSpPr>
            <p:cNvPr id="17491" name="Rectangle 83"/>
            <p:cNvSpPr>
              <a:spLocks noChangeArrowheads="1"/>
            </p:cNvSpPr>
            <p:nvPr/>
          </p:nvSpPr>
          <p:spPr bwMode="auto">
            <a:xfrm>
              <a:off x="2472" y="1554"/>
              <a:ext cx="36" cy="90"/>
            </a:xfrm>
            <a:prstGeom prst="rect">
              <a:avLst/>
            </a:prstGeom>
            <a:solidFill>
              <a:srgbClr val="CCFFFF"/>
            </a:solidFill>
            <a:ln w="9525">
              <a:solidFill>
                <a:srgbClr val="000000"/>
              </a:solidFill>
              <a:miter lim="800000"/>
              <a:headEnd/>
              <a:tailEnd/>
            </a:ln>
          </p:spPr>
          <p:txBody>
            <a:bodyPr/>
            <a:lstStyle/>
            <a:p>
              <a:endParaRPr lang="en-US"/>
            </a:p>
          </p:txBody>
        </p:sp>
        <p:sp>
          <p:nvSpPr>
            <p:cNvPr id="17492" name="Rectangle 84"/>
            <p:cNvSpPr>
              <a:spLocks noChangeArrowheads="1"/>
            </p:cNvSpPr>
            <p:nvPr/>
          </p:nvSpPr>
          <p:spPr bwMode="auto">
            <a:xfrm>
              <a:off x="2604" y="1218"/>
              <a:ext cx="30" cy="426"/>
            </a:xfrm>
            <a:prstGeom prst="rect">
              <a:avLst/>
            </a:prstGeom>
            <a:solidFill>
              <a:srgbClr val="CCFFFF"/>
            </a:solidFill>
            <a:ln w="9525">
              <a:solidFill>
                <a:srgbClr val="000000"/>
              </a:solidFill>
              <a:miter lim="800000"/>
              <a:headEnd/>
              <a:tailEnd/>
            </a:ln>
          </p:spPr>
          <p:txBody>
            <a:bodyPr/>
            <a:lstStyle/>
            <a:p>
              <a:endParaRPr lang="en-US"/>
            </a:p>
          </p:txBody>
        </p:sp>
        <p:sp>
          <p:nvSpPr>
            <p:cNvPr id="17493" name="Rectangle 85"/>
            <p:cNvSpPr>
              <a:spLocks noChangeArrowheads="1"/>
            </p:cNvSpPr>
            <p:nvPr/>
          </p:nvSpPr>
          <p:spPr bwMode="auto">
            <a:xfrm>
              <a:off x="2730" y="1458"/>
              <a:ext cx="36" cy="186"/>
            </a:xfrm>
            <a:prstGeom prst="rect">
              <a:avLst/>
            </a:prstGeom>
            <a:solidFill>
              <a:srgbClr val="CCFFFF"/>
            </a:solidFill>
            <a:ln w="9525">
              <a:solidFill>
                <a:srgbClr val="000000"/>
              </a:solidFill>
              <a:miter lim="800000"/>
              <a:headEnd/>
              <a:tailEnd/>
            </a:ln>
          </p:spPr>
          <p:txBody>
            <a:bodyPr/>
            <a:lstStyle/>
            <a:p>
              <a:endParaRPr lang="en-US"/>
            </a:p>
          </p:txBody>
        </p:sp>
        <p:sp>
          <p:nvSpPr>
            <p:cNvPr id="17494" name="Rectangle 86"/>
            <p:cNvSpPr>
              <a:spLocks noChangeArrowheads="1"/>
            </p:cNvSpPr>
            <p:nvPr/>
          </p:nvSpPr>
          <p:spPr bwMode="auto">
            <a:xfrm>
              <a:off x="2862" y="1464"/>
              <a:ext cx="30" cy="180"/>
            </a:xfrm>
            <a:prstGeom prst="rect">
              <a:avLst/>
            </a:prstGeom>
            <a:solidFill>
              <a:srgbClr val="CCFFFF"/>
            </a:solidFill>
            <a:ln w="9525">
              <a:solidFill>
                <a:srgbClr val="000000"/>
              </a:solidFill>
              <a:miter lim="800000"/>
              <a:headEnd/>
              <a:tailEnd/>
            </a:ln>
          </p:spPr>
          <p:txBody>
            <a:bodyPr/>
            <a:lstStyle/>
            <a:p>
              <a:endParaRPr lang="en-US"/>
            </a:p>
          </p:txBody>
        </p:sp>
        <p:sp>
          <p:nvSpPr>
            <p:cNvPr id="17495" name="Rectangle 87"/>
            <p:cNvSpPr>
              <a:spLocks noChangeArrowheads="1"/>
            </p:cNvSpPr>
            <p:nvPr/>
          </p:nvSpPr>
          <p:spPr bwMode="auto">
            <a:xfrm>
              <a:off x="2988" y="1512"/>
              <a:ext cx="36" cy="132"/>
            </a:xfrm>
            <a:prstGeom prst="rect">
              <a:avLst/>
            </a:prstGeom>
            <a:solidFill>
              <a:srgbClr val="CCFFFF"/>
            </a:solidFill>
            <a:ln w="9525">
              <a:solidFill>
                <a:srgbClr val="000000"/>
              </a:solidFill>
              <a:miter lim="800000"/>
              <a:headEnd/>
              <a:tailEnd/>
            </a:ln>
          </p:spPr>
          <p:txBody>
            <a:bodyPr/>
            <a:lstStyle/>
            <a:p>
              <a:endParaRPr lang="en-US"/>
            </a:p>
          </p:txBody>
        </p:sp>
        <p:sp>
          <p:nvSpPr>
            <p:cNvPr id="17496" name="Rectangle 88"/>
            <p:cNvSpPr>
              <a:spLocks noChangeArrowheads="1"/>
            </p:cNvSpPr>
            <p:nvPr/>
          </p:nvSpPr>
          <p:spPr bwMode="auto">
            <a:xfrm>
              <a:off x="3120" y="1644"/>
              <a:ext cx="30" cy="1080"/>
            </a:xfrm>
            <a:prstGeom prst="rect">
              <a:avLst/>
            </a:prstGeom>
            <a:solidFill>
              <a:srgbClr val="CCFFFF"/>
            </a:solidFill>
            <a:ln w="9525">
              <a:solidFill>
                <a:srgbClr val="000000"/>
              </a:solidFill>
              <a:miter lim="800000"/>
              <a:headEnd/>
              <a:tailEnd/>
            </a:ln>
          </p:spPr>
          <p:txBody>
            <a:bodyPr/>
            <a:lstStyle/>
            <a:p>
              <a:endParaRPr lang="en-US"/>
            </a:p>
          </p:txBody>
        </p:sp>
        <p:sp>
          <p:nvSpPr>
            <p:cNvPr id="17497" name="Rectangle 89"/>
            <p:cNvSpPr>
              <a:spLocks noChangeArrowheads="1"/>
            </p:cNvSpPr>
            <p:nvPr/>
          </p:nvSpPr>
          <p:spPr bwMode="auto">
            <a:xfrm>
              <a:off x="3246" y="1644"/>
              <a:ext cx="36" cy="576"/>
            </a:xfrm>
            <a:prstGeom prst="rect">
              <a:avLst/>
            </a:prstGeom>
            <a:solidFill>
              <a:srgbClr val="CCFFFF"/>
            </a:solidFill>
            <a:ln w="9525">
              <a:solidFill>
                <a:srgbClr val="000000"/>
              </a:solidFill>
              <a:miter lim="800000"/>
              <a:headEnd/>
              <a:tailEnd/>
            </a:ln>
          </p:spPr>
          <p:txBody>
            <a:bodyPr/>
            <a:lstStyle/>
            <a:p>
              <a:endParaRPr lang="en-US"/>
            </a:p>
          </p:txBody>
        </p:sp>
        <p:sp>
          <p:nvSpPr>
            <p:cNvPr id="17498" name="Rectangle 90"/>
            <p:cNvSpPr>
              <a:spLocks noChangeArrowheads="1"/>
            </p:cNvSpPr>
            <p:nvPr/>
          </p:nvSpPr>
          <p:spPr bwMode="auto">
            <a:xfrm>
              <a:off x="3378" y="1644"/>
              <a:ext cx="30" cy="264"/>
            </a:xfrm>
            <a:prstGeom prst="rect">
              <a:avLst/>
            </a:prstGeom>
            <a:solidFill>
              <a:srgbClr val="CCFFFF"/>
            </a:solidFill>
            <a:ln w="9525">
              <a:solidFill>
                <a:srgbClr val="000000"/>
              </a:solidFill>
              <a:miter lim="800000"/>
              <a:headEnd/>
              <a:tailEnd/>
            </a:ln>
          </p:spPr>
          <p:txBody>
            <a:bodyPr/>
            <a:lstStyle/>
            <a:p>
              <a:endParaRPr lang="en-US"/>
            </a:p>
          </p:txBody>
        </p:sp>
        <p:sp>
          <p:nvSpPr>
            <p:cNvPr id="17499" name="Rectangle 91"/>
            <p:cNvSpPr>
              <a:spLocks noChangeArrowheads="1"/>
            </p:cNvSpPr>
            <p:nvPr/>
          </p:nvSpPr>
          <p:spPr bwMode="auto">
            <a:xfrm>
              <a:off x="3504" y="1644"/>
              <a:ext cx="30" cy="150"/>
            </a:xfrm>
            <a:prstGeom prst="rect">
              <a:avLst/>
            </a:prstGeom>
            <a:solidFill>
              <a:srgbClr val="CCFFFF"/>
            </a:solidFill>
            <a:ln w="9525">
              <a:solidFill>
                <a:srgbClr val="000000"/>
              </a:solidFill>
              <a:miter lim="800000"/>
              <a:headEnd/>
              <a:tailEnd/>
            </a:ln>
          </p:spPr>
          <p:txBody>
            <a:bodyPr/>
            <a:lstStyle/>
            <a:p>
              <a:endParaRPr lang="en-US"/>
            </a:p>
          </p:txBody>
        </p:sp>
        <p:sp>
          <p:nvSpPr>
            <p:cNvPr id="17500" name="Rectangle 92"/>
            <p:cNvSpPr>
              <a:spLocks noChangeArrowheads="1"/>
            </p:cNvSpPr>
            <p:nvPr/>
          </p:nvSpPr>
          <p:spPr bwMode="auto">
            <a:xfrm>
              <a:off x="3630" y="1644"/>
              <a:ext cx="36" cy="156"/>
            </a:xfrm>
            <a:prstGeom prst="rect">
              <a:avLst/>
            </a:prstGeom>
            <a:solidFill>
              <a:srgbClr val="CCFFFF"/>
            </a:solidFill>
            <a:ln w="9525">
              <a:solidFill>
                <a:srgbClr val="000000"/>
              </a:solidFill>
              <a:miter lim="800000"/>
              <a:headEnd/>
              <a:tailEnd/>
            </a:ln>
          </p:spPr>
          <p:txBody>
            <a:bodyPr/>
            <a:lstStyle/>
            <a:p>
              <a:endParaRPr lang="en-US"/>
            </a:p>
          </p:txBody>
        </p:sp>
        <p:sp>
          <p:nvSpPr>
            <p:cNvPr id="17501" name="Rectangle 93"/>
            <p:cNvSpPr>
              <a:spLocks noChangeArrowheads="1"/>
            </p:cNvSpPr>
            <p:nvPr/>
          </p:nvSpPr>
          <p:spPr bwMode="auto">
            <a:xfrm>
              <a:off x="3762" y="1644"/>
              <a:ext cx="30" cy="96"/>
            </a:xfrm>
            <a:prstGeom prst="rect">
              <a:avLst/>
            </a:prstGeom>
            <a:solidFill>
              <a:srgbClr val="CCFFFF"/>
            </a:solidFill>
            <a:ln w="9525">
              <a:solidFill>
                <a:srgbClr val="000000"/>
              </a:solidFill>
              <a:miter lim="800000"/>
              <a:headEnd/>
              <a:tailEnd/>
            </a:ln>
          </p:spPr>
          <p:txBody>
            <a:bodyPr/>
            <a:lstStyle/>
            <a:p>
              <a:endParaRPr lang="en-US"/>
            </a:p>
          </p:txBody>
        </p:sp>
        <p:sp>
          <p:nvSpPr>
            <p:cNvPr id="17502" name="Rectangle 94"/>
            <p:cNvSpPr>
              <a:spLocks noChangeArrowheads="1"/>
            </p:cNvSpPr>
            <p:nvPr/>
          </p:nvSpPr>
          <p:spPr bwMode="auto">
            <a:xfrm>
              <a:off x="3888" y="1644"/>
              <a:ext cx="36" cy="114"/>
            </a:xfrm>
            <a:prstGeom prst="rect">
              <a:avLst/>
            </a:prstGeom>
            <a:solidFill>
              <a:srgbClr val="CCFFFF"/>
            </a:solidFill>
            <a:ln w="9525">
              <a:solidFill>
                <a:srgbClr val="000000"/>
              </a:solidFill>
              <a:miter lim="800000"/>
              <a:headEnd/>
              <a:tailEnd/>
            </a:ln>
          </p:spPr>
          <p:txBody>
            <a:bodyPr/>
            <a:lstStyle/>
            <a:p>
              <a:endParaRPr lang="en-US"/>
            </a:p>
          </p:txBody>
        </p:sp>
        <p:sp>
          <p:nvSpPr>
            <p:cNvPr id="17503" name="Rectangle 95"/>
            <p:cNvSpPr>
              <a:spLocks noChangeArrowheads="1"/>
            </p:cNvSpPr>
            <p:nvPr/>
          </p:nvSpPr>
          <p:spPr bwMode="auto">
            <a:xfrm>
              <a:off x="4020" y="1644"/>
              <a:ext cx="30" cy="90"/>
            </a:xfrm>
            <a:prstGeom prst="rect">
              <a:avLst/>
            </a:prstGeom>
            <a:solidFill>
              <a:srgbClr val="CCFFFF"/>
            </a:solidFill>
            <a:ln w="9525">
              <a:solidFill>
                <a:srgbClr val="000000"/>
              </a:solidFill>
              <a:miter lim="800000"/>
              <a:headEnd/>
              <a:tailEnd/>
            </a:ln>
          </p:spPr>
          <p:txBody>
            <a:bodyPr/>
            <a:lstStyle/>
            <a:p>
              <a:endParaRPr lang="en-US"/>
            </a:p>
          </p:txBody>
        </p:sp>
        <p:sp>
          <p:nvSpPr>
            <p:cNvPr id="17504" name="Rectangle 96"/>
            <p:cNvSpPr>
              <a:spLocks noChangeArrowheads="1"/>
            </p:cNvSpPr>
            <p:nvPr/>
          </p:nvSpPr>
          <p:spPr bwMode="auto">
            <a:xfrm>
              <a:off x="4146" y="1644"/>
              <a:ext cx="36" cy="84"/>
            </a:xfrm>
            <a:prstGeom prst="rect">
              <a:avLst/>
            </a:prstGeom>
            <a:solidFill>
              <a:srgbClr val="CCFFFF"/>
            </a:solidFill>
            <a:ln w="9525">
              <a:solidFill>
                <a:srgbClr val="000000"/>
              </a:solidFill>
              <a:miter lim="800000"/>
              <a:headEnd/>
              <a:tailEnd/>
            </a:ln>
          </p:spPr>
          <p:txBody>
            <a:bodyPr/>
            <a:lstStyle/>
            <a:p>
              <a:endParaRPr lang="en-US"/>
            </a:p>
          </p:txBody>
        </p:sp>
        <p:sp>
          <p:nvSpPr>
            <p:cNvPr id="17505" name="Rectangle 97"/>
            <p:cNvSpPr>
              <a:spLocks noChangeArrowheads="1"/>
            </p:cNvSpPr>
            <p:nvPr/>
          </p:nvSpPr>
          <p:spPr bwMode="auto">
            <a:xfrm>
              <a:off x="4278" y="1644"/>
              <a:ext cx="30" cy="72"/>
            </a:xfrm>
            <a:prstGeom prst="rect">
              <a:avLst/>
            </a:prstGeom>
            <a:solidFill>
              <a:srgbClr val="CCFFFF"/>
            </a:solidFill>
            <a:ln w="9525">
              <a:solidFill>
                <a:srgbClr val="000000"/>
              </a:solidFill>
              <a:miter lim="800000"/>
              <a:headEnd/>
              <a:tailEnd/>
            </a:ln>
          </p:spPr>
          <p:txBody>
            <a:bodyPr/>
            <a:lstStyle/>
            <a:p>
              <a:endParaRPr lang="en-US"/>
            </a:p>
          </p:txBody>
        </p:sp>
        <p:sp>
          <p:nvSpPr>
            <p:cNvPr id="17506" name="Line 98"/>
            <p:cNvSpPr>
              <a:spLocks noChangeShapeType="1"/>
            </p:cNvSpPr>
            <p:nvPr/>
          </p:nvSpPr>
          <p:spPr bwMode="auto">
            <a:xfrm>
              <a:off x="222" y="432"/>
              <a:ext cx="1" cy="2424"/>
            </a:xfrm>
            <a:prstGeom prst="line">
              <a:avLst/>
            </a:prstGeom>
            <a:noFill/>
            <a:ln w="0">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07" name="Line 99"/>
            <p:cNvSpPr>
              <a:spLocks noChangeShapeType="1"/>
            </p:cNvSpPr>
            <p:nvPr/>
          </p:nvSpPr>
          <p:spPr bwMode="auto">
            <a:xfrm>
              <a:off x="198" y="2856"/>
              <a:ext cx="24"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08" name="Line 100"/>
            <p:cNvSpPr>
              <a:spLocks noChangeShapeType="1"/>
            </p:cNvSpPr>
            <p:nvPr/>
          </p:nvSpPr>
          <p:spPr bwMode="auto">
            <a:xfrm>
              <a:off x="198" y="2616"/>
              <a:ext cx="24"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09" name="Line 101"/>
            <p:cNvSpPr>
              <a:spLocks noChangeShapeType="1"/>
            </p:cNvSpPr>
            <p:nvPr/>
          </p:nvSpPr>
          <p:spPr bwMode="auto">
            <a:xfrm>
              <a:off x="198" y="2370"/>
              <a:ext cx="24"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10" name="Line 102"/>
            <p:cNvSpPr>
              <a:spLocks noChangeShapeType="1"/>
            </p:cNvSpPr>
            <p:nvPr/>
          </p:nvSpPr>
          <p:spPr bwMode="auto">
            <a:xfrm>
              <a:off x="198" y="2130"/>
              <a:ext cx="24"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11" name="Line 103"/>
            <p:cNvSpPr>
              <a:spLocks noChangeShapeType="1"/>
            </p:cNvSpPr>
            <p:nvPr/>
          </p:nvSpPr>
          <p:spPr bwMode="auto">
            <a:xfrm>
              <a:off x="198" y="1884"/>
              <a:ext cx="24"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12" name="Line 104"/>
            <p:cNvSpPr>
              <a:spLocks noChangeShapeType="1"/>
            </p:cNvSpPr>
            <p:nvPr/>
          </p:nvSpPr>
          <p:spPr bwMode="auto">
            <a:xfrm>
              <a:off x="198" y="1644"/>
              <a:ext cx="24"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13" name="Line 105"/>
            <p:cNvSpPr>
              <a:spLocks noChangeShapeType="1"/>
            </p:cNvSpPr>
            <p:nvPr/>
          </p:nvSpPr>
          <p:spPr bwMode="auto">
            <a:xfrm>
              <a:off x="198" y="1404"/>
              <a:ext cx="24"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14" name="Line 106"/>
            <p:cNvSpPr>
              <a:spLocks noChangeShapeType="1"/>
            </p:cNvSpPr>
            <p:nvPr/>
          </p:nvSpPr>
          <p:spPr bwMode="auto">
            <a:xfrm>
              <a:off x="198" y="1158"/>
              <a:ext cx="24"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15" name="Line 107"/>
            <p:cNvSpPr>
              <a:spLocks noChangeShapeType="1"/>
            </p:cNvSpPr>
            <p:nvPr/>
          </p:nvSpPr>
          <p:spPr bwMode="auto">
            <a:xfrm>
              <a:off x="198" y="918"/>
              <a:ext cx="24"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16" name="Line 108"/>
            <p:cNvSpPr>
              <a:spLocks noChangeShapeType="1"/>
            </p:cNvSpPr>
            <p:nvPr/>
          </p:nvSpPr>
          <p:spPr bwMode="auto">
            <a:xfrm>
              <a:off x="198" y="672"/>
              <a:ext cx="24"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17" name="Line 109"/>
            <p:cNvSpPr>
              <a:spLocks noChangeShapeType="1"/>
            </p:cNvSpPr>
            <p:nvPr/>
          </p:nvSpPr>
          <p:spPr bwMode="auto">
            <a:xfrm>
              <a:off x="198" y="432"/>
              <a:ext cx="24"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18" name="Line 110"/>
            <p:cNvSpPr>
              <a:spLocks noChangeShapeType="1"/>
            </p:cNvSpPr>
            <p:nvPr/>
          </p:nvSpPr>
          <p:spPr bwMode="auto">
            <a:xfrm>
              <a:off x="222" y="1644"/>
              <a:ext cx="4116" cy="1"/>
            </a:xfrm>
            <a:prstGeom prst="line">
              <a:avLst/>
            </a:prstGeom>
            <a:noFill/>
            <a:ln w="0">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19" name="Line 111"/>
            <p:cNvSpPr>
              <a:spLocks noChangeShapeType="1"/>
            </p:cNvSpPr>
            <p:nvPr/>
          </p:nvSpPr>
          <p:spPr bwMode="auto">
            <a:xfrm flipV="1">
              <a:off x="222"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20" name="Line 112"/>
            <p:cNvSpPr>
              <a:spLocks noChangeShapeType="1"/>
            </p:cNvSpPr>
            <p:nvPr/>
          </p:nvSpPr>
          <p:spPr bwMode="auto">
            <a:xfrm flipV="1">
              <a:off x="348"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21" name="Line 113"/>
            <p:cNvSpPr>
              <a:spLocks noChangeShapeType="1"/>
            </p:cNvSpPr>
            <p:nvPr/>
          </p:nvSpPr>
          <p:spPr bwMode="auto">
            <a:xfrm flipV="1">
              <a:off x="480"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22" name="Line 114"/>
            <p:cNvSpPr>
              <a:spLocks noChangeShapeType="1"/>
            </p:cNvSpPr>
            <p:nvPr/>
          </p:nvSpPr>
          <p:spPr bwMode="auto">
            <a:xfrm flipV="1">
              <a:off x="606"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23" name="Line 115"/>
            <p:cNvSpPr>
              <a:spLocks noChangeShapeType="1"/>
            </p:cNvSpPr>
            <p:nvPr/>
          </p:nvSpPr>
          <p:spPr bwMode="auto">
            <a:xfrm flipV="1">
              <a:off x="738"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24" name="Line 116"/>
            <p:cNvSpPr>
              <a:spLocks noChangeShapeType="1"/>
            </p:cNvSpPr>
            <p:nvPr/>
          </p:nvSpPr>
          <p:spPr bwMode="auto">
            <a:xfrm flipV="1">
              <a:off x="864"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25" name="Line 117"/>
            <p:cNvSpPr>
              <a:spLocks noChangeShapeType="1"/>
            </p:cNvSpPr>
            <p:nvPr/>
          </p:nvSpPr>
          <p:spPr bwMode="auto">
            <a:xfrm flipV="1">
              <a:off x="996"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26" name="Line 118"/>
            <p:cNvSpPr>
              <a:spLocks noChangeShapeType="1"/>
            </p:cNvSpPr>
            <p:nvPr/>
          </p:nvSpPr>
          <p:spPr bwMode="auto">
            <a:xfrm flipV="1">
              <a:off x="1122"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27" name="Line 119"/>
            <p:cNvSpPr>
              <a:spLocks noChangeShapeType="1"/>
            </p:cNvSpPr>
            <p:nvPr/>
          </p:nvSpPr>
          <p:spPr bwMode="auto">
            <a:xfrm flipV="1">
              <a:off x="1254"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28" name="Line 120"/>
            <p:cNvSpPr>
              <a:spLocks noChangeShapeType="1"/>
            </p:cNvSpPr>
            <p:nvPr/>
          </p:nvSpPr>
          <p:spPr bwMode="auto">
            <a:xfrm flipV="1">
              <a:off x="1380"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29" name="Line 121"/>
            <p:cNvSpPr>
              <a:spLocks noChangeShapeType="1"/>
            </p:cNvSpPr>
            <p:nvPr/>
          </p:nvSpPr>
          <p:spPr bwMode="auto">
            <a:xfrm flipV="1">
              <a:off x="1506"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30" name="Line 122"/>
            <p:cNvSpPr>
              <a:spLocks noChangeShapeType="1"/>
            </p:cNvSpPr>
            <p:nvPr/>
          </p:nvSpPr>
          <p:spPr bwMode="auto">
            <a:xfrm flipV="1">
              <a:off x="1638"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31" name="Line 123"/>
            <p:cNvSpPr>
              <a:spLocks noChangeShapeType="1"/>
            </p:cNvSpPr>
            <p:nvPr/>
          </p:nvSpPr>
          <p:spPr bwMode="auto">
            <a:xfrm flipV="1">
              <a:off x="1764"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32" name="Line 124"/>
            <p:cNvSpPr>
              <a:spLocks noChangeShapeType="1"/>
            </p:cNvSpPr>
            <p:nvPr/>
          </p:nvSpPr>
          <p:spPr bwMode="auto">
            <a:xfrm flipV="1">
              <a:off x="1896"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33" name="Line 125"/>
            <p:cNvSpPr>
              <a:spLocks noChangeShapeType="1"/>
            </p:cNvSpPr>
            <p:nvPr/>
          </p:nvSpPr>
          <p:spPr bwMode="auto">
            <a:xfrm flipV="1">
              <a:off x="2022"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34" name="Line 126"/>
            <p:cNvSpPr>
              <a:spLocks noChangeShapeType="1"/>
            </p:cNvSpPr>
            <p:nvPr/>
          </p:nvSpPr>
          <p:spPr bwMode="auto">
            <a:xfrm flipV="1">
              <a:off x="2154"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35" name="Line 127"/>
            <p:cNvSpPr>
              <a:spLocks noChangeShapeType="1"/>
            </p:cNvSpPr>
            <p:nvPr/>
          </p:nvSpPr>
          <p:spPr bwMode="auto">
            <a:xfrm flipV="1">
              <a:off x="2280"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36" name="Line 128"/>
            <p:cNvSpPr>
              <a:spLocks noChangeShapeType="1"/>
            </p:cNvSpPr>
            <p:nvPr/>
          </p:nvSpPr>
          <p:spPr bwMode="auto">
            <a:xfrm flipV="1">
              <a:off x="2406"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37" name="Line 129"/>
            <p:cNvSpPr>
              <a:spLocks noChangeShapeType="1"/>
            </p:cNvSpPr>
            <p:nvPr/>
          </p:nvSpPr>
          <p:spPr bwMode="auto">
            <a:xfrm flipV="1">
              <a:off x="2538"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38" name="Line 130"/>
            <p:cNvSpPr>
              <a:spLocks noChangeShapeType="1"/>
            </p:cNvSpPr>
            <p:nvPr/>
          </p:nvSpPr>
          <p:spPr bwMode="auto">
            <a:xfrm flipV="1">
              <a:off x="2664"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39" name="Line 131"/>
            <p:cNvSpPr>
              <a:spLocks noChangeShapeType="1"/>
            </p:cNvSpPr>
            <p:nvPr/>
          </p:nvSpPr>
          <p:spPr bwMode="auto">
            <a:xfrm flipV="1">
              <a:off x="2796"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40" name="Line 132"/>
            <p:cNvSpPr>
              <a:spLocks noChangeShapeType="1"/>
            </p:cNvSpPr>
            <p:nvPr/>
          </p:nvSpPr>
          <p:spPr bwMode="auto">
            <a:xfrm flipV="1">
              <a:off x="2922"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41" name="Line 133"/>
            <p:cNvSpPr>
              <a:spLocks noChangeShapeType="1"/>
            </p:cNvSpPr>
            <p:nvPr/>
          </p:nvSpPr>
          <p:spPr bwMode="auto">
            <a:xfrm flipV="1">
              <a:off x="3054"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42" name="Line 134"/>
            <p:cNvSpPr>
              <a:spLocks noChangeShapeType="1"/>
            </p:cNvSpPr>
            <p:nvPr/>
          </p:nvSpPr>
          <p:spPr bwMode="auto">
            <a:xfrm flipV="1">
              <a:off x="3180"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43" name="Line 135"/>
            <p:cNvSpPr>
              <a:spLocks noChangeShapeType="1"/>
            </p:cNvSpPr>
            <p:nvPr/>
          </p:nvSpPr>
          <p:spPr bwMode="auto">
            <a:xfrm flipV="1">
              <a:off x="3312"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44" name="Line 136"/>
            <p:cNvSpPr>
              <a:spLocks noChangeShapeType="1"/>
            </p:cNvSpPr>
            <p:nvPr/>
          </p:nvSpPr>
          <p:spPr bwMode="auto">
            <a:xfrm flipV="1">
              <a:off x="3438"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45" name="Line 137"/>
            <p:cNvSpPr>
              <a:spLocks noChangeShapeType="1"/>
            </p:cNvSpPr>
            <p:nvPr/>
          </p:nvSpPr>
          <p:spPr bwMode="auto">
            <a:xfrm flipV="1">
              <a:off x="3564"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46" name="Line 138"/>
            <p:cNvSpPr>
              <a:spLocks noChangeShapeType="1"/>
            </p:cNvSpPr>
            <p:nvPr/>
          </p:nvSpPr>
          <p:spPr bwMode="auto">
            <a:xfrm flipV="1">
              <a:off x="3696"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47" name="Line 139"/>
            <p:cNvSpPr>
              <a:spLocks noChangeShapeType="1"/>
            </p:cNvSpPr>
            <p:nvPr/>
          </p:nvSpPr>
          <p:spPr bwMode="auto">
            <a:xfrm flipV="1">
              <a:off x="3822"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48" name="Line 140"/>
            <p:cNvSpPr>
              <a:spLocks noChangeShapeType="1"/>
            </p:cNvSpPr>
            <p:nvPr/>
          </p:nvSpPr>
          <p:spPr bwMode="auto">
            <a:xfrm flipV="1">
              <a:off x="3954"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49" name="Line 141"/>
            <p:cNvSpPr>
              <a:spLocks noChangeShapeType="1"/>
            </p:cNvSpPr>
            <p:nvPr/>
          </p:nvSpPr>
          <p:spPr bwMode="auto">
            <a:xfrm flipV="1">
              <a:off x="4080"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50" name="Line 142"/>
            <p:cNvSpPr>
              <a:spLocks noChangeShapeType="1"/>
            </p:cNvSpPr>
            <p:nvPr/>
          </p:nvSpPr>
          <p:spPr bwMode="auto">
            <a:xfrm flipV="1">
              <a:off x="4212"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51" name="Line 143"/>
            <p:cNvSpPr>
              <a:spLocks noChangeShapeType="1"/>
            </p:cNvSpPr>
            <p:nvPr/>
          </p:nvSpPr>
          <p:spPr bwMode="auto">
            <a:xfrm flipV="1">
              <a:off x="4338" y="1644"/>
              <a:ext cx="1"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52" name="Line 144"/>
            <p:cNvSpPr>
              <a:spLocks noChangeShapeType="1"/>
            </p:cNvSpPr>
            <p:nvPr/>
          </p:nvSpPr>
          <p:spPr bwMode="auto">
            <a:xfrm>
              <a:off x="4338" y="432"/>
              <a:ext cx="1" cy="2424"/>
            </a:xfrm>
            <a:prstGeom prst="line">
              <a:avLst/>
            </a:prstGeom>
            <a:noFill/>
            <a:ln w="0">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53" name="Line 145"/>
            <p:cNvSpPr>
              <a:spLocks noChangeShapeType="1"/>
            </p:cNvSpPr>
            <p:nvPr/>
          </p:nvSpPr>
          <p:spPr bwMode="auto">
            <a:xfrm>
              <a:off x="4314" y="2856"/>
              <a:ext cx="48"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54" name="Line 146"/>
            <p:cNvSpPr>
              <a:spLocks noChangeShapeType="1"/>
            </p:cNvSpPr>
            <p:nvPr/>
          </p:nvSpPr>
          <p:spPr bwMode="auto">
            <a:xfrm>
              <a:off x="4314" y="2454"/>
              <a:ext cx="48"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55" name="Line 147"/>
            <p:cNvSpPr>
              <a:spLocks noChangeShapeType="1"/>
            </p:cNvSpPr>
            <p:nvPr/>
          </p:nvSpPr>
          <p:spPr bwMode="auto">
            <a:xfrm>
              <a:off x="4314" y="2046"/>
              <a:ext cx="48"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56" name="Line 148"/>
            <p:cNvSpPr>
              <a:spLocks noChangeShapeType="1"/>
            </p:cNvSpPr>
            <p:nvPr/>
          </p:nvSpPr>
          <p:spPr bwMode="auto">
            <a:xfrm>
              <a:off x="4314" y="1644"/>
              <a:ext cx="48"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57" name="Line 149"/>
            <p:cNvSpPr>
              <a:spLocks noChangeShapeType="1"/>
            </p:cNvSpPr>
            <p:nvPr/>
          </p:nvSpPr>
          <p:spPr bwMode="auto">
            <a:xfrm>
              <a:off x="4314" y="1242"/>
              <a:ext cx="48"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58" name="Line 150"/>
            <p:cNvSpPr>
              <a:spLocks noChangeShapeType="1"/>
            </p:cNvSpPr>
            <p:nvPr/>
          </p:nvSpPr>
          <p:spPr bwMode="auto">
            <a:xfrm>
              <a:off x="4314" y="834"/>
              <a:ext cx="48"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59" name="Line 151"/>
            <p:cNvSpPr>
              <a:spLocks noChangeShapeType="1"/>
            </p:cNvSpPr>
            <p:nvPr/>
          </p:nvSpPr>
          <p:spPr bwMode="auto">
            <a:xfrm>
              <a:off x="4314" y="432"/>
              <a:ext cx="48"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560" name="Rectangle 152"/>
            <p:cNvSpPr>
              <a:spLocks noChangeArrowheads="1"/>
            </p:cNvSpPr>
            <p:nvPr/>
          </p:nvSpPr>
          <p:spPr bwMode="auto">
            <a:xfrm>
              <a:off x="96" y="2808"/>
              <a:ext cx="64"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a:solidFill>
                    <a:srgbClr val="000000"/>
                  </a:solidFill>
                  <a:latin typeface="Arial" charset="0"/>
                </a:rPr>
                <a:t>-5</a:t>
              </a:r>
              <a:endParaRPr lang="en-US">
                <a:solidFill>
                  <a:srgbClr val="000000"/>
                </a:solidFill>
                <a:latin typeface="Arial" charset="0"/>
              </a:endParaRPr>
            </a:p>
          </p:txBody>
        </p:sp>
        <p:sp>
          <p:nvSpPr>
            <p:cNvPr id="17561" name="Rectangle 153"/>
            <p:cNvSpPr>
              <a:spLocks noChangeArrowheads="1"/>
            </p:cNvSpPr>
            <p:nvPr/>
          </p:nvSpPr>
          <p:spPr bwMode="auto">
            <a:xfrm>
              <a:off x="96" y="2568"/>
              <a:ext cx="65"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a:solidFill>
                    <a:srgbClr val="000000"/>
                  </a:solidFill>
                  <a:latin typeface="Arial" charset="0"/>
                </a:rPr>
                <a:t>-4</a:t>
              </a:r>
              <a:endParaRPr lang="en-US">
                <a:solidFill>
                  <a:srgbClr val="000000"/>
                </a:solidFill>
                <a:latin typeface="Arial" charset="0"/>
              </a:endParaRPr>
            </a:p>
          </p:txBody>
        </p:sp>
        <p:sp>
          <p:nvSpPr>
            <p:cNvPr id="17562" name="Rectangle 154"/>
            <p:cNvSpPr>
              <a:spLocks noChangeArrowheads="1"/>
            </p:cNvSpPr>
            <p:nvPr/>
          </p:nvSpPr>
          <p:spPr bwMode="auto">
            <a:xfrm>
              <a:off x="96" y="2322"/>
              <a:ext cx="64"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a:solidFill>
                    <a:srgbClr val="000000"/>
                  </a:solidFill>
                  <a:latin typeface="Arial" charset="0"/>
                </a:rPr>
                <a:t>-3</a:t>
              </a:r>
              <a:endParaRPr lang="en-US">
                <a:solidFill>
                  <a:srgbClr val="000000"/>
                </a:solidFill>
                <a:latin typeface="Arial" charset="0"/>
              </a:endParaRPr>
            </a:p>
          </p:txBody>
        </p:sp>
        <p:sp>
          <p:nvSpPr>
            <p:cNvPr id="17563" name="Rectangle 155"/>
            <p:cNvSpPr>
              <a:spLocks noChangeArrowheads="1"/>
            </p:cNvSpPr>
            <p:nvPr/>
          </p:nvSpPr>
          <p:spPr bwMode="auto">
            <a:xfrm>
              <a:off x="96" y="2082"/>
              <a:ext cx="64"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a:solidFill>
                    <a:srgbClr val="000000"/>
                  </a:solidFill>
                  <a:latin typeface="Arial" charset="0"/>
                </a:rPr>
                <a:t>-2</a:t>
              </a:r>
              <a:endParaRPr lang="en-US">
                <a:solidFill>
                  <a:srgbClr val="000000"/>
                </a:solidFill>
                <a:latin typeface="Arial" charset="0"/>
              </a:endParaRPr>
            </a:p>
          </p:txBody>
        </p:sp>
        <p:sp>
          <p:nvSpPr>
            <p:cNvPr id="17564" name="Rectangle 156"/>
            <p:cNvSpPr>
              <a:spLocks noChangeArrowheads="1"/>
            </p:cNvSpPr>
            <p:nvPr/>
          </p:nvSpPr>
          <p:spPr bwMode="auto">
            <a:xfrm>
              <a:off x="96" y="1836"/>
              <a:ext cx="64"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a:solidFill>
                    <a:srgbClr val="000000"/>
                  </a:solidFill>
                  <a:latin typeface="Arial" charset="0"/>
                </a:rPr>
                <a:t>-1</a:t>
              </a:r>
              <a:endParaRPr lang="en-US">
                <a:solidFill>
                  <a:srgbClr val="000000"/>
                </a:solidFill>
                <a:latin typeface="Arial" charset="0"/>
              </a:endParaRPr>
            </a:p>
          </p:txBody>
        </p:sp>
        <p:sp>
          <p:nvSpPr>
            <p:cNvPr id="17565" name="Rectangle 157"/>
            <p:cNvSpPr>
              <a:spLocks noChangeArrowheads="1"/>
            </p:cNvSpPr>
            <p:nvPr/>
          </p:nvSpPr>
          <p:spPr bwMode="auto">
            <a:xfrm>
              <a:off x="120" y="1596"/>
              <a:ext cx="40"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a:solidFill>
                    <a:srgbClr val="000000"/>
                  </a:solidFill>
                  <a:latin typeface="Arial" charset="0"/>
                </a:rPr>
                <a:t>0</a:t>
              </a:r>
              <a:endParaRPr lang="en-US">
                <a:solidFill>
                  <a:srgbClr val="000000"/>
                </a:solidFill>
                <a:latin typeface="Arial" charset="0"/>
              </a:endParaRPr>
            </a:p>
          </p:txBody>
        </p:sp>
        <p:sp>
          <p:nvSpPr>
            <p:cNvPr id="17566" name="Rectangle 158"/>
            <p:cNvSpPr>
              <a:spLocks noChangeArrowheads="1"/>
            </p:cNvSpPr>
            <p:nvPr/>
          </p:nvSpPr>
          <p:spPr bwMode="auto">
            <a:xfrm>
              <a:off x="120" y="1356"/>
              <a:ext cx="40"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a:solidFill>
                    <a:srgbClr val="000000"/>
                  </a:solidFill>
                  <a:latin typeface="Arial" charset="0"/>
                </a:rPr>
                <a:t>1</a:t>
              </a:r>
              <a:endParaRPr lang="en-US">
                <a:solidFill>
                  <a:srgbClr val="000000"/>
                </a:solidFill>
                <a:latin typeface="Arial" charset="0"/>
              </a:endParaRPr>
            </a:p>
          </p:txBody>
        </p:sp>
        <p:sp>
          <p:nvSpPr>
            <p:cNvPr id="17567" name="Rectangle 159"/>
            <p:cNvSpPr>
              <a:spLocks noChangeArrowheads="1"/>
            </p:cNvSpPr>
            <p:nvPr/>
          </p:nvSpPr>
          <p:spPr bwMode="auto">
            <a:xfrm>
              <a:off x="120" y="1110"/>
              <a:ext cx="40"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a:solidFill>
                    <a:srgbClr val="000000"/>
                  </a:solidFill>
                  <a:latin typeface="Arial" charset="0"/>
                </a:rPr>
                <a:t>2</a:t>
              </a:r>
              <a:endParaRPr lang="en-US">
                <a:solidFill>
                  <a:srgbClr val="000000"/>
                </a:solidFill>
                <a:latin typeface="Arial" charset="0"/>
              </a:endParaRPr>
            </a:p>
          </p:txBody>
        </p:sp>
        <p:sp>
          <p:nvSpPr>
            <p:cNvPr id="17568" name="Rectangle 160"/>
            <p:cNvSpPr>
              <a:spLocks noChangeArrowheads="1"/>
            </p:cNvSpPr>
            <p:nvPr/>
          </p:nvSpPr>
          <p:spPr bwMode="auto">
            <a:xfrm>
              <a:off x="120" y="870"/>
              <a:ext cx="40"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a:solidFill>
                    <a:srgbClr val="000000"/>
                  </a:solidFill>
                  <a:latin typeface="Arial" charset="0"/>
                </a:rPr>
                <a:t>3</a:t>
              </a:r>
              <a:endParaRPr lang="en-US">
                <a:solidFill>
                  <a:srgbClr val="000000"/>
                </a:solidFill>
                <a:latin typeface="Arial" charset="0"/>
              </a:endParaRPr>
            </a:p>
          </p:txBody>
        </p:sp>
        <p:sp>
          <p:nvSpPr>
            <p:cNvPr id="17569" name="Rectangle 161"/>
            <p:cNvSpPr>
              <a:spLocks noChangeArrowheads="1"/>
            </p:cNvSpPr>
            <p:nvPr/>
          </p:nvSpPr>
          <p:spPr bwMode="auto">
            <a:xfrm>
              <a:off x="120" y="624"/>
              <a:ext cx="43"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a:solidFill>
                    <a:srgbClr val="000000"/>
                  </a:solidFill>
                  <a:latin typeface="Arial" charset="0"/>
                </a:rPr>
                <a:t>4</a:t>
              </a:r>
              <a:endParaRPr lang="en-US">
                <a:solidFill>
                  <a:srgbClr val="000000"/>
                </a:solidFill>
                <a:latin typeface="Arial" charset="0"/>
              </a:endParaRPr>
            </a:p>
          </p:txBody>
        </p:sp>
        <p:sp>
          <p:nvSpPr>
            <p:cNvPr id="17570" name="Rectangle 162"/>
            <p:cNvSpPr>
              <a:spLocks noChangeArrowheads="1"/>
            </p:cNvSpPr>
            <p:nvPr/>
          </p:nvSpPr>
          <p:spPr bwMode="auto">
            <a:xfrm>
              <a:off x="120" y="384"/>
              <a:ext cx="40"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a:solidFill>
                    <a:srgbClr val="000000"/>
                  </a:solidFill>
                  <a:latin typeface="Arial" charset="0"/>
                </a:rPr>
                <a:t>5</a:t>
              </a:r>
              <a:endParaRPr lang="en-US">
                <a:solidFill>
                  <a:srgbClr val="000000"/>
                </a:solidFill>
                <a:latin typeface="Arial" charset="0"/>
              </a:endParaRPr>
            </a:p>
          </p:txBody>
        </p:sp>
        <p:sp>
          <p:nvSpPr>
            <p:cNvPr id="17571" name="Rectangle 163"/>
            <p:cNvSpPr>
              <a:spLocks noChangeArrowheads="1"/>
            </p:cNvSpPr>
            <p:nvPr/>
          </p:nvSpPr>
          <p:spPr bwMode="auto">
            <a:xfrm>
              <a:off x="4398" y="2808"/>
              <a:ext cx="81"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a:solidFill>
                    <a:srgbClr val="000000"/>
                  </a:solidFill>
                  <a:latin typeface="Arial" charset="0"/>
                </a:rPr>
                <a:t>60</a:t>
              </a:r>
              <a:endParaRPr lang="en-US">
                <a:solidFill>
                  <a:srgbClr val="000000"/>
                </a:solidFill>
                <a:latin typeface="Arial" charset="0"/>
              </a:endParaRPr>
            </a:p>
          </p:txBody>
        </p:sp>
        <p:sp>
          <p:nvSpPr>
            <p:cNvPr id="17572" name="Rectangle 164"/>
            <p:cNvSpPr>
              <a:spLocks noChangeArrowheads="1"/>
            </p:cNvSpPr>
            <p:nvPr/>
          </p:nvSpPr>
          <p:spPr bwMode="auto">
            <a:xfrm>
              <a:off x="4398" y="2406"/>
              <a:ext cx="81"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a:solidFill>
                    <a:srgbClr val="000000"/>
                  </a:solidFill>
                  <a:latin typeface="Arial" charset="0"/>
                </a:rPr>
                <a:t>40</a:t>
              </a:r>
              <a:endParaRPr lang="en-US">
                <a:solidFill>
                  <a:srgbClr val="000000"/>
                </a:solidFill>
                <a:latin typeface="Arial" charset="0"/>
              </a:endParaRPr>
            </a:p>
          </p:txBody>
        </p:sp>
        <p:sp>
          <p:nvSpPr>
            <p:cNvPr id="17573" name="Rectangle 165"/>
            <p:cNvSpPr>
              <a:spLocks noChangeArrowheads="1"/>
            </p:cNvSpPr>
            <p:nvPr/>
          </p:nvSpPr>
          <p:spPr bwMode="auto">
            <a:xfrm>
              <a:off x="4398" y="1998"/>
              <a:ext cx="81"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a:solidFill>
                    <a:srgbClr val="000000"/>
                  </a:solidFill>
                  <a:latin typeface="Arial" charset="0"/>
                </a:rPr>
                <a:t>20</a:t>
              </a:r>
              <a:endParaRPr lang="en-US">
                <a:solidFill>
                  <a:srgbClr val="000000"/>
                </a:solidFill>
                <a:latin typeface="Arial" charset="0"/>
              </a:endParaRPr>
            </a:p>
          </p:txBody>
        </p:sp>
        <p:sp>
          <p:nvSpPr>
            <p:cNvPr id="17574" name="Rectangle 166"/>
            <p:cNvSpPr>
              <a:spLocks noChangeArrowheads="1"/>
            </p:cNvSpPr>
            <p:nvPr/>
          </p:nvSpPr>
          <p:spPr bwMode="auto">
            <a:xfrm>
              <a:off x="4398" y="1596"/>
              <a:ext cx="40"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a:solidFill>
                    <a:srgbClr val="000000"/>
                  </a:solidFill>
                  <a:latin typeface="Arial" charset="0"/>
                </a:rPr>
                <a:t>0</a:t>
              </a:r>
              <a:endParaRPr lang="en-US">
                <a:solidFill>
                  <a:srgbClr val="000000"/>
                </a:solidFill>
                <a:latin typeface="Arial" charset="0"/>
              </a:endParaRPr>
            </a:p>
          </p:txBody>
        </p:sp>
        <p:sp>
          <p:nvSpPr>
            <p:cNvPr id="17575" name="Rectangle 167"/>
            <p:cNvSpPr>
              <a:spLocks noChangeArrowheads="1"/>
            </p:cNvSpPr>
            <p:nvPr/>
          </p:nvSpPr>
          <p:spPr bwMode="auto">
            <a:xfrm>
              <a:off x="4398" y="1194"/>
              <a:ext cx="81"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a:solidFill>
                    <a:srgbClr val="000000"/>
                  </a:solidFill>
                  <a:latin typeface="Arial" charset="0"/>
                </a:rPr>
                <a:t>20</a:t>
              </a:r>
              <a:endParaRPr lang="en-US">
                <a:solidFill>
                  <a:srgbClr val="000000"/>
                </a:solidFill>
                <a:latin typeface="Arial" charset="0"/>
              </a:endParaRPr>
            </a:p>
          </p:txBody>
        </p:sp>
        <p:sp>
          <p:nvSpPr>
            <p:cNvPr id="17576" name="Rectangle 168"/>
            <p:cNvSpPr>
              <a:spLocks noChangeArrowheads="1"/>
            </p:cNvSpPr>
            <p:nvPr/>
          </p:nvSpPr>
          <p:spPr bwMode="auto">
            <a:xfrm>
              <a:off x="4398" y="786"/>
              <a:ext cx="81"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a:solidFill>
                    <a:srgbClr val="000000"/>
                  </a:solidFill>
                  <a:latin typeface="Arial" charset="0"/>
                </a:rPr>
                <a:t>40</a:t>
              </a:r>
              <a:endParaRPr lang="en-US">
                <a:solidFill>
                  <a:srgbClr val="000000"/>
                </a:solidFill>
                <a:latin typeface="Arial" charset="0"/>
              </a:endParaRPr>
            </a:p>
          </p:txBody>
        </p:sp>
        <p:sp>
          <p:nvSpPr>
            <p:cNvPr id="17577" name="Rectangle 169"/>
            <p:cNvSpPr>
              <a:spLocks noChangeArrowheads="1"/>
            </p:cNvSpPr>
            <p:nvPr/>
          </p:nvSpPr>
          <p:spPr bwMode="auto">
            <a:xfrm>
              <a:off x="4398" y="384"/>
              <a:ext cx="81"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dirty="0">
                  <a:solidFill>
                    <a:srgbClr val="000000"/>
                  </a:solidFill>
                  <a:latin typeface="Arial" charset="0"/>
                </a:rPr>
                <a:t>60</a:t>
              </a:r>
              <a:endParaRPr lang="en-US" dirty="0">
                <a:solidFill>
                  <a:srgbClr val="000000"/>
                </a:solidFill>
                <a:latin typeface="Arial" charset="0"/>
              </a:endParaRPr>
            </a:p>
          </p:txBody>
        </p:sp>
        <p:grpSp>
          <p:nvGrpSpPr>
            <p:cNvPr id="17584" name="Group 176"/>
            <p:cNvGrpSpPr>
              <a:grpSpLocks/>
            </p:cNvGrpSpPr>
            <p:nvPr/>
          </p:nvGrpSpPr>
          <p:grpSpPr bwMode="auto">
            <a:xfrm>
              <a:off x="234" y="1655"/>
              <a:ext cx="2788" cy="1461"/>
              <a:chOff x="239" y="2764"/>
              <a:chExt cx="2788" cy="1461"/>
            </a:xfrm>
          </p:grpSpPr>
          <p:sp>
            <p:nvSpPr>
              <p:cNvPr id="17585" name="Rectangle 177"/>
              <p:cNvSpPr>
                <a:spLocks noChangeArrowheads="1"/>
              </p:cNvSpPr>
              <p:nvPr/>
            </p:nvSpPr>
            <p:spPr bwMode="auto">
              <a:xfrm rot="16200000">
                <a:off x="-432" y="3466"/>
                <a:ext cx="1430"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sz="1000" dirty="0">
                    <a:solidFill>
                      <a:srgbClr val="000000"/>
                    </a:solidFill>
                    <a:latin typeface="Arial" charset="0"/>
                  </a:rPr>
                  <a:t>Major histocompatibility complex antigen</a:t>
                </a:r>
                <a:endParaRPr lang="en-US" dirty="0">
                  <a:solidFill>
                    <a:srgbClr val="000000"/>
                  </a:solidFill>
                  <a:latin typeface="Arial" charset="0"/>
                </a:endParaRPr>
              </a:p>
            </p:txBody>
          </p:sp>
          <p:sp>
            <p:nvSpPr>
              <p:cNvPr id="17586" name="Rectangle 178"/>
              <p:cNvSpPr>
                <a:spLocks noChangeArrowheads="1"/>
              </p:cNvSpPr>
              <p:nvPr/>
            </p:nvSpPr>
            <p:spPr bwMode="auto">
              <a:xfrm rot="16200000">
                <a:off x="204" y="2954"/>
                <a:ext cx="403"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sz="1000">
                    <a:solidFill>
                      <a:srgbClr val="000000"/>
                    </a:solidFill>
                    <a:latin typeface="Arial" charset="0"/>
                  </a:rPr>
                  <a:t>Chemokine</a:t>
                </a:r>
                <a:endParaRPr lang="en-US">
                  <a:solidFill>
                    <a:srgbClr val="000000"/>
                  </a:solidFill>
                  <a:latin typeface="Arial" charset="0"/>
                </a:endParaRPr>
              </a:p>
            </p:txBody>
          </p:sp>
          <p:sp>
            <p:nvSpPr>
              <p:cNvPr id="17587" name="Rectangle 179"/>
              <p:cNvSpPr>
                <a:spLocks noChangeArrowheads="1"/>
              </p:cNvSpPr>
              <p:nvPr/>
            </p:nvSpPr>
            <p:spPr bwMode="auto">
              <a:xfrm rot="16200000">
                <a:off x="-2" y="3279"/>
                <a:ext cx="1085"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sz="1000">
                    <a:solidFill>
                      <a:srgbClr val="000000"/>
                    </a:solidFill>
                    <a:latin typeface="Arial" charset="0"/>
                  </a:rPr>
                  <a:t>Tumor necrosis factor receptor</a:t>
                </a:r>
                <a:endParaRPr lang="en-US">
                  <a:solidFill>
                    <a:srgbClr val="000000"/>
                  </a:solidFill>
                  <a:latin typeface="Arial" charset="0"/>
                </a:endParaRPr>
              </a:p>
            </p:txBody>
          </p:sp>
          <p:sp>
            <p:nvSpPr>
              <p:cNvPr id="17588" name="Rectangle 180"/>
              <p:cNvSpPr>
                <a:spLocks noChangeArrowheads="1"/>
              </p:cNvSpPr>
              <p:nvPr/>
            </p:nvSpPr>
            <p:spPr bwMode="auto">
              <a:xfrm rot="16200000">
                <a:off x="253" y="3168"/>
                <a:ext cx="827"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sz="1000">
                    <a:solidFill>
                      <a:srgbClr val="000000"/>
                    </a:solidFill>
                    <a:latin typeface="Arial" charset="0"/>
                  </a:rPr>
                  <a:t>Other cytokine receptor</a:t>
                </a:r>
                <a:endParaRPr lang="en-US">
                  <a:solidFill>
                    <a:srgbClr val="000000"/>
                  </a:solidFill>
                  <a:latin typeface="Arial" charset="0"/>
                </a:endParaRPr>
              </a:p>
            </p:txBody>
          </p:sp>
          <p:sp>
            <p:nvSpPr>
              <p:cNvPr id="17589" name="Rectangle 181"/>
              <p:cNvSpPr>
                <a:spLocks noChangeArrowheads="1"/>
              </p:cNvSpPr>
              <p:nvPr/>
            </p:nvSpPr>
            <p:spPr bwMode="auto">
              <a:xfrm rot="16200000">
                <a:off x="319" y="3218"/>
                <a:ext cx="942"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sz="1000">
                    <a:solidFill>
                      <a:srgbClr val="000000"/>
                    </a:solidFill>
                    <a:latin typeface="Arial" charset="0"/>
                  </a:rPr>
                  <a:t>Cysteine protease inhibitor</a:t>
                </a:r>
                <a:endParaRPr lang="en-US">
                  <a:solidFill>
                    <a:srgbClr val="000000"/>
                  </a:solidFill>
                  <a:latin typeface="Arial" charset="0"/>
                </a:endParaRPr>
              </a:p>
            </p:txBody>
          </p:sp>
          <p:sp>
            <p:nvSpPr>
              <p:cNvPr id="17590" name="Rectangle 182"/>
              <p:cNvSpPr>
                <a:spLocks noChangeArrowheads="1"/>
              </p:cNvSpPr>
              <p:nvPr/>
            </p:nvSpPr>
            <p:spPr bwMode="auto">
              <a:xfrm rot="16200000">
                <a:off x="375" y="3292"/>
                <a:ext cx="1094"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sz="1000">
                    <a:solidFill>
                      <a:srgbClr val="000000"/>
                    </a:solidFill>
                    <a:latin typeface="Arial" charset="0"/>
                  </a:rPr>
                  <a:t>CAM family adhesion molecule</a:t>
                </a:r>
                <a:endParaRPr lang="en-US">
                  <a:solidFill>
                    <a:srgbClr val="000000"/>
                  </a:solidFill>
                  <a:latin typeface="Arial" charset="0"/>
                </a:endParaRPr>
              </a:p>
            </p:txBody>
          </p:sp>
          <p:sp>
            <p:nvSpPr>
              <p:cNvPr id="17591" name="Rectangle 183"/>
              <p:cNvSpPr>
                <a:spLocks noChangeArrowheads="1"/>
              </p:cNvSpPr>
              <p:nvPr/>
            </p:nvSpPr>
            <p:spPr bwMode="auto">
              <a:xfrm rot="16200000">
                <a:off x="794" y="3003"/>
                <a:ext cx="508"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sz="1000">
                    <a:solidFill>
                      <a:srgbClr val="000000"/>
                    </a:solidFill>
                    <a:latin typeface="Arial" charset="0"/>
                  </a:rPr>
                  <a:t>Apolipoprotein</a:t>
                </a:r>
                <a:endParaRPr lang="en-US">
                  <a:solidFill>
                    <a:srgbClr val="000000"/>
                  </a:solidFill>
                  <a:latin typeface="Arial" charset="0"/>
                </a:endParaRPr>
              </a:p>
            </p:txBody>
          </p:sp>
          <p:sp>
            <p:nvSpPr>
              <p:cNvPr id="17592" name="Rectangle 184"/>
              <p:cNvSpPr>
                <a:spLocks noChangeArrowheads="1"/>
              </p:cNvSpPr>
              <p:nvPr/>
            </p:nvSpPr>
            <p:spPr bwMode="auto">
              <a:xfrm rot="16200000">
                <a:off x="660" y="3275"/>
                <a:ext cx="1044"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sz="1000">
                    <a:solidFill>
                      <a:srgbClr val="000000"/>
                    </a:solidFill>
                    <a:latin typeface="Arial" charset="0"/>
                  </a:rPr>
                  <a:t>KRAB box transcription factor</a:t>
                </a:r>
                <a:endParaRPr lang="en-US">
                  <a:solidFill>
                    <a:srgbClr val="000000"/>
                  </a:solidFill>
                  <a:latin typeface="Arial" charset="0"/>
                </a:endParaRPr>
              </a:p>
            </p:txBody>
          </p:sp>
          <p:sp>
            <p:nvSpPr>
              <p:cNvPr id="17593" name="Rectangle 185"/>
              <p:cNvSpPr>
                <a:spLocks noChangeArrowheads="1"/>
              </p:cNvSpPr>
              <p:nvPr/>
            </p:nvSpPr>
            <p:spPr bwMode="auto">
              <a:xfrm rot="16200000">
                <a:off x="938" y="3112"/>
                <a:ext cx="743"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sz="1000">
                    <a:solidFill>
                      <a:srgbClr val="000000"/>
                    </a:solidFill>
                    <a:latin typeface="Arial" charset="0"/>
                  </a:rPr>
                  <a:t>Intermediate filament</a:t>
                </a:r>
                <a:endParaRPr lang="en-US">
                  <a:solidFill>
                    <a:srgbClr val="000000"/>
                  </a:solidFill>
                  <a:latin typeface="Arial" charset="0"/>
                </a:endParaRPr>
              </a:p>
            </p:txBody>
          </p:sp>
          <p:sp>
            <p:nvSpPr>
              <p:cNvPr id="17594" name="Rectangle 186"/>
              <p:cNvSpPr>
                <a:spLocks noChangeArrowheads="1"/>
              </p:cNvSpPr>
              <p:nvPr/>
            </p:nvSpPr>
            <p:spPr bwMode="auto">
              <a:xfrm rot="16200000">
                <a:off x="731" y="3431"/>
                <a:ext cx="1422"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sz="1000">
                    <a:solidFill>
                      <a:srgbClr val="000000"/>
                    </a:solidFill>
                    <a:latin typeface="Arial" charset="0"/>
                  </a:rPr>
                  <a:t>Immunoglobulin receptor family member</a:t>
                </a:r>
                <a:endParaRPr lang="en-US">
                  <a:solidFill>
                    <a:srgbClr val="000000"/>
                  </a:solidFill>
                  <a:latin typeface="Arial" charset="0"/>
                </a:endParaRPr>
              </a:p>
            </p:txBody>
          </p:sp>
          <p:sp>
            <p:nvSpPr>
              <p:cNvPr id="17595" name="Rectangle 187"/>
              <p:cNvSpPr>
                <a:spLocks noChangeArrowheads="1"/>
              </p:cNvSpPr>
              <p:nvPr/>
            </p:nvSpPr>
            <p:spPr bwMode="auto">
              <a:xfrm rot="16200000">
                <a:off x="1055" y="3258"/>
                <a:ext cx="1026"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sz="1000">
                    <a:solidFill>
                      <a:srgbClr val="000000"/>
                    </a:solidFill>
                    <a:latin typeface="Arial" charset="0"/>
                  </a:rPr>
                  <a:t>Other cell adhesion molecule</a:t>
                </a:r>
                <a:endParaRPr lang="en-US">
                  <a:solidFill>
                    <a:srgbClr val="000000"/>
                  </a:solidFill>
                  <a:latin typeface="Arial" charset="0"/>
                </a:endParaRPr>
              </a:p>
            </p:txBody>
          </p:sp>
          <p:sp>
            <p:nvSpPr>
              <p:cNvPr id="17596" name="Rectangle 188"/>
              <p:cNvSpPr>
                <a:spLocks noChangeArrowheads="1"/>
              </p:cNvSpPr>
              <p:nvPr/>
            </p:nvSpPr>
            <p:spPr bwMode="auto">
              <a:xfrm rot="16200000">
                <a:off x="1175" y="3259"/>
                <a:ext cx="1049"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sz="1000">
                    <a:solidFill>
                      <a:srgbClr val="000000"/>
                    </a:solidFill>
                    <a:latin typeface="Arial" charset="0"/>
                  </a:rPr>
                  <a:t>Zinc finger transcription factor</a:t>
                </a:r>
                <a:endParaRPr lang="en-US">
                  <a:solidFill>
                    <a:srgbClr val="000000"/>
                  </a:solidFill>
                  <a:latin typeface="Arial" charset="0"/>
                </a:endParaRPr>
              </a:p>
            </p:txBody>
          </p:sp>
          <p:sp>
            <p:nvSpPr>
              <p:cNvPr id="17597" name="Rectangle 189"/>
              <p:cNvSpPr>
                <a:spLocks noChangeArrowheads="1"/>
              </p:cNvSpPr>
              <p:nvPr/>
            </p:nvSpPr>
            <p:spPr bwMode="auto">
              <a:xfrm rot="16200000">
                <a:off x="1374" y="3192"/>
                <a:ext cx="903"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sz="1000">
                    <a:solidFill>
                      <a:srgbClr val="000000"/>
                    </a:solidFill>
                    <a:latin typeface="Arial" charset="0"/>
                  </a:rPr>
                  <a:t>Defense/immunity protein</a:t>
                </a:r>
                <a:endParaRPr lang="en-US">
                  <a:solidFill>
                    <a:srgbClr val="000000"/>
                  </a:solidFill>
                  <a:latin typeface="Arial" charset="0"/>
                </a:endParaRPr>
              </a:p>
            </p:txBody>
          </p:sp>
          <p:sp>
            <p:nvSpPr>
              <p:cNvPr id="17598" name="Rectangle 190"/>
              <p:cNvSpPr>
                <a:spLocks noChangeArrowheads="1"/>
              </p:cNvSpPr>
              <p:nvPr/>
            </p:nvSpPr>
            <p:spPr bwMode="auto">
              <a:xfrm rot="16200000">
                <a:off x="1649" y="3052"/>
                <a:ext cx="606"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sz="1000">
                    <a:solidFill>
                      <a:srgbClr val="000000"/>
                    </a:solidFill>
                    <a:latin typeface="Arial" charset="0"/>
                  </a:rPr>
                  <a:t>Structural protein</a:t>
                </a:r>
                <a:endParaRPr lang="en-US">
                  <a:solidFill>
                    <a:srgbClr val="000000"/>
                  </a:solidFill>
                  <a:latin typeface="Arial" charset="0"/>
                </a:endParaRPr>
              </a:p>
            </p:txBody>
          </p:sp>
          <p:sp>
            <p:nvSpPr>
              <p:cNvPr id="17599" name="Rectangle 191"/>
              <p:cNvSpPr>
                <a:spLocks noChangeArrowheads="1"/>
              </p:cNvSpPr>
              <p:nvPr/>
            </p:nvSpPr>
            <p:spPr bwMode="auto">
              <a:xfrm rot="16200000">
                <a:off x="1763" y="3071"/>
                <a:ext cx="641"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sz="1000">
                    <a:solidFill>
                      <a:srgbClr val="000000"/>
                    </a:solidFill>
                    <a:latin typeface="Arial" charset="0"/>
                  </a:rPr>
                  <a:t>Cysteine protease</a:t>
                </a:r>
                <a:endParaRPr lang="en-US">
                  <a:solidFill>
                    <a:srgbClr val="000000"/>
                  </a:solidFill>
                  <a:latin typeface="Arial" charset="0"/>
                </a:endParaRPr>
              </a:p>
            </p:txBody>
          </p:sp>
          <p:sp>
            <p:nvSpPr>
              <p:cNvPr id="17600" name="Rectangle 192"/>
              <p:cNvSpPr>
                <a:spLocks noChangeArrowheads="1"/>
              </p:cNvSpPr>
              <p:nvPr/>
            </p:nvSpPr>
            <p:spPr bwMode="auto">
              <a:xfrm rot="16200000">
                <a:off x="1897" y="3062"/>
                <a:ext cx="625"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sz="1000">
                    <a:solidFill>
                      <a:srgbClr val="000000"/>
                    </a:solidFill>
                    <a:latin typeface="Arial" charset="0"/>
                  </a:rPr>
                  <a:t>Cytokine receptor</a:t>
                </a:r>
                <a:endParaRPr lang="en-US">
                  <a:solidFill>
                    <a:srgbClr val="000000"/>
                  </a:solidFill>
                  <a:latin typeface="Arial" charset="0"/>
                </a:endParaRPr>
              </a:p>
            </p:txBody>
          </p:sp>
          <p:sp>
            <p:nvSpPr>
              <p:cNvPr id="17601" name="Rectangle 193"/>
              <p:cNvSpPr>
                <a:spLocks noChangeArrowheads="1"/>
              </p:cNvSpPr>
              <p:nvPr/>
            </p:nvSpPr>
            <p:spPr bwMode="auto">
              <a:xfrm rot="16200000">
                <a:off x="2141" y="2956"/>
                <a:ext cx="402"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sz="1000">
                    <a:solidFill>
                      <a:srgbClr val="000000"/>
                    </a:solidFill>
                    <a:latin typeface="Arial" charset="0"/>
                  </a:rPr>
                  <a:t>Oxygenase</a:t>
                </a:r>
                <a:endParaRPr lang="en-US">
                  <a:solidFill>
                    <a:srgbClr val="000000"/>
                  </a:solidFill>
                  <a:latin typeface="Arial" charset="0"/>
                </a:endParaRPr>
              </a:p>
            </p:txBody>
          </p:sp>
          <p:sp>
            <p:nvSpPr>
              <p:cNvPr id="17602" name="Rectangle 194"/>
              <p:cNvSpPr>
                <a:spLocks noChangeArrowheads="1"/>
              </p:cNvSpPr>
              <p:nvPr/>
            </p:nvSpPr>
            <p:spPr bwMode="auto">
              <a:xfrm rot="16200000">
                <a:off x="2056" y="3154"/>
                <a:ext cx="823"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sz="1000">
                    <a:solidFill>
                      <a:srgbClr val="000000"/>
                    </a:solidFill>
                    <a:latin typeface="Arial" charset="0"/>
                  </a:rPr>
                  <a:t>Cell adhesion molecule</a:t>
                </a:r>
                <a:endParaRPr lang="en-US">
                  <a:solidFill>
                    <a:srgbClr val="000000"/>
                  </a:solidFill>
                  <a:latin typeface="Arial" charset="0"/>
                </a:endParaRPr>
              </a:p>
            </p:txBody>
          </p:sp>
          <p:sp>
            <p:nvSpPr>
              <p:cNvPr id="17603" name="Rectangle 195"/>
              <p:cNvSpPr>
                <a:spLocks noChangeArrowheads="1"/>
              </p:cNvSpPr>
              <p:nvPr/>
            </p:nvSpPr>
            <p:spPr bwMode="auto">
              <a:xfrm rot="16200000">
                <a:off x="2259" y="3080"/>
                <a:ext cx="682"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sz="1000">
                    <a:solidFill>
                      <a:srgbClr val="000000"/>
                    </a:solidFill>
                    <a:latin typeface="Arial" charset="0"/>
                  </a:rPr>
                  <a:t>Transcription factor</a:t>
                </a:r>
                <a:endParaRPr lang="en-US">
                  <a:solidFill>
                    <a:srgbClr val="000000"/>
                  </a:solidFill>
                  <a:latin typeface="Arial" charset="0"/>
                </a:endParaRPr>
              </a:p>
            </p:txBody>
          </p:sp>
          <p:sp>
            <p:nvSpPr>
              <p:cNvPr id="17604" name="Rectangle 196"/>
              <p:cNvSpPr>
                <a:spLocks noChangeArrowheads="1"/>
              </p:cNvSpPr>
              <p:nvPr/>
            </p:nvSpPr>
            <p:spPr bwMode="auto">
              <a:xfrm rot="16200000">
                <a:off x="2323" y="3151"/>
                <a:ext cx="805"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sz="1000">
                    <a:solidFill>
                      <a:srgbClr val="000000"/>
                    </a:solidFill>
                    <a:latin typeface="Arial" charset="0"/>
                  </a:rPr>
                  <a:t>Miscellaneous function</a:t>
                </a:r>
                <a:endParaRPr lang="en-US">
                  <a:solidFill>
                    <a:srgbClr val="000000"/>
                  </a:solidFill>
                  <a:latin typeface="Arial" charset="0"/>
                </a:endParaRPr>
              </a:p>
            </p:txBody>
          </p:sp>
          <p:sp>
            <p:nvSpPr>
              <p:cNvPr id="17605" name="Rectangle 197"/>
              <p:cNvSpPr>
                <a:spLocks noChangeArrowheads="1"/>
              </p:cNvSpPr>
              <p:nvPr/>
            </p:nvSpPr>
            <p:spPr bwMode="auto">
              <a:xfrm rot="16200000">
                <a:off x="2518" y="3082"/>
                <a:ext cx="667"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sz="1000">
                    <a:solidFill>
                      <a:srgbClr val="000000"/>
                    </a:solidFill>
                    <a:latin typeface="Arial" charset="0"/>
                  </a:rPr>
                  <a:t>Signaling molecule</a:t>
                </a:r>
                <a:endParaRPr lang="en-US">
                  <a:solidFill>
                    <a:srgbClr val="000000"/>
                  </a:solidFill>
                  <a:latin typeface="Arial" charset="0"/>
                </a:endParaRPr>
              </a:p>
            </p:txBody>
          </p:sp>
          <p:sp>
            <p:nvSpPr>
              <p:cNvPr id="17606" name="Rectangle 198"/>
              <p:cNvSpPr>
                <a:spLocks noChangeArrowheads="1"/>
              </p:cNvSpPr>
              <p:nvPr/>
            </p:nvSpPr>
            <p:spPr bwMode="auto">
              <a:xfrm rot="16200000">
                <a:off x="2705" y="3029"/>
                <a:ext cx="558"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sz="1000">
                    <a:solidFill>
                      <a:srgbClr val="000000"/>
                    </a:solidFill>
                    <a:latin typeface="Arial" charset="0"/>
                  </a:rPr>
                  <a:t>Oxidoreductase</a:t>
                </a:r>
                <a:endParaRPr lang="en-US">
                  <a:solidFill>
                    <a:srgbClr val="000000"/>
                  </a:solidFill>
                  <a:latin typeface="Arial" charset="0"/>
                </a:endParaRPr>
              </a:p>
            </p:txBody>
          </p:sp>
        </p:grpSp>
        <p:grpSp>
          <p:nvGrpSpPr>
            <p:cNvPr id="17607" name="Group 199"/>
            <p:cNvGrpSpPr>
              <a:grpSpLocks/>
            </p:cNvGrpSpPr>
            <p:nvPr/>
          </p:nvGrpSpPr>
          <p:grpSpPr bwMode="auto">
            <a:xfrm>
              <a:off x="3072" y="845"/>
              <a:ext cx="1245" cy="785"/>
              <a:chOff x="3120" y="2354"/>
              <a:chExt cx="1245" cy="785"/>
            </a:xfrm>
          </p:grpSpPr>
          <p:sp>
            <p:nvSpPr>
              <p:cNvPr id="17608" name="Rectangle 200"/>
              <p:cNvSpPr>
                <a:spLocks noChangeArrowheads="1"/>
              </p:cNvSpPr>
              <p:nvPr/>
            </p:nvSpPr>
            <p:spPr bwMode="auto">
              <a:xfrm rot="16200000">
                <a:off x="2984" y="2899"/>
                <a:ext cx="359"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dirty="0">
                    <a:solidFill>
                      <a:srgbClr val="000000"/>
                    </a:solidFill>
                    <a:latin typeface="Arial" charset="0"/>
                  </a:rPr>
                  <a:t>Unclassified</a:t>
                </a:r>
                <a:endParaRPr lang="en-US" dirty="0">
                  <a:solidFill>
                    <a:srgbClr val="000000"/>
                  </a:solidFill>
                  <a:latin typeface="Arial" charset="0"/>
                </a:endParaRPr>
              </a:p>
            </p:txBody>
          </p:sp>
          <p:sp>
            <p:nvSpPr>
              <p:cNvPr id="17609" name="Rectangle 201"/>
              <p:cNvSpPr>
                <a:spLocks noChangeArrowheads="1"/>
              </p:cNvSpPr>
              <p:nvPr/>
            </p:nvSpPr>
            <p:spPr bwMode="auto">
              <a:xfrm rot="16200000">
                <a:off x="3000" y="2784"/>
                <a:ext cx="592"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a:solidFill>
                      <a:srgbClr val="000000"/>
                    </a:solidFill>
                    <a:latin typeface="Arial" charset="0"/>
                  </a:rPr>
                  <a:t>Nucleic acid binding</a:t>
                </a:r>
                <a:endParaRPr lang="en-US">
                  <a:solidFill>
                    <a:srgbClr val="000000"/>
                  </a:solidFill>
                  <a:latin typeface="Arial" charset="0"/>
                </a:endParaRPr>
              </a:p>
            </p:txBody>
          </p:sp>
          <p:sp>
            <p:nvSpPr>
              <p:cNvPr id="17610" name="Rectangle 202"/>
              <p:cNvSpPr>
                <a:spLocks noChangeArrowheads="1"/>
              </p:cNvSpPr>
              <p:nvPr/>
            </p:nvSpPr>
            <p:spPr bwMode="auto">
              <a:xfrm rot="16200000">
                <a:off x="3028" y="2703"/>
                <a:ext cx="785"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a:solidFill>
                      <a:srgbClr val="000000"/>
                    </a:solidFill>
                    <a:latin typeface="Arial" charset="0"/>
                  </a:rPr>
                  <a:t>Select regulatory molecule</a:t>
                </a:r>
                <a:endParaRPr lang="en-US">
                  <a:solidFill>
                    <a:srgbClr val="000000"/>
                  </a:solidFill>
                  <a:latin typeface="Arial" charset="0"/>
                </a:endParaRPr>
              </a:p>
            </p:txBody>
          </p:sp>
          <p:sp>
            <p:nvSpPr>
              <p:cNvPr id="17611" name="Rectangle 203"/>
              <p:cNvSpPr>
                <a:spLocks noChangeArrowheads="1"/>
              </p:cNvSpPr>
              <p:nvPr/>
            </p:nvSpPr>
            <p:spPr bwMode="auto">
              <a:xfrm rot="16200000">
                <a:off x="3452" y="2976"/>
                <a:ext cx="204"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a:solidFill>
                      <a:srgbClr val="000000"/>
                    </a:solidFill>
                    <a:latin typeface="Arial" charset="0"/>
                  </a:rPr>
                  <a:t>Kinase</a:t>
                </a:r>
                <a:endParaRPr lang="en-US">
                  <a:solidFill>
                    <a:srgbClr val="000000"/>
                  </a:solidFill>
                  <a:latin typeface="Arial" charset="0"/>
                </a:endParaRPr>
              </a:p>
            </p:txBody>
          </p:sp>
          <p:sp>
            <p:nvSpPr>
              <p:cNvPr id="17612" name="Rectangle 204"/>
              <p:cNvSpPr>
                <a:spLocks noChangeArrowheads="1"/>
              </p:cNvSpPr>
              <p:nvPr/>
            </p:nvSpPr>
            <p:spPr bwMode="auto">
              <a:xfrm rot="16200000">
                <a:off x="3529" y="2928"/>
                <a:ext cx="300"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a:solidFill>
                      <a:srgbClr val="000000"/>
                    </a:solidFill>
                    <a:latin typeface="Arial" charset="0"/>
                  </a:rPr>
                  <a:t>Hydrolase</a:t>
                </a:r>
                <a:endParaRPr lang="en-US">
                  <a:solidFill>
                    <a:srgbClr val="000000"/>
                  </a:solidFill>
                  <a:latin typeface="Arial" charset="0"/>
                </a:endParaRPr>
              </a:p>
            </p:txBody>
          </p:sp>
          <p:sp>
            <p:nvSpPr>
              <p:cNvPr id="17613" name="Rectangle 205"/>
              <p:cNvSpPr>
                <a:spLocks noChangeArrowheads="1"/>
              </p:cNvSpPr>
              <p:nvPr/>
            </p:nvSpPr>
            <p:spPr bwMode="auto">
              <a:xfrm rot="16200000">
                <a:off x="3543" y="2812"/>
                <a:ext cx="537"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a:solidFill>
                      <a:srgbClr val="000000"/>
                    </a:solidFill>
                    <a:latin typeface="Arial" charset="0"/>
                  </a:rPr>
                  <a:t>Ribosomal protein</a:t>
                </a:r>
                <a:endParaRPr lang="en-US">
                  <a:solidFill>
                    <a:srgbClr val="000000"/>
                  </a:solidFill>
                  <a:latin typeface="Arial" charset="0"/>
                </a:endParaRPr>
              </a:p>
            </p:txBody>
          </p:sp>
          <p:sp>
            <p:nvSpPr>
              <p:cNvPr id="17614" name="Rectangle 206"/>
              <p:cNvSpPr>
                <a:spLocks noChangeArrowheads="1"/>
              </p:cNvSpPr>
              <p:nvPr/>
            </p:nvSpPr>
            <p:spPr bwMode="auto">
              <a:xfrm rot="16200000">
                <a:off x="3726" y="2869"/>
                <a:ext cx="422"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a:solidFill>
                      <a:srgbClr val="000000"/>
                    </a:solidFill>
                    <a:latin typeface="Arial" charset="0"/>
                  </a:rPr>
                  <a:t>Protein kinase</a:t>
                </a:r>
                <a:endParaRPr lang="en-US">
                  <a:solidFill>
                    <a:srgbClr val="000000"/>
                  </a:solidFill>
                  <a:latin typeface="Arial" charset="0"/>
                </a:endParaRPr>
              </a:p>
            </p:txBody>
          </p:sp>
          <p:sp>
            <p:nvSpPr>
              <p:cNvPr id="17615" name="Rectangle 207"/>
              <p:cNvSpPr>
                <a:spLocks noChangeArrowheads="1"/>
              </p:cNvSpPr>
              <p:nvPr/>
            </p:nvSpPr>
            <p:spPr bwMode="auto">
              <a:xfrm rot="16200000">
                <a:off x="3768" y="2784"/>
                <a:ext cx="593"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a:solidFill>
                      <a:srgbClr val="000000"/>
                    </a:solidFill>
                    <a:latin typeface="Arial" charset="0"/>
                  </a:rPr>
                  <a:t>G-protein modulator</a:t>
                </a:r>
                <a:endParaRPr lang="en-US">
                  <a:solidFill>
                    <a:srgbClr val="000000"/>
                  </a:solidFill>
                  <a:latin typeface="Arial" charset="0"/>
                </a:endParaRPr>
              </a:p>
            </p:txBody>
          </p:sp>
          <p:sp>
            <p:nvSpPr>
              <p:cNvPr id="17616" name="Rectangle 208"/>
              <p:cNvSpPr>
                <a:spLocks noChangeArrowheads="1"/>
              </p:cNvSpPr>
              <p:nvPr/>
            </p:nvSpPr>
            <p:spPr bwMode="auto">
              <a:xfrm rot="16200000">
                <a:off x="3913" y="2796"/>
                <a:ext cx="566"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a:solidFill>
                      <a:srgbClr val="000000"/>
                    </a:solidFill>
                    <a:latin typeface="Arial" charset="0"/>
                  </a:rPr>
                  <a:t>Extracellular matrix</a:t>
                </a:r>
                <a:endParaRPr lang="en-US">
                  <a:solidFill>
                    <a:srgbClr val="000000"/>
                  </a:solidFill>
                  <a:latin typeface="Arial" charset="0"/>
                </a:endParaRPr>
              </a:p>
            </p:txBody>
          </p:sp>
          <p:sp>
            <p:nvSpPr>
              <p:cNvPr id="17617" name="Rectangle 209"/>
              <p:cNvSpPr>
                <a:spLocks noChangeArrowheads="1"/>
              </p:cNvSpPr>
              <p:nvPr/>
            </p:nvSpPr>
            <p:spPr bwMode="auto">
              <a:xfrm rot="16200000">
                <a:off x="3955" y="2715"/>
                <a:ext cx="733"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a:solidFill>
                      <a:srgbClr val="000000"/>
                    </a:solidFill>
                    <a:latin typeface="Arial" charset="0"/>
                  </a:rPr>
                  <a:t>Other transcription factor</a:t>
                </a:r>
                <a:endParaRPr lang="en-US">
                  <a:solidFill>
                    <a:srgbClr val="000000"/>
                  </a:solidFill>
                  <a:latin typeface="Arial" charset="0"/>
                </a:endParaRPr>
              </a:p>
            </p:txBody>
          </p:sp>
        </p:grpSp>
      </p:grpSp>
      <p:sp>
        <p:nvSpPr>
          <p:cNvPr id="17625" name="Text Box 217"/>
          <p:cNvSpPr txBox="1">
            <a:spLocks noChangeArrowheads="1"/>
          </p:cNvSpPr>
          <p:nvPr/>
        </p:nvSpPr>
        <p:spPr bwMode="auto">
          <a:xfrm>
            <a:off x="882816" y="681335"/>
            <a:ext cx="737836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400" dirty="0">
                <a:latin typeface="Trebuchet MS" panose="020B0603020202020204" pitchFamily="34" charset="0"/>
              </a:rPr>
              <a:t>Human- </a:t>
            </a:r>
            <a:r>
              <a:rPr lang="en-US" sz="2400" dirty="0" smtClean="0">
                <a:latin typeface="Trebuchet MS" panose="020B0603020202020204" pitchFamily="34" charset="0"/>
              </a:rPr>
              <a:t>PANTHER </a:t>
            </a:r>
            <a:r>
              <a:rPr lang="en-US" sz="2400" dirty="0">
                <a:latin typeface="Trebuchet MS" panose="020B0603020202020204" pitchFamily="34" charset="0"/>
              </a:rPr>
              <a:t>classifications (biological process)</a:t>
            </a:r>
          </a:p>
        </p:txBody>
      </p:sp>
      <p:sp>
        <p:nvSpPr>
          <p:cNvPr id="2" name="TextBox 1"/>
          <p:cNvSpPr txBox="1"/>
          <p:nvPr/>
        </p:nvSpPr>
        <p:spPr>
          <a:xfrm>
            <a:off x="670" y="6473055"/>
            <a:ext cx="4130426" cy="369332"/>
          </a:xfrm>
          <a:prstGeom prst="rect">
            <a:avLst/>
          </a:prstGeom>
          <a:noFill/>
        </p:spPr>
        <p:txBody>
          <a:bodyPr wrap="none" rtlCol="0">
            <a:spAutoFit/>
          </a:bodyPr>
          <a:lstStyle/>
          <a:p>
            <a:r>
              <a:rPr lang="en-US" dirty="0" smtClean="0">
                <a:latin typeface="Trebuchet MS" panose="020B0603020202020204" pitchFamily="34" charset="0"/>
              </a:rPr>
              <a:t>Evan </a:t>
            </a:r>
            <a:r>
              <a:rPr lang="en-US" dirty="0" err="1" smtClean="0">
                <a:latin typeface="Trebuchet MS" panose="020B0603020202020204" pitchFamily="34" charset="0"/>
              </a:rPr>
              <a:t>Eichler</a:t>
            </a:r>
            <a:r>
              <a:rPr lang="en-US" dirty="0" smtClean="0">
                <a:latin typeface="Trebuchet MS" panose="020B0603020202020204" pitchFamily="34" charset="0"/>
              </a:rPr>
              <a:t>, University of Washington</a:t>
            </a:r>
            <a:endParaRPr lang="en-US" dirty="0">
              <a:latin typeface="Trebuchet MS" panose="020B0603020202020204" pitchFamily="34" charset="0"/>
            </a:endParaRPr>
          </a:p>
        </p:txBody>
      </p:sp>
      <p:sp>
        <p:nvSpPr>
          <p:cNvPr id="213" name="TextBox 212"/>
          <p:cNvSpPr txBox="1"/>
          <p:nvPr/>
        </p:nvSpPr>
        <p:spPr>
          <a:xfrm>
            <a:off x="5257800" y="72013"/>
            <a:ext cx="3835730"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Reference Assembly Basics</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44791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3293" y="540603"/>
            <a:ext cx="3232295" cy="830997"/>
          </a:xfrm>
          <a:prstGeom prst="rect">
            <a:avLst/>
          </a:prstGeom>
          <a:noFill/>
        </p:spPr>
        <p:txBody>
          <a:bodyPr wrap="none" rtlCol="0">
            <a:spAutoFit/>
          </a:bodyPr>
          <a:lstStyle/>
          <a:p>
            <a:r>
              <a:rPr lang="en-US" sz="4800" dirty="0" smtClean="0">
                <a:solidFill>
                  <a:schemeClr val="tx1">
                    <a:lumMod val="75000"/>
                    <a:lumOff val="25000"/>
                  </a:schemeClr>
                </a:solidFill>
                <a:latin typeface="Trebuchet MS" panose="020B0603020202020204" pitchFamily="34" charset="0"/>
              </a:rPr>
              <a:t>Technology</a:t>
            </a:r>
            <a:endParaRPr lang="en-US" sz="4800" dirty="0">
              <a:solidFill>
                <a:schemeClr val="tx1">
                  <a:lumMod val="75000"/>
                  <a:lumOff val="25000"/>
                </a:schemeClr>
              </a:solidFill>
              <a:latin typeface="Trebuchet MS" panose="020B0603020202020204" pitchFamily="34" charset="0"/>
            </a:endParaRPr>
          </a:p>
        </p:txBody>
      </p:sp>
      <p:sp>
        <p:nvSpPr>
          <p:cNvPr id="5" name="TextBox 4"/>
          <p:cNvSpPr txBox="1"/>
          <p:nvPr/>
        </p:nvSpPr>
        <p:spPr>
          <a:xfrm>
            <a:off x="108299" y="1445726"/>
            <a:ext cx="5391219" cy="1138773"/>
          </a:xfrm>
          <a:prstGeom prst="rect">
            <a:avLst/>
          </a:prstGeom>
          <a:noFill/>
        </p:spPr>
        <p:txBody>
          <a:bodyPr wrap="none" rtlCol="0">
            <a:spAutoFit/>
          </a:bodyPr>
          <a:lstStyle/>
          <a:p>
            <a:r>
              <a:rPr lang="en-US" sz="3600" dirty="0" smtClean="0">
                <a:latin typeface="Trebuchet MS" panose="020B0603020202020204" pitchFamily="34" charset="0"/>
              </a:rPr>
              <a:t>Read length</a:t>
            </a:r>
          </a:p>
          <a:p>
            <a:r>
              <a:rPr lang="en-US" sz="3200" dirty="0" smtClean="0">
                <a:solidFill>
                  <a:schemeClr val="tx1">
                    <a:lumMod val="65000"/>
                    <a:lumOff val="35000"/>
                  </a:schemeClr>
                </a:solidFill>
                <a:latin typeface="Trebuchet MS" panose="020B0603020202020204" pitchFamily="34" charset="0"/>
              </a:rPr>
              <a:t>   long reads vs. short reads</a:t>
            </a:r>
            <a:endParaRPr lang="en-US" sz="3200" dirty="0">
              <a:solidFill>
                <a:schemeClr val="tx1">
                  <a:lumMod val="65000"/>
                  <a:lumOff val="35000"/>
                </a:schemeClr>
              </a:solidFill>
              <a:latin typeface="Trebuchet MS" panose="020B0603020202020204" pitchFamily="34" charset="0"/>
            </a:endParaRPr>
          </a:p>
        </p:txBody>
      </p:sp>
      <p:sp>
        <p:nvSpPr>
          <p:cNvPr id="6" name="TextBox 5"/>
          <p:cNvSpPr txBox="1"/>
          <p:nvPr/>
        </p:nvSpPr>
        <p:spPr>
          <a:xfrm>
            <a:off x="108299" y="2456951"/>
            <a:ext cx="5355953" cy="1138773"/>
          </a:xfrm>
          <a:prstGeom prst="rect">
            <a:avLst/>
          </a:prstGeom>
          <a:noFill/>
        </p:spPr>
        <p:txBody>
          <a:bodyPr wrap="none" rtlCol="0">
            <a:spAutoFit/>
          </a:bodyPr>
          <a:lstStyle/>
          <a:p>
            <a:r>
              <a:rPr lang="en-US" sz="3600" dirty="0" smtClean="0">
                <a:latin typeface="Trebuchet MS" panose="020B0603020202020204" pitchFamily="34" charset="0"/>
              </a:rPr>
              <a:t>Mate lengths</a:t>
            </a:r>
          </a:p>
          <a:p>
            <a:r>
              <a:rPr lang="en-US" sz="3200" dirty="0" smtClean="0">
                <a:solidFill>
                  <a:schemeClr val="tx1">
                    <a:lumMod val="65000"/>
                    <a:lumOff val="35000"/>
                  </a:schemeClr>
                </a:solidFill>
                <a:latin typeface="Trebuchet MS" panose="020B0603020202020204" pitchFamily="34" charset="0"/>
              </a:rPr>
              <a:t>   distribution of insert sizes</a:t>
            </a:r>
            <a:endParaRPr lang="en-US" sz="3200" dirty="0">
              <a:solidFill>
                <a:schemeClr val="tx1">
                  <a:lumMod val="65000"/>
                  <a:lumOff val="35000"/>
                </a:schemeClr>
              </a:solidFill>
              <a:latin typeface="Trebuchet MS" panose="020B0603020202020204" pitchFamily="34" charset="0"/>
            </a:endParaRPr>
          </a:p>
        </p:txBody>
      </p:sp>
      <p:sp>
        <p:nvSpPr>
          <p:cNvPr id="7" name="TextBox 6"/>
          <p:cNvSpPr txBox="1"/>
          <p:nvPr/>
        </p:nvSpPr>
        <p:spPr>
          <a:xfrm>
            <a:off x="108299" y="3468176"/>
            <a:ext cx="6458819" cy="1138773"/>
          </a:xfrm>
          <a:prstGeom prst="rect">
            <a:avLst/>
          </a:prstGeom>
          <a:noFill/>
        </p:spPr>
        <p:txBody>
          <a:bodyPr wrap="none" rtlCol="0">
            <a:spAutoFit/>
          </a:bodyPr>
          <a:lstStyle/>
          <a:p>
            <a:r>
              <a:rPr lang="en-US" sz="3600" dirty="0" smtClean="0">
                <a:latin typeface="Trebuchet MS" panose="020B0603020202020204" pitchFamily="34" charset="0"/>
              </a:rPr>
              <a:t>Read accuracy</a:t>
            </a:r>
          </a:p>
          <a:p>
            <a:r>
              <a:rPr lang="en-US" sz="3200" dirty="0">
                <a:solidFill>
                  <a:schemeClr val="tx1">
                    <a:lumMod val="65000"/>
                    <a:lumOff val="35000"/>
                  </a:schemeClr>
                </a:solidFill>
                <a:latin typeface="Trebuchet MS" panose="020B0603020202020204" pitchFamily="34" charset="0"/>
              </a:rPr>
              <a:t> </a:t>
            </a:r>
            <a:r>
              <a:rPr lang="en-US" sz="3200" dirty="0" smtClean="0">
                <a:solidFill>
                  <a:schemeClr val="tx1">
                    <a:lumMod val="65000"/>
                    <a:lumOff val="35000"/>
                  </a:schemeClr>
                </a:solidFill>
                <a:latin typeface="Trebuchet MS" panose="020B0603020202020204" pitchFamily="34" charset="0"/>
              </a:rPr>
              <a:t>  error model for your technology</a:t>
            </a:r>
            <a:endParaRPr lang="en-US" sz="3200" dirty="0">
              <a:solidFill>
                <a:schemeClr val="tx1">
                  <a:lumMod val="65000"/>
                  <a:lumOff val="35000"/>
                </a:schemeClr>
              </a:solidFill>
              <a:latin typeface="Trebuchet MS" panose="020B0603020202020204" pitchFamily="34" charset="0"/>
            </a:endParaRPr>
          </a:p>
        </p:txBody>
      </p:sp>
      <p:sp>
        <p:nvSpPr>
          <p:cNvPr id="8" name="TextBox 7"/>
          <p:cNvSpPr txBox="1"/>
          <p:nvPr/>
        </p:nvSpPr>
        <p:spPr>
          <a:xfrm>
            <a:off x="108299" y="4479401"/>
            <a:ext cx="4666662" cy="1138773"/>
          </a:xfrm>
          <a:prstGeom prst="rect">
            <a:avLst/>
          </a:prstGeom>
          <a:noFill/>
        </p:spPr>
        <p:txBody>
          <a:bodyPr wrap="none" rtlCol="0">
            <a:spAutoFit/>
          </a:bodyPr>
          <a:lstStyle/>
          <a:p>
            <a:r>
              <a:rPr lang="en-US" sz="3600" dirty="0" smtClean="0">
                <a:latin typeface="Trebuchet MS" panose="020B0603020202020204" pitchFamily="34" charset="0"/>
              </a:rPr>
              <a:t>Read depth</a:t>
            </a:r>
          </a:p>
          <a:p>
            <a:r>
              <a:rPr lang="en-US" sz="3200" dirty="0">
                <a:solidFill>
                  <a:schemeClr val="tx1">
                    <a:lumMod val="65000"/>
                    <a:lumOff val="35000"/>
                  </a:schemeClr>
                </a:solidFill>
                <a:latin typeface="Trebuchet MS" panose="020B0603020202020204" pitchFamily="34" charset="0"/>
              </a:rPr>
              <a:t> </a:t>
            </a:r>
            <a:r>
              <a:rPr lang="en-US" sz="3200" dirty="0" smtClean="0">
                <a:solidFill>
                  <a:schemeClr val="tx1">
                    <a:lumMod val="65000"/>
                    <a:lumOff val="35000"/>
                  </a:schemeClr>
                </a:solidFill>
                <a:latin typeface="Trebuchet MS" panose="020B0603020202020204" pitchFamily="34" charset="0"/>
              </a:rPr>
              <a:t>  coverage at each base</a:t>
            </a:r>
            <a:endParaRPr lang="en-US" sz="3200" dirty="0">
              <a:solidFill>
                <a:schemeClr val="tx1">
                  <a:lumMod val="65000"/>
                  <a:lumOff val="35000"/>
                </a:schemeClr>
              </a:solidFill>
              <a:latin typeface="Trebuchet MS" panose="020B0603020202020204" pitchFamily="34" charset="0"/>
            </a:endParaRPr>
          </a:p>
        </p:txBody>
      </p:sp>
      <p:sp>
        <p:nvSpPr>
          <p:cNvPr id="9" name="TextBox 8"/>
          <p:cNvSpPr txBox="1"/>
          <p:nvPr/>
        </p:nvSpPr>
        <p:spPr>
          <a:xfrm>
            <a:off x="108299" y="5490627"/>
            <a:ext cx="7497565" cy="1138773"/>
          </a:xfrm>
          <a:prstGeom prst="rect">
            <a:avLst/>
          </a:prstGeom>
          <a:noFill/>
        </p:spPr>
        <p:txBody>
          <a:bodyPr wrap="none" rtlCol="0">
            <a:spAutoFit/>
          </a:bodyPr>
          <a:lstStyle/>
          <a:p>
            <a:r>
              <a:rPr lang="en-US" sz="3600" dirty="0" smtClean="0">
                <a:latin typeface="Trebuchet MS" panose="020B0603020202020204" pitchFamily="34" charset="0"/>
              </a:rPr>
              <a:t>Genome distribution</a:t>
            </a:r>
          </a:p>
          <a:p>
            <a:r>
              <a:rPr lang="en-US" sz="3200" dirty="0">
                <a:solidFill>
                  <a:schemeClr val="tx1">
                    <a:lumMod val="65000"/>
                    <a:lumOff val="35000"/>
                  </a:schemeClr>
                </a:solidFill>
                <a:latin typeface="Trebuchet MS" panose="020B0603020202020204" pitchFamily="34" charset="0"/>
              </a:rPr>
              <a:t> </a:t>
            </a:r>
            <a:r>
              <a:rPr lang="en-US" sz="3200" dirty="0" smtClean="0">
                <a:solidFill>
                  <a:schemeClr val="tx1">
                    <a:lumMod val="65000"/>
                    <a:lumOff val="35000"/>
                  </a:schemeClr>
                </a:solidFill>
                <a:latin typeface="Trebuchet MS" panose="020B0603020202020204" pitchFamily="34" charset="0"/>
              </a:rPr>
              <a:t>  reads covering entire genome equally</a:t>
            </a:r>
            <a:endParaRPr lang="en-US" sz="3200" dirty="0">
              <a:solidFill>
                <a:schemeClr val="tx1">
                  <a:lumMod val="65000"/>
                  <a:lumOff val="35000"/>
                </a:schemeClr>
              </a:solidFill>
              <a:latin typeface="Trebuchet MS" panose="020B0603020202020204" pitchFamily="34" charset="0"/>
            </a:endParaRPr>
          </a:p>
        </p:txBody>
      </p:sp>
      <p:grpSp>
        <p:nvGrpSpPr>
          <p:cNvPr id="11" name="Group 10"/>
          <p:cNvGrpSpPr/>
          <p:nvPr/>
        </p:nvGrpSpPr>
        <p:grpSpPr>
          <a:xfrm>
            <a:off x="5291838" y="457200"/>
            <a:ext cx="3833112" cy="4018708"/>
            <a:chOff x="5310888" y="23339"/>
            <a:chExt cx="3833112" cy="4018708"/>
          </a:xfrm>
        </p:grpSpPr>
        <p:pic>
          <p:nvPicPr>
            <p:cNvPr id="4" name="Picture 3"/>
            <p:cNvPicPr>
              <a:picLocks noChangeAspect="1"/>
            </p:cNvPicPr>
            <p:nvPr/>
          </p:nvPicPr>
          <p:blipFill>
            <a:blip r:embed="rId3"/>
            <a:stretch>
              <a:fillRect/>
            </a:stretch>
          </p:blipFill>
          <p:spPr>
            <a:xfrm>
              <a:off x="5310888" y="23339"/>
              <a:ext cx="3833112" cy="3649376"/>
            </a:xfrm>
            <a:prstGeom prst="rect">
              <a:avLst/>
            </a:prstGeom>
          </p:spPr>
        </p:pic>
        <p:sp>
          <p:nvSpPr>
            <p:cNvPr id="10" name="TextBox 9"/>
            <p:cNvSpPr txBox="1"/>
            <p:nvPr/>
          </p:nvSpPr>
          <p:spPr>
            <a:xfrm>
              <a:off x="7162800" y="3672715"/>
              <a:ext cx="1912703" cy="369332"/>
            </a:xfrm>
            <a:prstGeom prst="rect">
              <a:avLst/>
            </a:prstGeom>
            <a:noFill/>
          </p:spPr>
          <p:txBody>
            <a:bodyPr wrap="none" rtlCol="0">
              <a:spAutoFit/>
            </a:bodyPr>
            <a:lstStyle/>
            <a:p>
              <a:r>
                <a:rPr lang="en-US" dirty="0" smtClean="0">
                  <a:latin typeface="Trebuchet MS" panose="020B0603020202020204" pitchFamily="34" charset="0"/>
                </a:rPr>
                <a:t>Ajay et al., 2011</a:t>
              </a:r>
              <a:endParaRPr lang="en-US" dirty="0">
                <a:latin typeface="Trebuchet MS" panose="020B0603020202020204" pitchFamily="34" charset="0"/>
              </a:endParaRPr>
            </a:p>
          </p:txBody>
        </p:sp>
      </p:grpSp>
    </p:spTree>
    <p:extLst>
      <p:ext uri="{BB962C8B-B14F-4D97-AF65-F5344CB8AC3E}">
        <p14:creationId xmlns:p14="http://schemas.microsoft.com/office/powerpoint/2010/main" val="2035345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500"/>
                            </p:stCondLst>
                            <p:childTnLst>
                              <p:par>
                                <p:cTn id="29" presetID="9"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dissolve">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5" name="Picture 5"/>
          <p:cNvPicPr>
            <a:picLocks noChangeAspect="1" noChangeArrowheads="1"/>
          </p:cNvPicPr>
          <p:nvPr/>
        </p:nvPicPr>
        <p:blipFill>
          <a:blip r:embed="rId3" cstate="print"/>
          <a:srcRect/>
          <a:stretch>
            <a:fillRect/>
          </a:stretch>
        </p:blipFill>
        <p:spPr bwMode="auto">
          <a:xfrm>
            <a:off x="304800" y="685800"/>
            <a:ext cx="8458200" cy="1949450"/>
          </a:xfrm>
          <a:prstGeom prst="rect">
            <a:avLst/>
          </a:prstGeom>
          <a:noFill/>
          <a:ln w="9525">
            <a:noFill/>
            <a:miter lim="800000"/>
            <a:headEnd/>
            <a:tailEnd/>
          </a:ln>
          <a:effectLst/>
        </p:spPr>
      </p:pic>
      <p:pic>
        <p:nvPicPr>
          <p:cNvPr id="56326" name="Picture 6"/>
          <p:cNvPicPr>
            <a:picLocks noChangeAspect="1" noChangeArrowheads="1"/>
          </p:cNvPicPr>
          <p:nvPr/>
        </p:nvPicPr>
        <p:blipFill>
          <a:blip r:embed="rId4" cstate="print"/>
          <a:srcRect/>
          <a:stretch>
            <a:fillRect/>
          </a:stretch>
        </p:blipFill>
        <p:spPr bwMode="auto">
          <a:xfrm>
            <a:off x="444500" y="2971800"/>
            <a:ext cx="8305800" cy="2511425"/>
          </a:xfrm>
          <a:prstGeom prst="rect">
            <a:avLst/>
          </a:prstGeom>
          <a:noFill/>
          <a:ln w="9525">
            <a:noFill/>
            <a:miter lim="800000"/>
            <a:headEnd/>
            <a:tailEnd/>
          </a:ln>
          <a:effectLst/>
        </p:spPr>
      </p:pic>
      <p:sp>
        <p:nvSpPr>
          <p:cNvPr id="56327" name="Text Box 7"/>
          <p:cNvSpPr txBox="1">
            <a:spLocks noChangeArrowheads="1"/>
          </p:cNvSpPr>
          <p:nvPr/>
        </p:nvSpPr>
        <p:spPr bwMode="auto">
          <a:xfrm>
            <a:off x="3955360" y="6273224"/>
            <a:ext cx="5180425" cy="584776"/>
          </a:xfrm>
          <a:prstGeom prst="rect">
            <a:avLst/>
          </a:prstGeom>
          <a:noFill/>
          <a:ln w="9525">
            <a:noFill/>
            <a:miter lim="800000"/>
            <a:headEnd/>
            <a:tailEnd/>
          </a:ln>
          <a:effectLst/>
        </p:spPr>
        <p:txBody>
          <a:bodyPr wrap="none">
            <a:spAutoFit/>
          </a:bodyPr>
          <a:lstStyle/>
          <a:p>
            <a:pPr algn="r"/>
            <a:r>
              <a:rPr lang="en-US" sz="3200" dirty="0"/>
              <a:t>Genome Research, May, 1997</a:t>
            </a:r>
          </a:p>
        </p:txBody>
      </p:sp>
      <p:sp>
        <p:nvSpPr>
          <p:cNvPr id="6" name="TextBox 5"/>
          <p:cNvSpPr txBox="1"/>
          <p:nvPr/>
        </p:nvSpPr>
        <p:spPr>
          <a:xfrm>
            <a:off x="5257800" y="72013"/>
            <a:ext cx="3835730"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Reference Assembly Basics</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49078739"/>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Freeform 3"/>
          <p:cNvSpPr>
            <a:spLocks/>
          </p:cNvSpPr>
          <p:nvPr/>
        </p:nvSpPr>
        <p:spPr bwMode="auto">
          <a:xfrm>
            <a:off x="3429000" y="779968"/>
            <a:ext cx="1381125" cy="561975"/>
          </a:xfrm>
          <a:custGeom>
            <a:avLst/>
            <a:gdLst/>
            <a:ahLst/>
            <a:cxnLst>
              <a:cxn ang="0">
                <a:pos x="97" y="162"/>
              </a:cxn>
              <a:cxn ang="0">
                <a:pos x="143" y="100"/>
              </a:cxn>
              <a:cxn ang="0">
                <a:pos x="274" y="31"/>
              </a:cxn>
              <a:cxn ang="0">
                <a:pos x="404" y="46"/>
              </a:cxn>
              <a:cxn ang="0">
                <a:pos x="412" y="69"/>
              </a:cxn>
              <a:cxn ang="0">
                <a:pos x="443" y="146"/>
              </a:cxn>
              <a:cxn ang="0">
                <a:pos x="435" y="238"/>
              </a:cxn>
              <a:cxn ang="0">
                <a:pos x="389" y="254"/>
              </a:cxn>
              <a:cxn ang="0">
                <a:pos x="289" y="269"/>
              </a:cxn>
              <a:cxn ang="0">
                <a:pos x="143" y="238"/>
              </a:cxn>
              <a:cxn ang="0">
                <a:pos x="74" y="215"/>
              </a:cxn>
              <a:cxn ang="0">
                <a:pos x="28" y="146"/>
              </a:cxn>
              <a:cxn ang="0">
                <a:pos x="89" y="77"/>
              </a:cxn>
              <a:cxn ang="0">
                <a:pos x="205" y="85"/>
              </a:cxn>
              <a:cxn ang="0">
                <a:pos x="366" y="185"/>
              </a:cxn>
              <a:cxn ang="0">
                <a:pos x="251" y="338"/>
              </a:cxn>
              <a:cxn ang="0">
                <a:pos x="20" y="307"/>
              </a:cxn>
              <a:cxn ang="0">
                <a:pos x="297" y="154"/>
              </a:cxn>
              <a:cxn ang="0">
                <a:pos x="612" y="185"/>
              </a:cxn>
              <a:cxn ang="0">
                <a:pos x="458" y="323"/>
              </a:cxn>
              <a:cxn ang="0">
                <a:pos x="312" y="354"/>
              </a:cxn>
              <a:cxn ang="0">
                <a:pos x="220" y="277"/>
              </a:cxn>
              <a:cxn ang="0">
                <a:pos x="335" y="16"/>
              </a:cxn>
              <a:cxn ang="0">
                <a:pos x="443" y="8"/>
              </a:cxn>
              <a:cxn ang="0">
                <a:pos x="596" y="16"/>
              </a:cxn>
              <a:cxn ang="0">
                <a:pos x="604" y="115"/>
              </a:cxn>
              <a:cxn ang="0">
                <a:pos x="420" y="200"/>
              </a:cxn>
              <a:cxn ang="0">
                <a:pos x="381" y="146"/>
              </a:cxn>
              <a:cxn ang="0">
                <a:pos x="681" y="92"/>
              </a:cxn>
              <a:cxn ang="0">
                <a:pos x="819" y="131"/>
              </a:cxn>
              <a:cxn ang="0">
                <a:pos x="796" y="208"/>
              </a:cxn>
              <a:cxn ang="0">
                <a:pos x="489" y="300"/>
              </a:cxn>
              <a:cxn ang="0">
                <a:pos x="397" y="277"/>
              </a:cxn>
              <a:cxn ang="0">
                <a:pos x="420" y="238"/>
              </a:cxn>
              <a:cxn ang="0">
                <a:pos x="543" y="192"/>
              </a:cxn>
              <a:cxn ang="0">
                <a:pos x="819" y="138"/>
              </a:cxn>
              <a:cxn ang="0">
                <a:pos x="857" y="154"/>
              </a:cxn>
              <a:cxn ang="0">
                <a:pos x="719" y="177"/>
              </a:cxn>
              <a:cxn ang="0">
                <a:pos x="351" y="215"/>
              </a:cxn>
              <a:cxn ang="0">
                <a:pos x="251" y="177"/>
              </a:cxn>
              <a:cxn ang="0">
                <a:pos x="297" y="16"/>
              </a:cxn>
              <a:cxn ang="0">
                <a:pos x="404" y="0"/>
              </a:cxn>
              <a:cxn ang="0">
                <a:pos x="466" y="154"/>
              </a:cxn>
              <a:cxn ang="0">
                <a:pos x="358" y="192"/>
              </a:cxn>
              <a:cxn ang="0">
                <a:pos x="97" y="246"/>
              </a:cxn>
              <a:cxn ang="0">
                <a:pos x="13" y="223"/>
              </a:cxn>
              <a:cxn ang="0">
                <a:pos x="43" y="154"/>
              </a:cxn>
              <a:cxn ang="0">
                <a:pos x="151" y="123"/>
              </a:cxn>
              <a:cxn ang="0">
                <a:pos x="420" y="138"/>
              </a:cxn>
              <a:cxn ang="0">
                <a:pos x="412" y="215"/>
              </a:cxn>
              <a:cxn ang="0">
                <a:pos x="312" y="261"/>
              </a:cxn>
              <a:cxn ang="0">
                <a:pos x="320" y="200"/>
              </a:cxn>
              <a:cxn ang="0">
                <a:pos x="535" y="162"/>
              </a:cxn>
              <a:cxn ang="0">
                <a:pos x="589" y="177"/>
              </a:cxn>
            </a:cxnLst>
            <a:rect l="0" t="0" r="r" b="b"/>
            <a:pathLst>
              <a:path w="870" h="354">
                <a:moveTo>
                  <a:pt x="97" y="162"/>
                </a:moveTo>
                <a:cubicBezTo>
                  <a:pt x="107" y="122"/>
                  <a:pt x="113" y="125"/>
                  <a:pt x="143" y="100"/>
                </a:cubicBezTo>
                <a:cubicBezTo>
                  <a:pt x="198" y="54"/>
                  <a:pt x="207" y="45"/>
                  <a:pt x="274" y="31"/>
                </a:cubicBezTo>
                <a:cubicBezTo>
                  <a:pt x="317" y="36"/>
                  <a:pt x="362" y="34"/>
                  <a:pt x="404" y="46"/>
                </a:cubicBezTo>
                <a:cubicBezTo>
                  <a:pt x="412" y="48"/>
                  <a:pt x="409" y="62"/>
                  <a:pt x="412" y="69"/>
                </a:cubicBezTo>
                <a:cubicBezTo>
                  <a:pt x="423" y="94"/>
                  <a:pt x="443" y="146"/>
                  <a:pt x="443" y="146"/>
                </a:cubicBezTo>
                <a:cubicBezTo>
                  <a:pt x="440" y="177"/>
                  <a:pt x="449" y="210"/>
                  <a:pt x="435" y="238"/>
                </a:cubicBezTo>
                <a:cubicBezTo>
                  <a:pt x="428" y="253"/>
                  <a:pt x="404" y="249"/>
                  <a:pt x="389" y="254"/>
                </a:cubicBezTo>
                <a:cubicBezTo>
                  <a:pt x="350" y="268"/>
                  <a:pt x="347" y="263"/>
                  <a:pt x="289" y="269"/>
                </a:cubicBezTo>
                <a:cubicBezTo>
                  <a:pt x="96" y="244"/>
                  <a:pt x="228" y="274"/>
                  <a:pt x="143" y="238"/>
                </a:cubicBezTo>
                <a:cubicBezTo>
                  <a:pt x="121" y="228"/>
                  <a:pt x="74" y="215"/>
                  <a:pt x="74" y="215"/>
                </a:cubicBezTo>
                <a:cubicBezTo>
                  <a:pt x="40" y="189"/>
                  <a:pt x="41" y="184"/>
                  <a:pt x="28" y="146"/>
                </a:cubicBezTo>
                <a:cubicBezTo>
                  <a:pt x="39" y="73"/>
                  <a:pt x="27" y="93"/>
                  <a:pt x="89" y="77"/>
                </a:cubicBezTo>
                <a:cubicBezTo>
                  <a:pt x="128" y="80"/>
                  <a:pt x="167" y="77"/>
                  <a:pt x="205" y="85"/>
                </a:cubicBezTo>
                <a:cubicBezTo>
                  <a:pt x="250" y="95"/>
                  <a:pt x="342" y="148"/>
                  <a:pt x="366" y="185"/>
                </a:cubicBezTo>
                <a:cubicBezTo>
                  <a:pt x="388" y="268"/>
                  <a:pt x="318" y="315"/>
                  <a:pt x="251" y="338"/>
                </a:cubicBezTo>
                <a:cubicBezTo>
                  <a:pt x="175" y="335"/>
                  <a:pt x="86" y="353"/>
                  <a:pt x="20" y="307"/>
                </a:cubicBezTo>
                <a:cubicBezTo>
                  <a:pt x="46" y="83"/>
                  <a:pt x="26" y="145"/>
                  <a:pt x="297" y="154"/>
                </a:cubicBezTo>
                <a:cubicBezTo>
                  <a:pt x="401" y="162"/>
                  <a:pt x="513" y="151"/>
                  <a:pt x="612" y="185"/>
                </a:cubicBezTo>
                <a:cubicBezTo>
                  <a:pt x="643" y="288"/>
                  <a:pt x="526" y="305"/>
                  <a:pt x="458" y="323"/>
                </a:cubicBezTo>
                <a:cubicBezTo>
                  <a:pt x="410" y="336"/>
                  <a:pt x="312" y="354"/>
                  <a:pt x="312" y="354"/>
                </a:cubicBezTo>
                <a:cubicBezTo>
                  <a:pt x="260" y="331"/>
                  <a:pt x="244" y="326"/>
                  <a:pt x="220" y="277"/>
                </a:cubicBezTo>
                <a:cubicBezTo>
                  <a:pt x="228" y="193"/>
                  <a:pt x="216" y="40"/>
                  <a:pt x="335" y="16"/>
                </a:cubicBezTo>
                <a:cubicBezTo>
                  <a:pt x="370" y="9"/>
                  <a:pt x="407" y="11"/>
                  <a:pt x="443" y="8"/>
                </a:cubicBezTo>
                <a:cubicBezTo>
                  <a:pt x="494" y="11"/>
                  <a:pt x="545" y="9"/>
                  <a:pt x="596" y="16"/>
                </a:cubicBezTo>
                <a:cubicBezTo>
                  <a:pt x="646" y="22"/>
                  <a:pt x="612" y="97"/>
                  <a:pt x="604" y="115"/>
                </a:cubicBezTo>
                <a:cubicBezTo>
                  <a:pt x="575" y="182"/>
                  <a:pt x="479" y="177"/>
                  <a:pt x="420" y="200"/>
                </a:cubicBezTo>
                <a:cubicBezTo>
                  <a:pt x="411" y="198"/>
                  <a:pt x="265" y="192"/>
                  <a:pt x="381" y="146"/>
                </a:cubicBezTo>
                <a:cubicBezTo>
                  <a:pt x="476" y="108"/>
                  <a:pt x="583" y="112"/>
                  <a:pt x="681" y="92"/>
                </a:cubicBezTo>
                <a:cubicBezTo>
                  <a:pt x="730" y="100"/>
                  <a:pt x="784" y="94"/>
                  <a:pt x="819" y="131"/>
                </a:cubicBezTo>
                <a:cubicBezTo>
                  <a:pt x="811" y="157"/>
                  <a:pt x="807" y="184"/>
                  <a:pt x="796" y="208"/>
                </a:cubicBezTo>
                <a:cubicBezTo>
                  <a:pt x="746" y="315"/>
                  <a:pt x="582" y="294"/>
                  <a:pt x="489" y="300"/>
                </a:cubicBezTo>
                <a:cubicBezTo>
                  <a:pt x="458" y="292"/>
                  <a:pt x="421" y="298"/>
                  <a:pt x="397" y="277"/>
                </a:cubicBezTo>
                <a:cubicBezTo>
                  <a:pt x="386" y="267"/>
                  <a:pt x="407" y="246"/>
                  <a:pt x="420" y="238"/>
                </a:cubicBezTo>
                <a:cubicBezTo>
                  <a:pt x="458" y="216"/>
                  <a:pt x="501" y="205"/>
                  <a:pt x="543" y="192"/>
                </a:cubicBezTo>
                <a:cubicBezTo>
                  <a:pt x="674" y="152"/>
                  <a:pt x="693" y="154"/>
                  <a:pt x="819" y="138"/>
                </a:cubicBezTo>
                <a:cubicBezTo>
                  <a:pt x="832" y="143"/>
                  <a:pt x="870" y="149"/>
                  <a:pt x="857" y="154"/>
                </a:cubicBezTo>
                <a:cubicBezTo>
                  <a:pt x="814" y="171"/>
                  <a:pt x="765" y="171"/>
                  <a:pt x="719" y="177"/>
                </a:cubicBezTo>
                <a:cubicBezTo>
                  <a:pt x="591" y="195"/>
                  <a:pt x="481" y="210"/>
                  <a:pt x="351" y="215"/>
                </a:cubicBezTo>
                <a:cubicBezTo>
                  <a:pt x="318" y="202"/>
                  <a:pt x="268" y="209"/>
                  <a:pt x="251" y="177"/>
                </a:cubicBezTo>
                <a:cubicBezTo>
                  <a:pt x="246" y="167"/>
                  <a:pt x="249" y="35"/>
                  <a:pt x="297" y="16"/>
                </a:cubicBezTo>
                <a:cubicBezTo>
                  <a:pt x="331" y="3"/>
                  <a:pt x="368" y="5"/>
                  <a:pt x="404" y="0"/>
                </a:cubicBezTo>
                <a:cubicBezTo>
                  <a:pt x="472" y="20"/>
                  <a:pt x="568" y="46"/>
                  <a:pt x="466" y="154"/>
                </a:cubicBezTo>
                <a:cubicBezTo>
                  <a:pt x="440" y="182"/>
                  <a:pt x="394" y="180"/>
                  <a:pt x="358" y="192"/>
                </a:cubicBezTo>
                <a:cubicBezTo>
                  <a:pt x="271" y="220"/>
                  <a:pt x="187" y="230"/>
                  <a:pt x="97" y="246"/>
                </a:cubicBezTo>
                <a:cubicBezTo>
                  <a:pt x="69" y="238"/>
                  <a:pt x="28" y="248"/>
                  <a:pt x="13" y="223"/>
                </a:cubicBezTo>
                <a:cubicBezTo>
                  <a:pt x="0" y="201"/>
                  <a:pt x="23" y="169"/>
                  <a:pt x="43" y="154"/>
                </a:cubicBezTo>
                <a:cubicBezTo>
                  <a:pt x="73" y="132"/>
                  <a:pt x="115" y="133"/>
                  <a:pt x="151" y="123"/>
                </a:cubicBezTo>
                <a:cubicBezTo>
                  <a:pt x="241" y="128"/>
                  <a:pt x="331" y="129"/>
                  <a:pt x="420" y="138"/>
                </a:cubicBezTo>
                <a:cubicBezTo>
                  <a:pt x="472" y="144"/>
                  <a:pt x="422" y="203"/>
                  <a:pt x="412" y="215"/>
                </a:cubicBezTo>
                <a:cubicBezTo>
                  <a:pt x="392" y="240"/>
                  <a:pt x="342" y="254"/>
                  <a:pt x="312" y="261"/>
                </a:cubicBezTo>
                <a:cubicBezTo>
                  <a:pt x="290" y="239"/>
                  <a:pt x="264" y="228"/>
                  <a:pt x="320" y="200"/>
                </a:cubicBezTo>
                <a:cubicBezTo>
                  <a:pt x="393" y="163"/>
                  <a:pt x="456" y="167"/>
                  <a:pt x="535" y="162"/>
                </a:cubicBezTo>
                <a:cubicBezTo>
                  <a:pt x="553" y="167"/>
                  <a:pt x="589" y="177"/>
                  <a:pt x="589" y="177"/>
                </a:cubicBezTo>
              </a:path>
            </a:pathLst>
          </a:custGeom>
          <a:noFill/>
          <a:ln w="9525">
            <a:solidFill>
              <a:schemeClr val="tx1"/>
            </a:solidFill>
            <a:round/>
            <a:headEnd/>
            <a:tailEnd/>
          </a:ln>
          <a:effectLst/>
        </p:spPr>
        <p:txBody>
          <a:bodyPr/>
          <a:lstStyle/>
          <a:p>
            <a:endParaRPr lang="en-US"/>
          </a:p>
        </p:txBody>
      </p:sp>
      <p:grpSp>
        <p:nvGrpSpPr>
          <p:cNvPr id="2" name="Group 4"/>
          <p:cNvGrpSpPr>
            <a:grpSpLocks/>
          </p:cNvGrpSpPr>
          <p:nvPr/>
        </p:nvGrpSpPr>
        <p:grpSpPr bwMode="auto">
          <a:xfrm>
            <a:off x="4038601" y="1465769"/>
            <a:ext cx="3321051" cy="646113"/>
            <a:chOff x="2544" y="1130"/>
            <a:chExt cx="2092" cy="407"/>
          </a:xfrm>
        </p:grpSpPr>
        <p:sp>
          <p:nvSpPr>
            <p:cNvPr id="61445" name="Line 5"/>
            <p:cNvSpPr>
              <a:spLocks noChangeShapeType="1"/>
            </p:cNvSpPr>
            <p:nvPr/>
          </p:nvSpPr>
          <p:spPr bwMode="auto">
            <a:xfrm>
              <a:off x="2544" y="1152"/>
              <a:ext cx="0" cy="336"/>
            </a:xfrm>
            <a:prstGeom prst="line">
              <a:avLst/>
            </a:prstGeom>
            <a:noFill/>
            <a:ln w="9525">
              <a:solidFill>
                <a:schemeClr val="tx1"/>
              </a:solidFill>
              <a:round/>
              <a:headEnd/>
              <a:tailEnd type="triangle" w="med" len="med"/>
            </a:ln>
            <a:effectLst/>
          </p:spPr>
          <p:txBody>
            <a:bodyPr/>
            <a:lstStyle/>
            <a:p>
              <a:endParaRPr lang="en-US"/>
            </a:p>
          </p:txBody>
        </p:sp>
        <p:sp>
          <p:nvSpPr>
            <p:cNvPr id="61446" name="Text Box 6"/>
            <p:cNvSpPr txBox="1">
              <a:spLocks noChangeArrowheads="1"/>
            </p:cNvSpPr>
            <p:nvPr/>
          </p:nvSpPr>
          <p:spPr bwMode="auto">
            <a:xfrm>
              <a:off x="2630" y="1130"/>
              <a:ext cx="2006" cy="407"/>
            </a:xfrm>
            <a:prstGeom prst="rect">
              <a:avLst/>
            </a:prstGeom>
            <a:noFill/>
            <a:ln w="9525">
              <a:noFill/>
              <a:miter lim="800000"/>
              <a:headEnd/>
              <a:tailEnd/>
            </a:ln>
            <a:effectLst/>
          </p:spPr>
          <p:txBody>
            <a:bodyPr wrap="none">
              <a:spAutoFit/>
            </a:bodyPr>
            <a:lstStyle/>
            <a:p>
              <a:r>
                <a:rPr lang="en-US" dirty="0">
                  <a:solidFill>
                    <a:schemeClr val="tx1">
                      <a:lumMod val="95000"/>
                      <a:lumOff val="5000"/>
                    </a:schemeClr>
                  </a:solidFill>
                </a:rPr>
                <a:t>Restrict and make libraries</a:t>
              </a:r>
            </a:p>
            <a:p>
              <a:r>
                <a:rPr lang="en-US" dirty="0">
                  <a:solidFill>
                    <a:schemeClr val="tx1">
                      <a:lumMod val="95000"/>
                      <a:lumOff val="5000"/>
                    </a:schemeClr>
                  </a:solidFill>
                </a:rPr>
                <a:t>2, 4, 8, 10, 40, 150 kb</a:t>
              </a:r>
            </a:p>
          </p:txBody>
        </p:sp>
      </p:grpSp>
      <p:grpSp>
        <p:nvGrpSpPr>
          <p:cNvPr id="3" name="Group 7"/>
          <p:cNvGrpSpPr>
            <a:grpSpLocks/>
          </p:cNvGrpSpPr>
          <p:nvPr/>
        </p:nvGrpSpPr>
        <p:grpSpPr bwMode="auto">
          <a:xfrm>
            <a:off x="2286000" y="2761168"/>
            <a:ext cx="4343400" cy="914400"/>
            <a:chOff x="1440" y="1632"/>
            <a:chExt cx="2736" cy="576"/>
          </a:xfrm>
        </p:grpSpPr>
        <p:sp>
          <p:nvSpPr>
            <p:cNvPr id="61448" name="Line 8"/>
            <p:cNvSpPr>
              <a:spLocks noChangeShapeType="1"/>
            </p:cNvSpPr>
            <p:nvPr/>
          </p:nvSpPr>
          <p:spPr bwMode="auto">
            <a:xfrm>
              <a:off x="1440" y="1680"/>
              <a:ext cx="240" cy="0"/>
            </a:xfrm>
            <a:prstGeom prst="line">
              <a:avLst/>
            </a:prstGeom>
            <a:noFill/>
            <a:ln w="38100">
              <a:solidFill>
                <a:schemeClr val="tx1"/>
              </a:solidFill>
              <a:round/>
              <a:headEnd/>
              <a:tailEnd/>
            </a:ln>
            <a:effectLst/>
          </p:spPr>
          <p:txBody>
            <a:bodyPr/>
            <a:lstStyle/>
            <a:p>
              <a:endParaRPr lang="en-US"/>
            </a:p>
          </p:txBody>
        </p:sp>
        <p:sp>
          <p:nvSpPr>
            <p:cNvPr id="61449" name="Line 9"/>
            <p:cNvSpPr>
              <a:spLocks noChangeShapeType="1"/>
            </p:cNvSpPr>
            <p:nvPr/>
          </p:nvSpPr>
          <p:spPr bwMode="auto">
            <a:xfrm>
              <a:off x="1536" y="1776"/>
              <a:ext cx="240" cy="0"/>
            </a:xfrm>
            <a:prstGeom prst="line">
              <a:avLst/>
            </a:prstGeom>
            <a:noFill/>
            <a:ln w="38100">
              <a:solidFill>
                <a:schemeClr val="tx1"/>
              </a:solidFill>
              <a:round/>
              <a:headEnd/>
              <a:tailEnd/>
            </a:ln>
            <a:effectLst/>
          </p:spPr>
          <p:txBody>
            <a:bodyPr/>
            <a:lstStyle/>
            <a:p>
              <a:endParaRPr lang="en-US"/>
            </a:p>
          </p:txBody>
        </p:sp>
        <p:sp>
          <p:nvSpPr>
            <p:cNvPr id="61450" name="Line 10"/>
            <p:cNvSpPr>
              <a:spLocks noChangeShapeType="1"/>
            </p:cNvSpPr>
            <p:nvPr/>
          </p:nvSpPr>
          <p:spPr bwMode="auto">
            <a:xfrm>
              <a:off x="1632" y="1872"/>
              <a:ext cx="240" cy="0"/>
            </a:xfrm>
            <a:prstGeom prst="line">
              <a:avLst/>
            </a:prstGeom>
            <a:noFill/>
            <a:ln w="38100">
              <a:solidFill>
                <a:schemeClr val="tx1"/>
              </a:solidFill>
              <a:round/>
              <a:headEnd/>
              <a:tailEnd/>
            </a:ln>
            <a:effectLst/>
          </p:spPr>
          <p:txBody>
            <a:bodyPr/>
            <a:lstStyle/>
            <a:p>
              <a:endParaRPr lang="en-US"/>
            </a:p>
          </p:txBody>
        </p:sp>
        <p:sp>
          <p:nvSpPr>
            <p:cNvPr id="61451" name="Line 11"/>
            <p:cNvSpPr>
              <a:spLocks noChangeShapeType="1"/>
            </p:cNvSpPr>
            <p:nvPr/>
          </p:nvSpPr>
          <p:spPr bwMode="auto">
            <a:xfrm>
              <a:off x="2064" y="1680"/>
              <a:ext cx="480" cy="0"/>
            </a:xfrm>
            <a:prstGeom prst="line">
              <a:avLst/>
            </a:prstGeom>
            <a:noFill/>
            <a:ln w="38100">
              <a:solidFill>
                <a:schemeClr val="tx1"/>
              </a:solidFill>
              <a:round/>
              <a:headEnd/>
              <a:tailEnd/>
            </a:ln>
            <a:effectLst/>
          </p:spPr>
          <p:txBody>
            <a:bodyPr/>
            <a:lstStyle/>
            <a:p>
              <a:endParaRPr lang="en-US"/>
            </a:p>
          </p:txBody>
        </p:sp>
        <p:sp>
          <p:nvSpPr>
            <p:cNvPr id="61452" name="Line 12"/>
            <p:cNvSpPr>
              <a:spLocks noChangeShapeType="1"/>
            </p:cNvSpPr>
            <p:nvPr/>
          </p:nvSpPr>
          <p:spPr bwMode="auto">
            <a:xfrm>
              <a:off x="2160" y="1776"/>
              <a:ext cx="480" cy="0"/>
            </a:xfrm>
            <a:prstGeom prst="line">
              <a:avLst/>
            </a:prstGeom>
            <a:noFill/>
            <a:ln w="38100">
              <a:solidFill>
                <a:schemeClr val="tx1"/>
              </a:solidFill>
              <a:round/>
              <a:headEnd/>
              <a:tailEnd/>
            </a:ln>
            <a:effectLst/>
          </p:spPr>
          <p:txBody>
            <a:bodyPr/>
            <a:lstStyle/>
            <a:p>
              <a:endParaRPr lang="en-US"/>
            </a:p>
          </p:txBody>
        </p:sp>
        <p:sp>
          <p:nvSpPr>
            <p:cNvPr id="61453" name="Line 13"/>
            <p:cNvSpPr>
              <a:spLocks noChangeShapeType="1"/>
            </p:cNvSpPr>
            <p:nvPr/>
          </p:nvSpPr>
          <p:spPr bwMode="auto">
            <a:xfrm>
              <a:off x="2256" y="1872"/>
              <a:ext cx="480" cy="0"/>
            </a:xfrm>
            <a:prstGeom prst="line">
              <a:avLst/>
            </a:prstGeom>
            <a:noFill/>
            <a:ln w="38100">
              <a:solidFill>
                <a:schemeClr val="tx1"/>
              </a:solidFill>
              <a:round/>
              <a:headEnd/>
              <a:tailEnd/>
            </a:ln>
            <a:effectLst/>
          </p:spPr>
          <p:txBody>
            <a:bodyPr/>
            <a:lstStyle/>
            <a:p>
              <a:endParaRPr lang="en-US"/>
            </a:p>
          </p:txBody>
        </p:sp>
        <p:sp>
          <p:nvSpPr>
            <p:cNvPr id="61454" name="Line 14"/>
            <p:cNvSpPr>
              <a:spLocks noChangeShapeType="1"/>
            </p:cNvSpPr>
            <p:nvPr/>
          </p:nvSpPr>
          <p:spPr bwMode="auto">
            <a:xfrm>
              <a:off x="2880" y="1632"/>
              <a:ext cx="816" cy="0"/>
            </a:xfrm>
            <a:prstGeom prst="line">
              <a:avLst/>
            </a:prstGeom>
            <a:noFill/>
            <a:ln w="38100">
              <a:solidFill>
                <a:schemeClr val="tx1"/>
              </a:solidFill>
              <a:round/>
              <a:headEnd/>
              <a:tailEnd/>
            </a:ln>
            <a:effectLst/>
          </p:spPr>
          <p:txBody>
            <a:bodyPr/>
            <a:lstStyle/>
            <a:p>
              <a:endParaRPr lang="en-US"/>
            </a:p>
          </p:txBody>
        </p:sp>
        <p:sp>
          <p:nvSpPr>
            <p:cNvPr id="61455" name="Line 15"/>
            <p:cNvSpPr>
              <a:spLocks noChangeShapeType="1"/>
            </p:cNvSpPr>
            <p:nvPr/>
          </p:nvSpPr>
          <p:spPr bwMode="auto">
            <a:xfrm>
              <a:off x="2976" y="1728"/>
              <a:ext cx="816" cy="0"/>
            </a:xfrm>
            <a:prstGeom prst="line">
              <a:avLst/>
            </a:prstGeom>
            <a:noFill/>
            <a:ln w="38100">
              <a:solidFill>
                <a:schemeClr val="tx1"/>
              </a:solidFill>
              <a:round/>
              <a:headEnd/>
              <a:tailEnd/>
            </a:ln>
            <a:effectLst/>
          </p:spPr>
          <p:txBody>
            <a:bodyPr/>
            <a:lstStyle/>
            <a:p>
              <a:endParaRPr lang="en-US"/>
            </a:p>
          </p:txBody>
        </p:sp>
        <p:sp>
          <p:nvSpPr>
            <p:cNvPr id="61456" name="Line 16"/>
            <p:cNvSpPr>
              <a:spLocks noChangeShapeType="1"/>
            </p:cNvSpPr>
            <p:nvPr/>
          </p:nvSpPr>
          <p:spPr bwMode="auto">
            <a:xfrm>
              <a:off x="3072" y="1824"/>
              <a:ext cx="816" cy="0"/>
            </a:xfrm>
            <a:prstGeom prst="line">
              <a:avLst/>
            </a:prstGeom>
            <a:noFill/>
            <a:ln w="38100">
              <a:solidFill>
                <a:schemeClr val="tx1"/>
              </a:solidFill>
              <a:round/>
              <a:headEnd/>
              <a:tailEnd/>
            </a:ln>
            <a:effectLst/>
          </p:spPr>
          <p:txBody>
            <a:bodyPr/>
            <a:lstStyle/>
            <a:p>
              <a:endParaRPr lang="en-US"/>
            </a:p>
          </p:txBody>
        </p:sp>
        <p:sp>
          <p:nvSpPr>
            <p:cNvPr id="61457" name="Line 17"/>
            <p:cNvSpPr>
              <a:spLocks noChangeShapeType="1"/>
            </p:cNvSpPr>
            <p:nvPr/>
          </p:nvSpPr>
          <p:spPr bwMode="auto">
            <a:xfrm>
              <a:off x="1776" y="2016"/>
              <a:ext cx="2208" cy="0"/>
            </a:xfrm>
            <a:prstGeom prst="line">
              <a:avLst/>
            </a:prstGeom>
            <a:noFill/>
            <a:ln w="38100">
              <a:solidFill>
                <a:schemeClr val="tx1"/>
              </a:solidFill>
              <a:round/>
              <a:headEnd/>
              <a:tailEnd/>
            </a:ln>
            <a:effectLst/>
          </p:spPr>
          <p:txBody>
            <a:bodyPr/>
            <a:lstStyle/>
            <a:p>
              <a:endParaRPr lang="en-US"/>
            </a:p>
          </p:txBody>
        </p:sp>
        <p:sp>
          <p:nvSpPr>
            <p:cNvPr id="61458" name="Line 18"/>
            <p:cNvSpPr>
              <a:spLocks noChangeShapeType="1"/>
            </p:cNvSpPr>
            <p:nvPr/>
          </p:nvSpPr>
          <p:spPr bwMode="auto">
            <a:xfrm>
              <a:off x="1872" y="2112"/>
              <a:ext cx="2208" cy="0"/>
            </a:xfrm>
            <a:prstGeom prst="line">
              <a:avLst/>
            </a:prstGeom>
            <a:noFill/>
            <a:ln w="38100">
              <a:solidFill>
                <a:schemeClr val="tx1"/>
              </a:solidFill>
              <a:round/>
              <a:headEnd/>
              <a:tailEnd/>
            </a:ln>
            <a:effectLst/>
          </p:spPr>
          <p:txBody>
            <a:bodyPr/>
            <a:lstStyle/>
            <a:p>
              <a:endParaRPr lang="en-US"/>
            </a:p>
          </p:txBody>
        </p:sp>
        <p:sp>
          <p:nvSpPr>
            <p:cNvPr id="61459" name="Line 19"/>
            <p:cNvSpPr>
              <a:spLocks noChangeShapeType="1"/>
            </p:cNvSpPr>
            <p:nvPr/>
          </p:nvSpPr>
          <p:spPr bwMode="auto">
            <a:xfrm>
              <a:off x="1968" y="2208"/>
              <a:ext cx="2208" cy="0"/>
            </a:xfrm>
            <a:prstGeom prst="line">
              <a:avLst/>
            </a:prstGeom>
            <a:noFill/>
            <a:ln w="38100">
              <a:solidFill>
                <a:schemeClr val="tx1"/>
              </a:solidFill>
              <a:round/>
              <a:headEnd/>
              <a:tailEnd/>
            </a:ln>
            <a:effectLst/>
          </p:spPr>
          <p:txBody>
            <a:bodyPr/>
            <a:lstStyle/>
            <a:p>
              <a:endParaRPr lang="en-US"/>
            </a:p>
          </p:txBody>
        </p:sp>
      </p:grpSp>
      <p:sp>
        <p:nvSpPr>
          <p:cNvPr id="61460" name="Line 20"/>
          <p:cNvSpPr>
            <a:spLocks noChangeShapeType="1"/>
          </p:cNvSpPr>
          <p:nvPr/>
        </p:nvSpPr>
        <p:spPr bwMode="auto">
          <a:xfrm>
            <a:off x="3124200" y="3751768"/>
            <a:ext cx="457200" cy="0"/>
          </a:xfrm>
          <a:prstGeom prst="line">
            <a:avLst/>
          </a:prstGeom>
          <a:noFill/>
          <a:ln w="9525">
            <a:solidFill>
              <a:srgbClr val="FF0000"/>
            </a:solidFill>
            <a:round/>
            <a:headEnd/>
            <a:tailEnd type="triangle" w="med" len="med"/>
          </a:ln>
          <a:effectLst/>
        </p:spPr>
        <p:txBody>
          <a:bodyPr/>
          <a:lstStyle/>
          <a:p>
            <a:endParaRPr lang="en-US"/>
          </a:p>
        </p:txBody>
      </p:sp>
      <p:sp>
        <p:nvSpPr>
          <p:cNvPr id="61461" name="Line 21"/>
          <p:cNvSpPr>
            <a:spLocks noChangeShapeType="1"/>
          </p:cNvSpPr>
          <p:nvPr/>
        </p:nvSpPr>
        <p:spPr bwMode="auto">
          <a:xfrm flipH="1" flipV="1">
            <a:off x="6159500" y="3751768"/>
            <a:ext cx="457200" cy="0"/>
          </a:xfrm>
          <a:prstGeom prst="line">
            <a:avLst/>
          </a:prstGeom>
          <a:noFill/>
          <a:ln w="9525">
            <a:solidFill>
              <a:srgbClr val="FF0000"/>
            </a:solidFill>
            <a:round/>
            <a:headEnd/>
            <a:tailEnd type="triangle" w="med" len="med"/>
          </a:ln>
          <a:effectLst/>
        </p:spPr>
        <p:txBody>
          <a:bodyPr/>
          <a:lstStyle/>
          <a:p>
            <a:endParaRPr lang="en-US"/>
          </a:p>
        </p:txBody>
      </p:sp>
      <p:sp>
        <p:nvSpPr>
          <p:cNvPr id="61464" name="Text Box 24"/>
          <p:cNvSpPr txBox="1">
            <a:spLocks noChangeArrowheads="1"/>
          </p:cNvSpPr>
          <p:nvPr/>
        </p:nvSpPr>
        <p:spPr bwMode="auto">
          <a:xfrm>
            <a:off x="6781800" y="2561143"/>
            <a:ext cx="2359941" cy="1200329"/>
          </a:xfrm>
          <a:prstGeom prst="rect">
            <a:avLst/>
          </a:prstGeom>
          <a:noFill/>
          <a:ln w="9525">
            <a:noFill/>
            <a:miter lim="800000"/>
            <a:headEnd/>
            <a:tailEnd/>
          </a:ln>
          <a:effectLst/>
        </p:spPr>
        <p:txBody>
          <a:bodyPr wrap="none">
            <a:spAutoFit/>
          </a:bodyPr>
          <a:lstStyle/>
          <a:p>
            <a:r>
              <a:rPr lang="en-US" dirty="0">
                <a:solidFill>
                  <a:schemeClr val="tx1">
                    <a:lumMod val="75000"/>
                    <a:lumOff val="25000"/>
                  </a:schemeClr>
                </a:solidFill>
              </a:rPr>
              <a:t>End-sequence all</a:t>
            </a:r>
          </a:p>
          <a:p>
            <a:r>
              <a:rPr lang="en-US" dirty="0">
                <a:solidFill>
                  <a:schemeClr val="tx1">
                    <a:lumMod val="75000"/>
                    <a:lumOff val="25000"/>
                  </a:schemeClr>
                </a:solidFill>
              </a:rPr>
              <a:t>clones and retain</a:t>
            </a:r>
          </a:p>
          <a:p>
            <a:r>
              <a:rPr lang="en-US" dirty="0">
                <a:solidFill>
                  <a:schemeClr val="tx1">
                    <a:lumMod val="75000"/>
                    <a:lumOff val="25000"/>
                  </a:schemeClr>
                </a:solidFill>
              </a:rPr>
              <a:t>pairing information</a:t>
            </a:r>
          </a:p>
          <a:p>
            <a:r>
              <a:rPr lang="en-US" dirty="0">
                <a:solidFill>
                  <a:schemeClr val="tx1">
                    <a:lumMod val="75000"/>
                    <a:lumOff val="25000"/>
                  </a:schemeClr>
                </a:solidFill>
              </a:rPr>
              <a:t>“mate-pairs”</a:t>
            </a:r>
          </a:p>
        </p:txBody>
      </p:sp>
      <p:grpSp>
        <p:nvGrpSpPr>
          <p:cNvPr id="4" name="Group 25"/>
          <p:cNvGrpSpPr>
            <a:grpSpLocks/>
          </p:cNvGrpSpPr>
          <p:nvPr/>
        </p:nvGrpSpPr>
        <p:grpSpPr bwMode="auto">
          <a:xfrm>
            <a:off x="4191000" y="3827968"/>
            <a:ext cx="2865438" cy="457200"/>
            <a:chOff x="2640" y="2304"/>
            <a:chExt cx="1805" cy="288"/>
          </a:xfrm>
        </p:grpSpPr>
        <p:sp>
          <p:nvSpPr>
            <p:cNvPr id="61466" name="Line 26"/>
            <p:cNvSpPr>
              <a:spLocks noChangeShapeType="1"/>
            </p:cNvSpPr>
            <p:nvPr/>
          </p:nvSpPr>
          <p:spPr bwMode="auto">
            <a:xfrm>
              <a:off x="2640" y="2304"/>
              <a:ext cx="0" cy="288"/>
            </a:xfrm>
            <a:prstGeom prst="line">
              <a:avLst/>
            </a:prstGeom>
            <a:noFill/>
            <a:ln w="9525">
              <a:solidFill>
                <a:schemeClr val="tx1"/>
              </a:solidFill>
              <a:round/>
              <a:headEnd/>
              <a:tailEnd type="triangle" w="med" len="med"/>
            </a:ln>
            <a:effectLst/>
          </p:spPr>
          <p:txBody>
            <a:bodyPr/>
            <a:lstStyle/>
            <a:p>
              <a:endParaRPr lang="en-US"/>
            </a:p>
          </p:txBody>
        </p:sp>
        <p:sp>
          <p:nvSpPr>
            <p:cNvPr id="61467" name="Text Box 27"/>
            <p:cNvSpPr txBox="1">
              <a:spLocks noChangeArrowheads="1"/>
            </p:cNvSpPr>
            <p:nvPr/>
          </p:nvSpPr>
          <p:spPr bwMode="auto">
            <a:xfrm>
              <a:off x="2678" y="2330"/>
              <a:ext cx="1767" cy="233"/>
            </a:xfrm>
            <a:prstGeom prst="rect">
              <a:avLst/>
            </a:prstGeom>
            <a:noFill/>
            <a:ln w="9525">
              <a:noFill/>
              <a:miter lim="800000"/>
              <a:headEnd/>
              <a:tailEnd/>
            </a:ln>
            <a:effectLst/>
          </p:spPr>
          <p:txBody>
            <a:bodyPr wrap="none">
              <a:spAutoFit/>
            </a:bodyPr>
            <a:lstStyle/>
            <a:p>
              <a:r>
                <a:rPr lang="en-US" dirty="0">
                  <a:solidFill>
                    <a:schemeClr val="tx1">
                      <a:lumMod val="75000"/>
                      <a:lumOff val="25000"/>
                    </a:schemeClr>
                  </a:solidFill>
                </a:rPr>
                <a:t>Find sequence overlaps</a:t>
              </a:r>
            </a:p>
          </p:txBody>
        </p:sp>
      </p:grpSp>
      <p:grpSp>
        <p:nvGrpSpPr>
          <p:cNvPr id="5" name="Group 28"/>
          <p:cNvGrpSpPr>
            <a:grpSpLocks/>
          </p:cNvGrpSpPr>
          <p:nvPr/>
        </p:nvGrpSpPr>
        <p:grpSpPr bwMode="auto">
          <a:xfrm>
            <a:off x="3213100" y="4666168"/>
            <a:ext cx="2413000" cy="381000"/>
            <a:chOff x="2024" y="2832"/>
            <a:chExt cx="1520" cy="240"/>
          </a:xfrm>
        </p:grpSpPr>
        <p:sp>
          <p:nvSpPr>
            <p:cNvPr id="61469" name="Line 29"/>
            <p:cNvSpPr>
              <a:spLocks noChangeShapeType="1"/>
            </p:cNvSpPr>
            <p:nvPr/>
          </p:nvSpPr>
          <p:spPr bwMode="auto">
            <a:xfrm>
              <a:off x="2024" y="2832"/>
              <a:ext cx="864" cy="0"/>
            </a:xfrm>
            <a:prstGeom prst="line">
              <a:avLst/>
            </a:prstGeom>
            <a:noFill/>
            <a:ln w="38100">
              <a:solidFill>
                <a:schemeClr val="tx1"/>
              </a:solidFill>
              <a:round/>
              <a:headEnd/>
              <a:tailEnd/>
            </a:ln>
            <a:effectLst/>
          </p:spPr>
          <p:txBody>
            <a:bodyPr/>
            <a:lstStyle/>
            <a:p>
              <a:endParaRPr lang="en-US"/>
            </a:p>
          </p:txBody>
        </p:sp>
        <p:sp>
          <p:nvSpPr>
            <p:cNvPr id="61470" name="Line 30"/>
            <p:cNvSpPr>
              <a:spLocks noChangeShapeType="1"/>
            </p:cNvSpPr>
            <p:nvPr/>
          </p:nvSpPr>
          <p:spPr bwMode="auto">
            <a:xfrm>
              <a:off x="2488" y="3064"/>
              <a:ext cx="1056" cy="0"/>
            </a:xfrm>
            <a:prstGeom prst="line">
              <a:avLst/>
            </a:prstGeom>
            <a:noFill/>
            <a:ln w="38100">
              <a:solidFill>
                <a:schemeClr val="tx1"/>
              </a:solidFill>
              <a:round/>
              <a:headEnd/>
              <a:tailEnd/>
            </a:ln>
            <a:effectLst/>
          </p:spPr>
          <p:txBody>
            <a:bodyPr/>
            <a:lstStyle/>
            <a:p>
              <a:endParaRPr lang="en-US"/>
            </a:p>
          </p:txBody>
        </p:sp>
        <p:sp>
          <p:nvSpPr>
            <p:cNvPr id="61471" name="Line 31"/>
            <p:cNvSpPr>
              <a:spLocks noChangeShapeType="1"/>
            </p:cNvSpPr>
            <p:nvPr/>
          </p:nvSpPr>
          <p:spPr bwMode="auto">
            <a:xfrm>
              <a:off x="2496" y="2832"/>
              <a:ext cx="0" cy="240"/>
            </a:xfrm>
            <a:prstGeom prst="line">
              <a:avLst/>
            </a:prstGeom>
            <a:noFill/>
            <a:ln w="28575">
              <a:solidFill>
                <a:schemeClr val="tx1"/>
              </a:solidFill>
              <a:round/>
              <a:headEnd/>
              <a:tailEnd/>
            </a:ln>
            <a:effectLst/>
          </p:spPr>
          <p:txBody>
            <a:bodyPr/>
            <a:lstStyle/>
            <a:p>
              <a:endParaRPr lang="en-US"/>
            </a:p>
          </p:txBody>
        </p:sp>
        <p:sp>
          <p:nvSpPr>
            <p:cNvPr id="61472" name="Line 32"/>
            <p:cNvSpPr>
              <a:spLocks noChangeShapeType="1"/>
            </p:cNvSpPr>
            <p:nvPr/>
          </p:nvSpPr>
          <p:spPr bwMode="auto">
            <a:xfrm>
              <a:off x="2544" y="2832"/>
              <a:ext cx="0" cy="240"/>
            </a:xfrm>
            <a:prstGeom prst="line">
              <a:avLst/>
            </a:prstGeom>
            <a:noFill/>
            <a:ln w="28575">
              <a:solidFill>
                <a:schemeClr val="tx1"/>
              </a:solidFill>
              <a:round/>
              <a:headEnd/>
              <a:tailEnd/>
            </a:ln>
            <a:effectLst/>
          </p:spPr>
          <p:txBody>
            <a:bodyPr/>
            <a:lstStyle/>
            <a:p>
              <a:endParaRPr lang="en-US"/>
            </a:p>
          </p:txBody>
        </p:sp>
        <p:sp>
          <p:nvSpPr>
            <p:cNvPr id="61473" name="Line 33"/>
            <p:cNvSpPr>
              <a:spLocks noChangeShapeType="1"/>
            </p:cNvSpPr>
            <p:nvPr/>
          </p:nvSpPr>
          <p:spPr bwMode="auto">
            <a:xfrm>
              <a:off x="2592" y="2832"/>
              <a:ext cx="0" cy="240"/>
            </a:xfrm>
            <a:prstGeom prst="line">
              <a:avLst/>
            </a:prstGeom>
            <a:noFill/>
            <a:ln w="28575">
              <a:solidFill>
                <a:schemeClr val="tx1"/>
              </a:solidFill>
              <a:round/>
              <a:headEnd/>
              <a:tailEnd/>
            </a:ln>
            <a:effectLst/>
          </p:spPr>
          <p:txBody>
            <a:bodyPr/>
            <a:lstStyle/>
            <a:p>
              <a:endParaRPr lang="en-US"/>
            </a:p>
          </p:txBody>
        </p:sp>
        <p:sp>
          <p:nvSpPr>
            <p:cNvPr id="61474" name="Line 34"/>
            <p:cNvSpPr>
              <a:spLocks noChangeShapeType="1"/>
            </p:cNvSpPr>
            <p:nvPr/>
          </p:nvSpPr>
          <p:spPr bwMode="auto">
            <a:xfrm>
              <a:off x="2640" y="2832"/>
              <a:ext cx="0" cy="240"/>
            </a:xfrm>
            <a:prstGeom prst="line">
              <a:avLst/>
            </a:prstGeom>
            <a:noFill/>
            <a:ln w="28575">
              <a:solidFill>
                <a:schemeClr val="tx1"/>
              </a:solidFill>
              <a:round/>
              <a:headEnd/>
              <a:tailEnd/>
            </a:ln>
            <a:effectLst/>
          </p:spPr>
          <p:txBody>
            <a:bodyPr/>
            <a:lstStyle/>
            <a:p>
              <a:endParaRPr lang="en-US"/>
            </a:p>
          </p:txBody>
        </p:sp>
        <p:sp>
          <p:nvSpPr>
            <p:cNvPr id="61475" name="Line 35"/>
            <p:cNvSpPr>
              <a:spLocks noChangeShapeType="1"/>
            </p:cNvSpPr>
            <p:nvPr/>
          </p:nvSpPr>
          <p:spPr bwMode="auto">
            <a:xfrm>
              <a:off x="2688" y="2832"/>
              <a:ext cx="0" cy="240"/>
            </a:xfrm>
            <a:prstGeom prst="line">
              <a:avLst/>
            </a:prstGeom>
            <a:noFill/>
            <a:ln w="28575">
              <a:solidFill>
                <a:schemeClr val="tx1"/>
              </a:solidFill>
              <a:round/>
              <a:headEnd/>
              <a:tailEnd/>
            </a:ln>
            <a:effectLst/>
          </p:spPr>
          <p:txBody>
            <a:bodyPr/>
            <a:lstStyle/>
            <a:p>
              <a:endParaRPr lang="en-US"/>
            </a:p>
          </p:txBody>
        </p:sp>
        <p:sp>
          <p:nvSpPr>
            <p:cNvPr id="61476" name="Line 36"/>
            <p:cNvSpPr>
              <a:spLocks noChangeShapeType="1"/>
            </p:cNvSpPr>
            <p:nvPr/>
          </p:nvSpPr>
          <p:spPr bwMode="auto">
            <a:xfrm>
              <a:off x="2736" y="2832"/>
              <a:ext cx="0" cy="240"/>
            </a:xfrm>
            <a:prstGeom prst="line">
              <a:avLst/>
            </a:prstGeom>
            <a:noFill/>
            <a:ln w="28575">
              <a:solidFill>
                <a:schemeClr val="tx1"/>
              </a:solidFill>
              <a:round/>
              <a:headEnd/>
              <a:tailEnd/>
            </a:ln>
            <a:effectLst/>
          </p:spPr>
          <p:txBody>
            <a:bodyPr/>
            <a:lstStyle/>
            <a:p>
              <a:endParaRPr lang="en-US"/>
            </a:p>
          </p:txBody>
        </p:sp>
        <p:sp>
          <p:nvSpPr>
            <p:cNvPr id="61477" name="Line 37"/>
            <p:cNvSpPr>
              <a:spLocks noChangeShapeType="1"/>
            </p:cNvSpPr>
            <p:nvPr/>
          </p:nvSpPr>
          <p:spPr bwMode="auto">
            <a:xfrm>
              <a:off x="2784" y="2832"/>
              <a:ext cx="0" cy="240"/>
            </a:xfrm>
            <a:prstGeom prst="line">
              <a:avLst/>
            </a:prstGeom>
            <a:noFill/>
            <a:ln w="28575">
              <a:solidFill>
                <a:schemeClr val="tx1"/>
              </a:solidFill>
              <a:round/>
              <a:headEnd/>
              <a:tailEnd/>
            </a:ln>
            <a:effectLst/>
          </p:spPr>
          <p:txBody>
            <a:bodyPr/>
            <a:lstStyle/>
            <a:p>
              <a:endParaRPr lang="en-US"/>
            </a:p>
          </p:txBody>
        </p:sp>
        <p:sp>
          <p:nvSpPr>
            <p:cNvPr id="61478" name="Line 38"/>
            <p:cNvSpPr>
              <a:spLocks noChangeShapeType="1"/>
            </p:cNvSpPr>
            <p:nvPr/>
          </p:nvSpPr>
          <p:spPr bwMode="auto">
            <a:xfrm>
              <a:off x="2832" y="2832"/>
              <a:ext cx="0" cy="240"/>
            </a:xfrm>
            <a:prstGeom prst="line">
              <a:avLst/>
            </a:prstGeom>
            <a:noFill/>
            <a:ln w="28575">
              <a:solidFill>
                <a:schemeClr val="tx1"/>
              </a:solidFill>
              <a:round/>
              <a:headEnd/>
              <a:tailEnd/>
            </a:ln>
            <a:effectLst/>
          </p:spPr>
          <p:txBody>
            <a:bodyPr/>
            <a:lstStyle/>
            <a:p>
              <a:endParaRPr lang="en-US"/>
            </a:p>
          </p:txBody>
        </p:sp>
        <p:sp>
          <p:nvSpPr>
            <p:cNvPr id="61479" name="Line 39"/>
            <p:cNvSpPr>
              <a:spLocks noChangeShapeType="1"/>
            </p:cNvSpPr>
            <p:nvPr/>
          </p:nvSpPr>
          <p:spPr bwMode="auto">
            <a:xfrm>
              <a:off x="2880" y="2832"/>
              <a:ext cx="0" cy="240"/>
            </a:xfrm>
            <a:prstGeom prst="line">
              <a:avLst/>
            </a:prstGeom>
            <a:noFill/>
            <a:ln w="28575">
              <a:solidFill>
                <a:schemeClr val="tx1"/>
              </a:solidFill>
              <a:round/>
              <a:headEnd/>
              <a:tailEnd/>
            </a:ln>
            <a:effectLst/>
          </p:spPr>
          <p:txBody>
            <a:bodyPr/>
            <a:lstStyle/>
            <a:p>
              <a:endParaRPr lang="en-US"/>
            </a:p>
          </p:txBody>
        </p:sp>
      </p:grpSp>
      <p:sp>
        <p:nvSpPr>
          <p:cNvPr id="61480" name="Text Box 40"/>
          <p:cNvSpPr txBox="1">
            <a:spLocks noChangeArrowheads="1"/>
          </p:cNvSpPr>
          <p:nvPr/>
        </p:nvSpPr>
        <p:spPr bwMode="auto">
          <a:xfrm>
            <a:off x="76200" y="3064381"/>
            <a:ext cx="2315057" cy="923330"/>
          </a:xfrm>
          <a:prstGeom prst="rect">
            <a:avLst/>
          </a:prstGeom>
          <a:noFill/>
          <a:ln w="9525">
            <a:noFill/>
            <a:miter lim="800000"/>
            <a:headEnd/>
            <a:tailEnd/>
          </a:ln>
          <a:effectLst/>
        </p:spPr>
        <p:txBody>
          <a:bodyPr wrap="none">
            <a:spAutoFit/>
          </a:bodyPr>
          <a:lstStyle/>
          <a:p>
            <a:r>
              <a:rPr lang="en-US" dirty="0">
                <a:solidFill>
                  <a:schemeClr val="tx1">
                    <a:lumMod val="75000"/>
                    <a:lumOff val="25000"/>
                  </a:schemeClr>
                </a:solidFill>
              </a:rPr>
              <a:t>Each end sequence</a:t>
            </a:r>
          </a:p>
          <a:p>
            <a:r>
              <a:rPr lang="en-US" dirty="0">
                <a:solidFill>
                  <a:schemeClr val="tx1">
                    <a:lumMod val="75000"/>
                    <a:lumOff val="25000"/>
                  </a:schemeClr>
                </a:solidFill>
              </a:rPr>
              <a:t>is referred to as </a:t>
            </a:r>
          </a:p>
          <a:p>
            <a:r>
              <a:rPr lang="en-US" dirty="0">
                <a:solidFill>
                  <a:schemeClr val="tx1">
                    <a:lumMod val="75000"/>
                    <a:lumOff val="25000"/>
                  </a:schemeClr>
                </a:solidFill>
              </a:rPr>
              <a:t>a read</a:t>
            </a:r>
          </a:p>
        </p:txBody>
      </p:sp>
      <p:sp>
        <p:nvSpPr>
          <p:cNvPr id="61481" name="Line 41"/>
          <p:cNvSpPr>
            <a:spLocks noChangeShapeType="1"/>
          </p:cNvSpPr>
          <p:nvPr/>
        </p:nvSpPr>
        <p:spPr bwMode="auto">
          <a:xfrm>
            <a:off x="4199160" y="5151028"/>
            <a:ext cx="0" cy="457200"/>
          </a:xfrm>
          <a:prstGeom prst="line">
            <a:avLst/>
          </a:prstGeom>
          <a:noFill/>
          <a:ln w="9525">
            <a:solidFill>
              <a:schemeClr val="tx1"/>
            </a:solidFill>
            <a:round/>
            <a:headEnd/>
            <a:tailEnd type="triangle" w="med" len="med"/>
          </a:ln>
          <a:effectLst/>
        </p:spPr>
        <p:txBody>
          <a:bodyPr/>
          <a:lstStyle/>
          <a:p>
            <a:endParaRPr lang="en-US"/>
          </a:p>
        </p:txBody>
      </p:sp>
      <p:grpSp>
        <p:nvGrpSpPr>
          <p:cNvPr id="6" name="Group 42"/>
          <p:cNvGrpSpPr>
            <a:grpSpLocks/>
          </p:cNvGrpSpPr>
          <p:nvPr/>
        </p:nvGrpSpPr>
        <p:grpSpPr bwMode="auto">
          <a:xfrm>
            <a:off x="3505200" y="5494828"/>
            <a:ext cx="3282950" cy="366713"/>
            <a:chOff x="2208" y="3753"/>
            <a:chExt cx="2068" cy="231"/>
          </a:xfrm>
        </p:grpSpPr>
        <p:sp>
          <p:nvSpPr>
            <p:cNvPr id="61483" name="Line 43"/>
            <p:cNvSpPr>
              <a:spLocks noChangeShapeType="1"/>
            </p:cNvSpPr>
            <p:nvPr/>
          </p:nvSpPr>
          <p:spPr bwMode="auto">
            <a:xfrm>
              <a:off x="2208" y="3888"/>
              <a:ext cx="1008" cy="0"/>
            </a:xfrm>
            <a:prstGeom prst="line">
              <a:avLst/>
            </a:prstGeom>
            <a:noFill/>
            <a:ln w="38100">
              <a:solidFill>
                <a:schemeClr val="tx1"/>
              </a:solidFill>
              <a:round/>
              <a:headEnd/>
              <a:tailEnd/>
            </a:ln>
            <a:effectLst/>
          </p:spPr>
          <p:txBody>
            <a:bodyPr/>
            <a:lstStyle/>
            <a:p>
              <a:endParaRPr lang="en-US"/>
            </a:p>
          </p:txBody>
        </p:sp>
        <p:sp>
          <p:nvSpPr>
            <p:cNvPr id="61484" name="Text Box 44"/>
            <p:cNvSpPr txBox="1">
              <a:spLocks noChangeArrowheads="1"/>
            </p:cNvSpPr>
            <p:nvPr/>
          </p:nvSpPr>
          <p:spPr bwMode="auto">
            <a:xfrm>
              <a:off x="3360" y="3753"/>
              <a:ext cx="916" cy="231"/>
            </a:xfrm>
            <a:prstGeom prst="rect">
              <a:avLst/>
            </a:prstGeom>
            <a:noFill/>
            <a:ln w="9525">
              <a:noFill/>
              <a:miter lim="800000"/>
              <a:headEnd/>
              <a:tailEnd/>
            </a:ln>
            <a:effectLst/>
          </p:spPr>
          <p:txBody>
            <a:bodyPr wrap="none">
              <a:spAutoFit/>
            </a:bodyPr>
            <a:lstStyle/>
            <a:p>
              <a:r>
                <a:rPr lang="en-US" dirty="0"/>
                <a:t>WGS contig</a:t>
              </a:r>
            </a:p>
          </p:txBody>
        </p:sp>
      </p:grpSp>
      <p:grpSp>
        <p:nvGrpSpPr>
          <p:cNvPr id="7" name="Group 46"/>
          <p:cNvGrpSpPr>
            <a:grpSpLocks/>
          </p:cNvGrpSpPr>
          <p:nvPr/>
        </p:nvGrpSpPr>
        <p:grpSpPr bwMode="auto">
          <a:xfrm>
            <a:off x="152400" y="4742368"/>
            <a:ext cx="2362200" cy="1143000"/>
            <a:chOff x="96" y="2880"/>
            <a:chExt cx="1488" cy="720"/>
          </a:xfrm>
        </p:grpSpPr>
        <p:sp>
          <p:nvSpPr>
            <p:cNvPr id="61487" name="Line 47"/>
            <p:cNvSpPr>
              <a:spLocks noChangeShapeType="1"/>
            </p:cNvSpPr>
            <p:nvPr/>
          </p:nvSpPr>
          <p:spPr bwMode="auto">
            <a:xfrm>
              <a:off x="288" y="2880"/>
              <a:ext cx="768" cy="0"/>
            </a:xfrm>
            <a:prstGeom prst="line">
              <a:avLst/>
            </a:prstGeom>
            <a:noFill/>
            <a:ln w="38100">
              <a:solidFill>
                <a:schemeClr val="tx1"/>
              </a:solidFill>
              <a:round/>
              <a:headEnd/>
              <a:tailEnd/>
            </a:ln>
            <a:effectLst/>
          </p:spPr>
          <p:txBody>
            <a:bodyPr/>
            <a:lstStyle/>
            <a:p>
              <a:endParaRPr lang="en-US"/>
            </a:p>
          </p:txBody>
        </p:sp>
        <p:sp>
          <p:nvSpPr>
            <p:cNvPr id="61488" name="Line 48"/>
            <p:cNvSpPr>
              <a:spLocks noChangeShapeType="1"/>
            </p:cNvSpPr>
            <p:nvPr/>
          </p:nvSpPr>
          <p:spPr bwMode="auto">
            <a:xfrm>
              <a:off x="624" y="3120"/>
              <a:ext cx="768" cy="0"/>
            </a:xfrm>
            <a:prstGeom prst="line">
              <a:avLst/>
            </a:prstGeom>
            <a:noFill/>
            <a:ln w="38100">
              <a:solidFill>
                <a:schemeClr val="tx1"/>
              </a:solidFill>
              <a:round/>
              <a:headEnd/>
              <a:tailEnd/>
            </a:ln>
            <a:effectLst/>
          </p:spPr>
          <p:txBody>
            <a:bodyPr/>
            <a:lstStyle/>
            <a:p>
              <a:endParaRPr lang="en-US"/>
            </a:p>
          </p:txBody>
        </p:sp>
        <p:sp>
          <p:nvSpPr>
            <p:cNvPr id="61489" name="Line 49"/>
            <p:cNvSpPr>
              <a:spLocks noChangeShapeType="1"/>
            </p:cNvSpPr>
            <p:nvPr/>
          </p:nvSpPr>
          <p:spPr bwMode="auto">
            <a:xfrm flipH="1">
              <a:off x="240" y="3600"/>
              <a:ext cx="720" cy="0"/>
            </a:xfrm>
            <a:prstGeom prst="line">
              <a:avLst/>
            </a:prstGeom>
            <a:noFill/>
            <a:ln w="38100">
              <a:solidFill>
                <a:schemeClr val="tx1"/>
              </a:solidFill>
              <a:round/>
              <a:headEnd/>
              <a:tailEnd/>
            </a:ln>
            <a:effectLst/>
          </p:spPr>
          <p:txBody>
            <a:bodyPr/>
            <a:lstStyle/>
            <a:p>
              <a:endParaRPr lang="en-US"/>
            </a:p>
          </p:txBody>
        </p:sp>
        <p:sp>
          <p:nvSpPr>
            <p:cNvPr id="61490" name="Line 50"/>
            <p:cNvSpPr>
              <a:spLocks noChangeShapeType="1"/>
            </p:cNvSpPr>
            <p:nvPr/>
          </p:nvSpPr>
          <p:spPr bwMode="auto">
            <a:xfrm>
              <a:off x="720" y="2880"/>
              <a:ext cx="0" cy="240"/>
            </a:xfrm>
            <a:prstGeom prst="line">
              <a:avLst/>
            </a:prstGeom>
            <a:noFill/>
            <a:ln w="28575">
              <a:solidFill>
                <a:schemeClr val="tx1"/>
              </a:solidFill>
              <a:round/>
              <a:headEnd/>
              <a:tailEnd/>
            </a:ln>
            <a:effectLst/>
          </p:spPr>
          <p:txBody>
            <a:bodyPr/>
            <a:lstStyle/>
            <a:p>
              <a:endParaRPr lang="en-US"/>
            </a:p>
          </p:txBody>
        </p:sp>
        <p:sp>
          <p:nvSpPr>
            <p:cNvPr id="61491" name="Line 51"/>
            <p:cNvSpPr>
              <a:spLocks noChangeShapeType="1"/>
            </p:cNvSpPr>
            <p:nvPr/>
          </p:nvSpPr>
          <p:spPr bwMode="auto">
            <a:xfrm>
              <a:off x="768" y="2880"/>
              <a:ext cx="0" cy="240"/>
            </a:xfrm>
            <a:prstGeom prst="line">
              <a:avLst/>
            </a:prstGeom>
            <a:noFill/>
            <a:ln w="28575">
              <a:solidFill>
                <a:schemeClr val="tx1"/>
              </a:solidFill>
              <a:round/>
              <a:headEnd/>
              <a:tailEnd/>
            </a:ln>
            <a:effectLst/>
          </p:spPr>
          <p:txBody>
            <a:bodyPr/>
            <a:lstStyle/>
            <a:p>
              <a:endParaRPr lang="en-US"/>
            </a:p>
          </p:txBody>
        </p:sp>
        <p:sp>
          <p:nvSpPr>
            <p:cNvPr id="61492" name="Line 52"/>
            <p:cNvSpPr>
              <a:spLocks noChangeShapeType="1"/>
            </p:cNvSpPr>
            <p:nvPr/>
          </p:nvSpPr>
          <p:spPr bwMode="auto">
            <a:xfrm>
              <a:off x="816" y="2880"/>
              <a:ext cx="0" cy="240"/>
            </a:xfrm>
            <a:prstGeom prst="line">
              <a:avLst/>
            </a:prstGeom>
            <a:noFill/>
            <a:ln w="28575">
              <a:solidFill>
                <a:schemeClr val="tx1"/>
              </a:solidFill>
              <a:round/>
              <a:headEnd/>
              <a:tailEnd/>
            </a:ln>
            <a:effectLst/>
          </p:spPr>
          <p:txBody>
            <a:bodyPr/>
            <a:lstStyle/>
            <a:p>
              <a:endParaRPr lang="en-US"/>
            </a:p>
          </p:txBody>
        </p:sp>
        <p:sp>
          <p:nvSpPr>
            <p:cNvPr id="61493" name="Line 53"/>
            <p:cNvSpPr>
              <a:spLocks noChangeShapeType="1"/>
            </p:cNvSpPr>
            <p:nvPr/>
          </p:nvSpPr>
          <p:spPr bwMode="auto">
            <a:xfrm>
              <a:off x="864" y="2880"/>
              <a:ext cx="0" cy="240"/>
            </a:xfrm>
            <a:prstGeom prst="line">
              <a:avLst/>
            </a:prstGeom>
            <a:noFill/>
            <a:ln w="28575">
              <a:solidFill>
                <a:schemeClr val="tx1"/>
              </a:solidFill>
              <a:round/>
              <a:headEnd/>
              <a:tailEnd/>
            </a:ln>
            <a:effectLst/>
          </p:spPr>
          <p:txBody>
            <a:bodyPr/>
            <a:lstStyle/>
            <a:p>
              <a:endParaRPr lang="en-US"/>
            </a:p>
          </p:txBody>
        </p:sp>
        <p:sp>
          <p:nvSpPr>
            <p:cNvPr id="61494" name="Line 54"/>
            <p:cNvSpPr>
              <a:spLocks noChangeShapeType="1"/>
            </p:cNvSpPr>
            <p:nvPr/>
          </p:nvSpPr>
          <p:spPr bwMode="auto">
            <a:xfrm>
              <a:off x="912" y="2880"/>
              <a:ext cx="0" cy="240"/>
            </a:xfrm>
            <a:prstGeom prst="line">
              <a:avLst/>
            </a:prstGeom>
            <a:noFill/>
            <a:ln w="28575">
              <a:solidFill>
                <a:schemeClr val="tx1"/>
              </a:solidFill>
              <a:round/>
              <a:headEnd/>
              <a:tailEnd/>
            </a:ln>
            <a:effectLst/>
          </p:spPr>
          <p:txBody>
            <a:bodyPr/>
            <a:lstStyle/>
            <a:p>
              <a:endParaRPr lang="en-US"/>
            </a:p>
          </p:txBody>
        </p:sp>
        <p:sp>
          <p:nvSpPr>
            <p:cNvPr id="61495" name="Line 55"/>
            <p:cNvSpPr>
              <a:spLocks noChangeShapeType="1"/>
            </p:cNvSpPr>
            <p:nvPr/>
          </p:nvSpPr>
          <p:spPr bwMode="auto">
            <a:xfrm>
              <a:off x="960" y="2880"/>
              <a:ext cx="0" cy="240"/>
            </a:xfrm>
            <a:prstGeom prst="line">
              <a:avLst/>
            </a:prstGeom>
            <a:noFill/>
            <a:ln w="28575">
              <a:solidFill>
                <a:schemeClr val="tx1"/>
              </a:solidFill>
              <a:round/>
              <a:headEnd/>
              <a:tailEnd/>
            </a:ln>
            <a:effectLst/>
          </p:spPr>
          <p:txBody>
            <a:bodyPr/>
            <a:lstStyle/>
            <a:p>
              <a:endParaRPr lang="en-US"/>
            </a:p>
          </p:txBody>
        </p:sp>
        <p:sp>
          <p:nvSpPr>
            <p:cNvPr id="61496" name="Line 56"/>
            <p:cNvSpPr>
              <a:spLocks noChangeShapeType="1"/>
            </p:cNvSpPr>
            <p:nvPr/>
          </p:nvSpPr>
          <p:spPr bwMode="auto">
            <a:xfrm>
              <a:off x="1008" y="2880"/>
              <a:ext cx="0" cy="240"/>
            </a:xfrm>
            <a:prstGeom prst="line">
              <a:avLst/>
            </a:prstGeom>
            <a:noFill/>
            <a:ln w="28575">
              <a:solidFill>
                <a:schemeClr val="tx1"/>
              </a:solidFill>
              <a:round/>
              <a:headEnd/>
              <a:tailEnd/>
            </a:ln>
            <a:effectLst/>
          </p:spPr>
          <p:txBody>
            <a:bodyPr/>
            <a:lstStyle/>
            <a:p>
              <a:endParaRPr lang="en-US"/>
            </a:p>
          </p:txBody>
        </p:sp>
        <p:sp>
          <p:nvSpPr>
            <p:cNvPr id="61497" name="Line 57"/>
            <p:cNvSpPr>
              <a:spLocks noChangeShapeType="1"/>
            </p:cNvSpPr>
            <p:nvPr/>
          </p:nvSpPr>
          <p:spPr bwMode="auto">
            <a:xfrm>
              <a:off x="1056" y="2880"/>
              <a:ext cx="0" cy="240"/>
            </a:xfrm>
            <a:prstGeom prst="line">
              <a:avLst/>
            </a:prstGeom>
            <a:noFill/>
            <a:ln w="28575">
              <a:solidFill>
                <a:schemeClr val="tx1"/>
              </a:solidFill>
              <a:round/>
              <a:headEnd/>
              <a:tailEnd/>
            </a:ln>
            <a:effectLst/>
          </p:spPr>
          <p:txBody>
            <a:bodyPr/>
            <a:lstStyle/>
            <a:p>
              <a:endParaRPr lang="en-US"/>
            </a:p>
          </p:txBody>
        </p:sp>
        <p:sp>
          <p:nvSpPr>
            <p:cNvPr id="61498" name="Line 58"/>
            <p:cNvSpPr>
              <a:spLocks noChangeShapeType="1"/>
            </p:cNvSpPr>
            <p:nvPr/>
          </p:nvSpPr>
          <p:spPr bwMode="auto">
            <a:xfrm>
              <a:off x="720" y="3128"/>
              <a:ext cx="0" cy="240"/>
            </a:xfrm>
            <a:prstGeom prst="line">
              <a:avLst/>
            </a:prstGeom>
            <a:noFill/>
            <a:ln w="28575">
              <a:solidFill>
                <a:schemeClr val="tx1"/>
              </a:solidFill>
              <a:round/>
              <a:headEnd/>
              <a:tailEnd/>
            </a:ln>
            <a:effectLst/>
          </p:spPr>
          <p:txBody>
            <a:bodyPr/>
            <a:lstStyle/>
            <a:p>
              <a:endParaRPr lang="en-US"/>
            </a:p>
          </p:txBody>
        </p:sp>
        <p:sp>
          <p:nvSpPr>
            <p:cNvPr id="61499" name="Line 59"/>
            <p:cNvSpPr>
              <a:spLocks noChangeShapeType="1"/>
            </p:cNvSpPr>
            <p:nvPr/>
          </p:nvSpPr>
          <p:spPr bwMode="auto">
            <a:xfrm>
              <a:off x="768" y="3128"/>
              <a:ext cx="0" cy="240"/>
            </a:xfrm>
            <a:prstGeom prst="line">
              <a:avLst/>
            </a:prstGeom>
            <a:noFill/>
            <a:ln w="28575">
              <a:solidFill>
                <a:schemeClr val="tx1"/>
              </a:solidFill>
              <a:round/>
              <a:headEnd/>
              <a:tailEnd/>
            </a:ln>
            <a:effectLst/>
          </p:spPr>
          <p:txBody>
            <a:bodyPr/>
            <a:lstStyle/>
            <a:p>
              <a:endParaRPr lang="en-US"/>
            </a:p>
          </p:txBody>
        </p:sp>
        <p:sp>
          <p:nvSpPr>
            <p:cNvPr id="61500" name="Line 60"/>
            <p:cNvSpPr>
              <a:spLocks noChangeShapeType="1"/>
            </p:cNvSpPr>
            <p:nvPr/>
          </p:nvSpPr>
          <p:spPr bwMode="auto">
            <a:xfrm>
              <a:off x="816" y="3128"/>
              <a:ext cx="0" cy="240"/>
            </a:xfrm>
            <a:prstGeom prst="line">
              <a:avLst/>
            </a:prstGeom>
            <a:noFill/>
            <a:ln w="28575">
              <a:solidFill>
                <a:schemeClr val="tx1"/>
              </a:solidFill>
              <a:round/>
              <a:headEnd/>
              <a:tailEnd/>
            </a:ln>
            <a:effectLst/>
          </p:spPr>
          <p:txBody>
            <a:bodyPr/>
            <a:lstStyle/>
            <a:p>
              <a:endParaRPr lang="en-US"/>
            </a:p>
          </p:txBody>
        </p:sp>
        <p:sp>
          <p:nvSpPr>
            <p:cNvPr id="61501" name="Line 61"/>
            <p:cNvSpPr>
              <a:spLocks noChangeShapeType="1"/>
            </p:cNvSpPr>
            <p:nvPr/>
          </p:nvSpPr>
          <p:spPr bwMode="auto">
            <a:xfrm>
              <a:off x="864" y="3128"/>
              <a:ext cx="0" cy="240"/>
            </a:xfrm>
            <a:prstGeom prst="line">
              <a:avLst/>
            </a:prstGeom>
            <a:noFill/>
            <a:ln w="28575">
              <a:solidFill>
                <a:schemeClr val="tx1"/>
              </a:solidFill>
              <a:round/>
              <a:headEnd/>
              <a:tailEnd/>
            </a:ln>
            <a:effectLst/>
          </p:spPr>
          <p:txBody>
            <a:bodyPr/>
            <a:lstStyle/>
            <a:p>
              <a:endParaRPr lang="en-US"/>
            </a:p>
          </p:txBody>
        </p:sp>
        <p:sp>
          <p:nvSpPr>
            <p:cNvPr id="61502" name="Line 62"/>
            <p:cNvSpPr>
              <a:spLocks noChangeShapeType="1"/>
            </p:cNvSpPr>
            <p:nvPr/>
          </p:nvSpPr>
          <p:spPr bwMode="auto">
            <a:xfrm>
              <a:off x="912" y="3128"/>
              <a:ext cx="0" cy="240"/>
            </a:xfrm>
            <a:prstGeom prst="line">
              <a:avLst/>
            </a:prstGeom>
            <a:noFill/>
            <a:ln w="28575">
              <a:solidFill>
                <a:schemeClr val="tx1"/>
              </a:solidFill>
              <a:round/>
              <a:headEnd/>
              <a:tailEnd/>
            </a:ln>
            <a:effectLst/>
          </p:spPr>
          <p:txBody>
            <a:bodyPr/>
            <a:lstStyle/>
            <a:p>
              <a:endParaRPr lang="en-US"/>
            </a:p>
          </p:txBody>
        </p:sp>
        <p:sp>
          <p:nvSpPr>
            <p:cNvPr id="61503" name="Line 63"/>
            <p:cNvSpPr>
              <a:spLocks noChangeShapeType="1"/>
            </p:cNvSpPr>
            <p:nvPr/>
          </p:nvSpPr>
          <p:spPr bwMode="auto">
            <a:xfrm>
              <a:off x="960" y="3128"/>
              <a:ext cx="0" cy="240"/>
            </a:xfrm>
            <a:prstGeom prst="line">
              <a:avLst/>
            </a:prstGeom>
            <a:noFill/>
            <a:ln w="28575">
              <a:solidFill>
                <a:schemeClr val="tx1"/>
              </a:solidFill>
              <a:round/>
              <a:headEnd/>
              <a:tailEnd/>
            </a:ln>
            <a:effectLst/>
          </p:spPr>
          <p:txBody>
            <a:bodyPr/>
            <a:lstStyle/>
            <a:p>
              <a:endParaRPr lang="en-US"/>
            </a:p>
          </p:txBody>
        </p:sp>
        <p:sp>
          <p:nvSpPr>
            <p:cNvPr id="61504" name="Line 64"/>
            <p:cNvSpPr>
              <a:spLocks noChangeShapeType="1"/>
            </p:cNvSpPr>
            <p:nvPr/>
          </p:nvSpPr>
          <p:spPr bwMode="auto">
            <a:xfrm>
              <a:off x="1008" y="3128"/>
              <a:ext cx="0" cy="240"/>
            </a:xfrm>
            <a:prstGeom prst="line">
              <a:avLst/>
            </a:prstGeom>
            <a:noFill/>
            <a:ln w="28575">
              <a:solidFill>
                <a:schemeClr val="tx1"/>
              </a:solidFill>
              <a:round/>
              <a:headEnd/>
              <a:tailEnd/>
            </a:ln>
            <a:effectLst/>
          </p:spPr>
          <p:txBody>
            <a:bodyPr/>
            <a:lstStyle/>
            <a:p>
              <a:endParaRPr lang="en-US"/>
            </a:p>
          </p:txBody>
        </p:sp>
        <p:sp>
          <p:nvSpPr>
            <p:cNvPr id="61505" name="Line 65"/>
            <p:cNvSpPr>
              <a:spLocks noChangeShapeType="1"/>
            </p:cNvSpPr>
            <p:nvPr/>
          </p:nvSpPr>
          <p:spPr bwMode="auto">
            <a:xfrm>
              <a:off x="1056" y="3128"/>
              <a:ext cx="0" cy="240"/>
            </a:xfrm>
            <a:prstGeom prst="line">
              <a:avLst/>
            </a:prstGeom>
            <a:noFill/>
            <a:ln w="28575">
              <a:solidFill>
                <a:schemeClr val="tx1"/>
              </a:solidFill>
              <a:round/>
              <a:headEnd/>
              <a:tailEnd/>
            </a:ln>
            <a:effectLst/>
          </p:spPr>
          <p:txBody>
            <a:bodyPr/>
            <a:lstStyle/>
            <a:p>
              <a:endParaRPr lang="en-US"/>
            </a:p>
          </p:txBody>
        </p:sp>
        <p:sp>
          <p:nvSpPr>
            <p:cNvPr id="61506" name="Line 66"/>
            <p:cNvSpPr>
              <a:spLocks noChangeShapeType="1"/>
            </p:cNvSpPr>
            <p:nvPr/>
          </p:nvSpPr>
          <p:spPr bwMode="auto">
            <a:xfrm>
              <a:off x="1096" y="3128"/>
              <a:ext cx="0" cy="240"/>
            </a:xfrm>
            <a:prstGeom prst="line">
              <a:avLst/>
            </a:prstGeom>
            <a:noFill/>
            <a:ln w="28575">
              <a:solidFill>
                <a:schemeClr val="tx1"/>
              </a:solidFill>
              <a:round/>
              <a:headEnd/>
              <a:tailEnd/>
            </a:ln>
            <a:effectLst/>
          </p:spPr>
          <p:txBody>
            <a:bodyPr/>
            <a:lstStyle/>
            <a:p>
              <a:endParaRPr lang="en-US"/>
            </a:p>
          </p:txBody>
        </p:sp>
        <p:sp>
          <p:nvSpPr>
            <p:cNvPr id="61507" name="Line 67"/>
            <p:cNvSpPr>
              <a:spLocks noChangeShapeType="1"/>
            </p:cNvSpPr>
            <p:nvPr/>
          </p:nvSpPr>
          <p:spPr bwMode="auto">
            <a:xfrm>
              <a:off x="1144" y="3128"/>
              <a:ext cx="0" cy="240"/>
            </a:xfrm>
            <a:prstGeom prst="line">
              <a:avLst/>
            </a:prstGeom>
            <a:noFill/>
            <a:ln w="28575">
              <a:solidFill>
                <a:schemeClr val="tx1"/>
              </a:solidFill>
              <a:round/>
              <a:headEnd/>
              <a:tailEnd/>
            </a:ln>
            <a:effectLst/>
          </p:spPr>
          <p:txBody>
            <a:bodyPr/>
            <a:lstStyle/>
            <a:p>
              <a:endParaRPr lang="en-US"/>
            </a:p>
          </p:txBody>
        </p:sp>
        <p:sp>
          <p:nvSpPr>
            <p:cNvPr id="61508" name="Line 68"/>
            <p:cNvSpPr>
              <a:spLocks noChangeShapeType="1"/>
            </p:cNvSpPr>
            <p:nvPr/>
          </p:nvSpPr>
          <p:spPr bwMode="auto">
            <a:xfrm>
              <a:off x="720" y="3360"/>
              <a:ext cx="0" cy="240"/>
            </a:xfrm>
            <a:prstGeom prst="line">
              <a:avLst/>
            </a:prstGeom>
            <a:noFill/>
            <a:ln w="28575">
              <a:solidFill>
                <a:schemeClr val="tx1"/>
              </a:solidFill>
              <a:round/>
              <a:headEnd/>
              <a:tailEnd/>
            </a:ln>
            <a:effectLst/>
          </p:spPr>
          <p:txBody>
            <a:bodyPr/>
            <a:lstStyle/>
            <a:p>
              <a:endParaRPr lang="en-US"/>
            </a:p>
          </p:txBody>
        </p:sp>
        <p:sp>
          <p:nvSpPr>
            <p:cNvPr id="61509" name="Line 69"/>
            <p:cNvSpPr>
              <a:spLocks noChangeShapeType="1"/>
            </p:cNvSpPr>
            <p:nvPr/>
          </p:nvSpPr>
          <p:spPr bwMode="auto">
            <a:xfrm>
              <a:off x="768" y="3360"/>
              <a:ext cx="0" cy="240"/>
            </a:xfrm>
            <a:prstGeom prst="line">
              <a:avLst/>
            </a:prstGeom>
            <a:noFill/>
            <a:ln w="28575">
              <a:solidFill>
                <a:schemeClr val="tx1"/>
              </a:solidFill>
              <a:round/>
              <a:headEnd/>
              <a:tailEnd/>
            </a:ln>
            <a:effectLst/>
          </p:spPr>
          <p:txBody>
            <a:bodyPr/>
            <a:lstStyle/>
            <a:p>
              <a:endParaRPr lang="en-US"/>
            </a:p>
          </p:txBody>
        </p:sp>
        <p:sp>
          <p:nvSpPr>
            <p:cNvPr id="61510" name="Line 70"/>
            <p:cNvSpPr>
              <a:spLocks noChangeShapeType="1"/>
            </p:cNvSpPr>
            <p:nvPr/>
          </p:nvSpPr>
          <p:spPr bwMode="auto">
            <a:xfrm>
              <a:off x="816" y="3360"/>
              <a:ext cx="0" cy="240"/>
            </a:xfrm>
            <a:prstGeom prst="line">
              <a:avLst/>
            </a:prstGeom>
            <a:noFill/>
            <a:ln w="28575">
              <a:solidFill>
                <a:schemeClr val="tx1"/>
              </a:solidFill>
              <a:round/>
              <a:headEnd/>
              <a:tailEnd/>
            </a:ln>
            <a:effectLst/>
          </p:spPr>
          <p:txBody>
            <a:bodyPr/>
            <a:lstStyle/>
            <a:p>
              <a:endParaRPr lang="en-US"/>
            </a:p>
          </p:txBody>
        </p:sp>
        <p:sp>
          <p:nvSpPr>
            <p:cNvPr id="61511" name="Line 71"/>
            <p:cNvSpPr>
              <a:spLocks noChangeShapeType="1"/>
            </p:cNvSpPr>
            <p:nvPr/>
          </p:nvSpPr>
          <p:spPr bwMode="auto">
            <a:xfrm>
              <a:off x="864" y="3360"/>
              <a:ext cx="0" cy="240"/>
            </a:xfrm>
            <a:prstGeom prst="line">
              <a:avLst/>
            </a:prstGeom>
            <a:noFill/>
            <a:ln w="28575">
              <a:solidFill>
                <a:schemeClr val="tx1"/>
              </a:solidFill>
              <a:round/>
              <a:headEnd/>
              <a:tailEnd/>
            </a:ln>
            <a:effectLst/>
          </p:spPr>
          <p:txBody>
            <a:bodyPr/>
            <a:lstStyle/>
            <a:p>
              <a:endParaRPr lang="en-US"/>
            </a:p>
          </p:txBody>
        </p:sp>
        <p:sp>
          <p:nvSpPr>
            <p:cNvPr id="61512" name="Line 72"/>
            <p:cNvSpPr>
              <a:spLocks noChangeShapeType="1"/>
            </p:cNvSpPr>
            <p:nvPr/>
          </p:nvSpPr>
          <p:spPr bwMode="auto">
            <a:xfrm>
              <a:off x="912" y="3360"/>
              <a:ext cx="0" cy="240"/>
            </a:xfrm>
            <a:prstGeom prst="line">
              <a:avLst/>
            </a:prstGeom>
            <a:noFill/>
            <a:ln w="28575">
              <a:solidFill>
                <a:schemeClr val="tx1"/>
              </a:solidFill>
              <a:round/>
              <a:headEnd/>
              <a:tailEnd/>
            </a:ln>
            <a:effectLst/>
          </p:spPr>
          <p:txBody>
            <a:bodyPr/>
            <a:lstStyle/>
            <a:p>
              <a:endParaRPr lang="en-US"/>
            </a:p>
          </p:txBody>
        </p:sp>
        <p:sp>
          <p:nvSpPr>
            <p:cNvPr id="61513" name="Text Box 73"/>
            <p:cNvSpPr txBox="1">
              <a:spLocks noChangeArrowheads="1"/>
            </p:cNvSpPr>
            <p:nvPr/>
          </p:nvSpPr>
          <p:spPr bwMode="auto">
            <a:xfrm>
              <a:off x="96" y="3024"/>
              <a:ext cx="375" cy="212"/>
            </a:xfrm>
            <a:prstGeom prst="rect">
              <a:avLst/>
            </a:prstGeom>
            <a:noFill/>
            <a:ln w="9525">
              <a:noFill/>
              <a:miter lim="800000"/>
              <a:headEnd/>
              <a:tailEnd/>
            </a:ln>
            <a:effectLst/>
          </p:spPr>
          <p:txBody>
            <a:bodyPr wrap="none">
              <a:spAutoFit/>
            </a:bodyPr>
            <a:lstStyle/>
            <a:p>
              <a:r>
                <a:rPr lang="en-US" sz="1600"/>
                <a:t>tails</a:t>
              </a:r>
            </a:p>
          </p:txBody>
        </p:sp>
        <p:sp>
          <p:nvSpPr>
            <p:cNvPr id="61514" name="Line 74"/>
            <p:cNvSpPr>
              <a:spLocks noChangeShapeType="1"/>
            </p:cNvSpPr>
            <p:nvPr/>
          </p:nvSpPr>
          <p:spPr bwMode="auto">
            <a:xfrm>
              <a:off x="384" y="3360"/>
              <a:ext cx="1200" cy="0"/>
            </a:xfrm>
            <a:prstGeom prst="line">
              <a:avLst/>
            </a:prstGeom>
            <a:noFill/>
            <a:ln w="38100">
              <a:solidFill>
                <a:schemeClr val="tx1"/>
              </a:solidFill>
              <a:round/>
              <a:headEnd/>
              <a:tailEnd/>
            </a:ln>
            <a:effectLst/>
          </p:spPr>
          <p:txBody>
            <a:bodyPr/>
            <a:lstStyle/>
            <a:p>
              <a:endParaRPr lang="en-US"/>
            </a:p>
          </p:txBody>
        </p:sp>
      </p:grpSp>
      <p:sp>
        <p:nvSpPr>
          <p:cNvPr id="61515" name="Text Box 75"/>
          <p:cNvSpPr txBox="1">
            <a:spLocks noChangeArrowheads="1"/>
          </p:cNvSpPr>
          <p:nvPr/>
        </p:nvSpPr>
        <p:spPr bwMode="auto">
          <a:xfrm>
            <a:off x="-5464" y="779968"/>
            <a:ext cx="3444875" cy="400110"/>
          </a:xfrm>
          <a:prstGeom prst="rect">
            <a:avLst/>
          </a:prstGeom>
          <a:noFill/>
          <a:ln w="9525">
            <a:noFill/>
            <a:miter lim="800000"/>
            <a:headEnd/>
            <a:tailEnd/>
          </a:ln>
          <a:effectLst/>
        </p:spPr>
        <p:txBody>
          <a:bodyPr>
            <a:spAutoFit/>
          </a:bodyPr>
          <a:lstStyle/>
          <a:p>
            <a:r>
              <a:rPr lang="en-US" sz="2000" i="1" dirty="0" smtClean="0">
                <a:solidFill>
                  <a:schemeClr val="tx1">
                    <a:lumMod val="85000"/>
                    <a:lumOff val="15000"/>
                  </a:schemeClr>
                </a:solidFill>
              </a:rPr>
              <a:t>WGS: Sanger Reads</a:t>
            </a:r>
            <a:endParaRPr lang="en-US" sz="2000" i="1" dirty="0">
              <a:solidFill>
                <a:schemeClr val="tx1">
                  <a:lumMod val="85000"/>
                  <a:lumOff val="15000"/>
                </a:schemeClr>
              </a:solidFill>
            </a:endParaRPr>
          </a:p>
        </p:txBody>
      </p:sp>
      <p:sp>
        <p:nvSpPr>
          <p:cNvPr id="81" name="Line 41"/>
          <p:cNvSpPr>
            <a:spLocks noChangeShapeType="1"/>
          </p:cNvSpPr>
          <p:nvPr/>
        </p:nvSpPr>
        <p:spPr bwMode="auto">
          <a:xfrm>
            <a:off x="4199160" y="5885368"/>
            <a:ext cx="0" cy="457200"/>
          </a:xfrm>
          <a:prstGeom prst="line">
            <a:avLst/>
          </a:prstGeom>
          <a:noFill/>
          <a:ln w="9525">
            <a:solidFill>
              <a:schemeClr val="tx1"/>
            </a:solidFill>
            <a:round/>
            <a:headEnd/>
            <a:tailEnd type="triangle" w="med" len="med"/>
          </a:ln>
          <a:effectLst/>
        </p:spPr>
        <p:txBody>
          <a:bodyPr/>
          <a:lstStyle/>
          <a:p>
            <a:endParaRPr lang="en-US"/>
          </a:p>
        </p:txBody>
      </p:sp>
      <p:grpSp>
        <p:nvGrpSpPr>
          <p:cNvPr id="14" name="Group 13"/>
          <p:cNvGrpSpPr/>
          <p:nvPr/>
        </p:nvGrpSpPr>
        <p:grpSpPr>
          <a:xfrm>
            <a:off x="1582020" y="6260068"/>
            <a:ext cx="7035828" cy="369332"/>
            <a:chOff x="1582020" y="6089700"/>
            <a:chExt cx="7035828" cy="369332"/>
          </a:xfrm>
        </p:grpSpPr>
        <p:grpSp>
          <p:nvGrpSpPr>
            <p:cNvPr id="13" name="Group 12"/>
            <p:cNvGrpSpPr/>
            <p:nvPr/>
          </p:nvGrpSpPr>
          <p:grpSpPr>
            <a:xfrm>
              <a:off x="1582020" y="6345668"/>
              <a:ext cx="5905500" cy="4858"/>
              <a:chOff x="1582020" y="6345668"/>
              <a:chExt cx="5905500" cy="4858"/>
            </a:xfrm>
          </p:grpSpPr>
          <p:sp>
            <p:nvSpPr>
              <p:cNvPr id="73" name="Line 43"/>
              <p:cNvSpPr>
                <a:spLocks noChangeShapeType="1"/>
              </p:cNvSpPr>
              <p:nvPr/>
            </p:nvSpPr>
            <p:spPr bwMode="auto">
              <a:xfrm>
                <a:off x="1582020" y="6348906"/>
                <a:ext cx="1600200" cy="0"/>
              </a:xfrm>
              <a:prstGeom prst="line">
                <a:avLst/>
              </a:prstGeom>
              <a:noFill/>
              <a:ln w="38100">
                <a:solidFill>
                  <a:schemeClr val="tx1"/>
                </a:solidFill>
                <a:round/>
                <a:headEnd/>
                <a:tailEnd/>
              </a:ln>
              <a:effectLst/>
            </p:spPr>
            <p:txBody>
              <a:bodyPr/>
              <a:lstStyle/>
              <a:p>
                <a:endParaRPr lang="en-US"/>
              </a:p>
            </p:txBody>
          </p:sp>
          <p:sp>
            <p:nvSpPr>
              <p:cNvPr id="74" name="Line 43"/>
              <p:cNvSpPr>
                <a:spLocks noChangeShapeType="1"/>
              </p:cNvSpPr>
              <p:nvPr/>
            </p:nvSpPr>
            <p:spPr bwMode="auto">
              <a:xfrm>
                <a:off x="3661645" y="6347287"/>
                <a:ext cx="1600200" cy="0"/>
              </a:xfrm>
              <a:prstGeom prst="line">
                <a:avLst/>
              </a:prstGeom>
              <a:noFill/>
              <a:ln w="38100">
                <a:solidFill>
                  <a:schemeClr val="tx1"/>
                </a:solidFill>
                <a:round/>
                <a:headEnd/>
                <a:tailEnd/>
              </a:ln>
              <a:effectLst/>
            </p:spPr>
            <p:txBody>
              <a:bodyPr/>
              <a:lstStyle/>
              <a:p>
                <a:endParaRPr lang="en-US"/>
              </a:p>
            </p:txBody>
          </p:sp>
          <p:sp>
            <p:nvSpPr>
              <p:cNvPr id="75" name="Line 43"/>
              <p:cNvSpPr>
                <a:spLocks noChangeShapeType="1"/>
              </p:cNvSpPr>
              <p:nvPr/>
            </p:nvSpPr>
            <p:spPr bwMode="auto">
              <a:xfrm>
                <a:off x="5887320" y="6345668"/>
                <a:ext cx="1600200" cy="0"/>
              </a:xfrm>
              <a:prstGeom prst="line">
                <a:avLst/>
              </a:prstGeom>
              <a:noFill/>
              <a:ln w="38100">
                <a:solidFill>
                  <a:schemeClr val="tx1"/>
                </a:solidFill>
                <a:round/>
                <a:headEnd/>
                <a:tailEnd/>
              </a:ln>
              <a:effectLst/>
            </p:spPr>
            <p:txBody>
              <a:bodyPr/>
              <a:lstStyle/>
              <a:p>
                <a:endParaRPr lang="en-US"/>
              </a:p>
            </p:txBody>
          </p:sp>
          <p:cxnSp>
            <p:nvCxnSpPr>
              <p:cNvPr id="9" name="Straight Connector 8"/>
              <p:cNvCxnSpPr>
                <a:endCxn id="74" idx="0"/>
              </p:cNvCxnSpPr>
              <p:nvPr/>
            </p:nvCxnSpPr>
            <p:spPr>
              <a:xfrm flipV="1">
                <a:off x="3213100" y="6347287"/>
                <a:ext cx="448545" cy="1619"/>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79" name="Straight Connector 78"/>
              <p:cNvCxnSpPr>
                <a:endCxn id="75" idx="0"/>
              </p:cNvCxnSpPr>
              <p:nvPr/>
            </p:nvCxnSpPr>
            <p:spPr>
              <a:xfrm flipV="1">
                <a:off x="5240418" y="6345668"/>
                <a:ext cx="646902" cy="4858"/>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sp>
          <p:nvSpPr>
            <p:cNvPr id="12" name="TextBox 11"/>
            <p:cNvSpPr txBox="1"/>
            <p:nvPr/>
          </p:nvSpPr>
          <p:spPr>
            <a:xfrm>
              <a:off x="7688274" y="6089700"/>
              <a:ext cx="929574" cy="369332"/>
            </a:xfrm>
            <a:prstGeom prst="rect">
              <a:avLst/>
            </a:prstGeom>
            <a:noFill/>
          </p:spPr>
          <p:txBody>
            <a:bodyPr wrap="none" rtlCol="0">
              <a:spAutoFit/>
            </a:bodyPr>
            <a:lstStyle/>
            <a:p>
              <a:r>
                <a:rPr lang="en-US" dirty="0" smtClean="0"/>
                <a:t>Scaffold</a:t>
              </a:r>
              <a:endParaRPr lang="en-US" dirty="0"/>
            </a:p>
          </p:txBody>
        </p:sp>
      </p:grpSp>
      <p:sp>
        <p:nvSpPr>
          <p:cNvPr id="82" name="TextBox 81"/>
          <p:cNvSpPr txBox="1"/>
          <p:nvPr/>
        </p:nvSpPr>
        <p:spPr>
          <a:xfrm>
            <a:off x="5257800" y="89981"/>
            <a:ext cx="3835730"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Reference Assembly Basics</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098800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par>
                          <p:cTn id="11" fill="hold">
                            <p:stCondLst>
                              <p:cond delay="500"/>
                            </p:stCondLst>
                            <p:childTnLst>
                              <p:par>
                                <p:cTn id="12" presetID="2" presetClass="entr" presetSubtype="8" fill="hold" grpId="0" nodeType="afterEffect">
                                  <p:stCondLst>
                                    <p:cond delay="1000"/>
                                  </p:stCondLst>
                                  <p:childTnLst>
                                    <p:set>
                                      <p:cBhvr>
                                        <p:cTn id="13" dur="1" fill="hold">
                                          <p:stCondLst>
                                            <p:cond delay="0"/>
                                          </p:stCondLst>
                                        </p:cTn>
                                        <p:tgtEl>
                                          <p:spTgt spid="61460"/>
                                        </p:tgtEl>
                                        <p:attrNameLst>
                                          <p:attrName>style.visibility</p:attrName>
                                        </p:attrNameLst>
                                      </p:cBhvr>
                                      <p:to>
                                        <p:strVal val="visible"/>
                                      </p:to>
                                    </p:set>
                                    <p:anim calcmode="lin" valueType="num">
                                      <p:cBhvr additive="base">
                                        <p:cTn id="14" dur="500" fill="hold"/>
                                        <p:tgtEl>
                                          <p:spTgt spid="61460"/>
                                        </p:tgtEl>
                                        <p:attrNameLst>
                                          <p:attrName>ppt_x</p:attrName>
                                        </p:attrNameLst>
                                      </p:cBhvr>
                                      <p:tavLst>
                                        <p:tav tm="0">
                                          <p:val>
                                            <p:strVal val="0-#ppt_w/2"/>
                                          </p:val>
                                        </p:tav>
                                        <p:tav tm="100000">
                                          <p:val>
                                            <p:strVal val="#ppt_x"/>
                                          </p:val>
                                        </p:tav>
                                      </p:tavLst>
                                    </p:anim>
                                    <p:anim calcmode="lin" valueType="num">
                                      <p:cBhvr additive="base">
                                        <p:cTn id="15" dur="500" fill="hold"/>
                                        <p:tgtEl>
                                          <p:spTgt spid="61460"/>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2" fill="hold" grpId="0" nodeType="afterEffect">
                                  <p:stCondLst>
                                    <p:cond delay="0"/>
                                  </p:stCondLst>
                                  <p:childTnLst>
                                    <p:set>
                                      <p:cBhvr>
                                        <p:cTn id="18" dur="1" fill="hold">
                                          <p:stCondLst>
                                            <p:cond delay="0"/>
                                          </p:stCondLst>
                                        </p:cTn>
                                        <p:tgtEl>
                                          <p:spTgt spid="61461"/>
                                        </p:tgtEl>
                                        <p:attrNameLst>
                                          <p:attrName>style.visibility</p:attrName>
                                        </p:attrNameLst>
                                      </p:cBhvr>
                                      <p:to>
                                        <p:strVal val="visible"/>
                                      </p:to>
                                    </p:set>
                                    <p:anim calcmode="lin" valueType="num">
                                      <p:cBhvr additive="base">
                                        <p:cTn id="19" dur="500" fill="hold"/>
                                        <p:tgtEl>
                                          <p:spTgt spid="61461"/>
                                        </p:tgtEl>
                                        <p:attrNameLst>
                                          <p:attrName>ppt_x</p:attrName>
                                        </p:attrNameLst>
                                      </p:cBhvr>
                                      <p:tavLst>
                                        <p:tav tm="0">
                                          <p:val>
                                            <p:strVal val="1+#ppt_w/2"/>
                                          </p:val>
                                        </p:tav>
                                        <p:tav tm="100000">
                                          <p:val>
                                            <p:strVal val="#ppt_x"/>
                                          </p:val>
                                        </p:tav>
                                      </p:tavLst>
                                    </p:anim>
                                    <p:anim calcmode="lin" valueType="num">
                                      <p:cBhvr additive="base">
                                        <p:cTn id="20" dur="500" fill="hold"/>
                                        <p:tgtEl>
                                          <p:spTgt spid="61461"/>
                                        </p:tgtEl>
                                        <p:attrNameLst>
                                          <p:attrName>ppt_y</p:attrName>
                                        </p:attrNameLst>
                                      </p:cBhvr>
                                      <p:tavLst>
                                        <p:tav tm="0">
                                          <p:val>
                                            <p:strVal val="#ppt_y"/>
                                          </p:val>
                                        </p:tav>
                                        <p:tav tm="100000">
                                          <p:val>
                                            <p:strVal val="#ppt_y"/>
                                          </p:val>
                                        </p:tav>
                                      </p:tavLst>
                                    </p:anim>
                                  </p:childTnLst>
                                </p:cTn>
                              </p:par>
                              <p:par>
                                <p:cTn id="21" presetID="1" presetClass="entr" presetSubtype="0" fill="hold" grpId="0" nodeType="withEffect">
                                  <p:stCondLst>
                                    <p:cond delay="0"/>
                                  </p:stCondLst>
                                  <p:childTnLst>
                                    <p:set>
                                      <p:cBhvr>
                                        <p:cTn id="22" dur="1" fill="hold">
                                          <p:stCondLst>
                                            <p:cond delay="499"/>
                                          </p:stCondLst>
                                        </p:cTn>
                                        <p:tgtEl>
                                          <p:spTgt spid="61464"/>
                                        </p:tgtEl>
                                        <p:attrNameLst>
                                          <p:attrName>style.visibility</p:attrName>
                                        </p:attrNameLst>
                                      </p:cBhvr>
                                      <p:to>
                                        <p:strVal val="visible"/>
                                      </p:to>
                                    </p:set>
                                  </p:childTnLst>
                                </p:cTn>
                              </p:par>
                              <p:par>
                                <p:cTn id="23" presetID="1" presetClass="entr" presetSubtype="0" fill="hold" grpId="0" nodeType="withEffect">
                                  <p:stCondLst>
                                    <p:cond delay="400"/>
                                  </p:stCondLst>
                                  <p:childTnLst>
                                    <p:set>
                                      <p:cBhvr>
                                        <p:cTn id="24" dur="1" fill="hold">
                                          <p:stCondLst>
                                            <p:cond delay="499"/>
                                          </p:stCondLst>
                                        </p:cTn>
                                        <p:tgtEl>
                                          <p:spTgt spid="6148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499"/>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499"/>
                                          </p:stCondLst>
                                        </p:cTn>
                                        <p:tgtEl>
                                          <p:spTgt spid="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499"/>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6148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499"/>
                                          </p:stCondLst>
                                        </p:cTn>
                                        <p:tgtEl>
                                          <p:spTgt spid="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499"/>
                                          </p:stCondLst>
                                        </p:cTn>
                                        <p:tgtEl>
                                          <p:spTgt spid="8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nodeType="click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dissolve">
                                      <p:cBhvr>
                                        <p:cTn id="5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0" grpId="0" animBg="1"/>
      <p:bldP spid="61461" grpId="0" animBg="1"/>
      <p:bldP spid="61464" grpId="0" autoUpdateAnimBg="0"/>
      <p:bldP spid="61480" grpId="0" autoUpdateAnimBg="0"/>
      <p:bldP spid="61481" grpId="0" animBg="1"/>
      <p:bldP spid="8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9387" y="1600200"/>
            <a:ext cx="9024143" cy="1754326"/>
          </a:xfrm>
          <a:prstGeom prst="rect">
            <a:avLst/>
          </a:prstGeom>
          <a:noFill/>
        </p:spPr>
        <p:txBody>
          <a:bodyPr wrap="square" rtlCol="0">
            <a:spAutoFit/>
          </a:bodyPr>
          <a:lstStyle/>
          <a:p>
            <a:r>
              <a:rPr lang="en-US" sz="3600" dirty="0" err="1" smtClean="0">
                <a:solidFill>
                  <a:schemeClr val="tx1">
                    <a:lumMod val="50000"/>
                    <a:lumOff val="50000"/>
                  </a:schemeClr>
                </a:solidFill>
                <a:latin typeface="Trebuchet MS" panose="020B0603020202020204" pitchFamily="34" charset="0"/>
              </a:rPr>
              <a:t>Contig</a:t>
            </a:r>
            <a:r>
              <a:rPr lang="en-US" sz="3600" dirty="0" smtClean="0">
                <a:solidFill>
                  <a:schemeClr val="tx1">
                    <a:lumMod val="50000"/>
                    <a:lumOff val="50000"/>
                  </a:schemeClr>
                </a:solidFill>
                <a:latin typeface="Trebuchet MS" panose="020B0603020202020204" pitchFamily="34" charset="0"/>
              </a:rPr>
              <a:t>: </a:t>
            </a:r>
            <a:r>
              <a:rPr lang="en-US" sz="3600" dirty="0" smtClean="0">
                <a:latin typeface="Trebuchet MS" panose="020B0603020202020204" pitchFamily="34" charset="0"/>
              </a:rPr>
              <a:t>a sequence constructed from smaller, overlapping sequences, which contains no gaps.</a:t>
            </a:r>
          </a:p>
        </p:txBody>
      </p:sp>
      <p:sp>
        <p:nvSpPr>
          <p:cNvPr id="4" name="TextBox 3"/>
          <p:cNvSpPr txBox="1"/>
          <p:nvPr/>
        </p:nvSpPr>
        <p:spPr>
          <a:xfrm>
            <a:off x="69387" y="4075544"/>
            <a:ext cx="8851905" cy="1754326"/>
          </a:xfrm>
          <a:prstGeom prst="rect">
            <a:avLst/>
          </a:prstGeom>
          <a:noFill/>
        </p:spPr>
        <p:txBody>
          <a:bodyPr wrap="square" rtlCol="0">
            <a:spAutoFit/>
          </a:bodyPr>
          <a:lstStyle/>
          <a:p>
            <a:r>
              <a:rPr lang="en-US" sz="3600" dirty="0" smtClean="0">
                <a:solidFill>
                  <a:srgbClr val="7F7F7F"/>
                </a:solidFill>
                <a:latin typeface="Trebuchet MS" panose="020B0603020202020204" pitchFamily="34" charset="0"/>
              </a:rPr>
              <a:t>Scaffold: </a:t>
            </a:r>
            <a:r>
              <a:rPr lang="en-US" sz="3600" dirty="0" smtClean="0">
                <a:latin typeface="Trebuchet MS" panose="020B0603020202020204" pitchFamily="34" charset="0"/>
              </a:rPr>
              <a:t>a sequence constructed from smaller sequences, which may contain gaps. </a:t>
            </a:r>
            <a:endParaRPr lang="en-US" sz="3600" dirty="0">
              <a:latin typeface="Trebuchet MS" panose="020B0603020202020204" pitchFamily="34" charset="0"/>
            </a:endParaRPr>
          </a:p>
        </p:txBody>
      </p:sp>
      <p:sp>
        <p:nvSpPr>
          <p:cNvPr id="5" name="TextBox 4"/>
          <p:cNvSpPr txBox="1"/>
          <p:nvPr/>
        </p:nvSpPr>
        <p:spPr>
          <a:xfrm>
            <a:off x="0" y="622203"/>
            <a:ext cx="5643276" cy="830997"/>
          </a:xfrm>
          <a:prstGeom prst="rect">
            <a:avLst/>
          </a:prstGeom>
          <a:noFill/>
        </p:spPr>
        <p:txBody>
          <a:bodyPr wrap="none" rtlCol="0">
            <a:spAutoFit/>
          </a:bodyPr>
          <a:lstStyle/>
          <a:p>
            <a:r>
              <a:rPr lang="en-US" sz="4800" dirty="0" smtClean="0">
                <a:solidFill>
                  <a:srgbClr val="7F7F7F"/>
                </a:solidFill>
                <a:latin typeface="Trebuchet MS" panose="020B0603020202020204" pitchFamily="34" charset="0"/>
              </a:rPr>
              <a:t>Genome Vocabulary</a:t>
            </a:r>
            <a:endParaRPr lang="en-US" sz="4800" dirty="0">
              <a:solidFill>
                <a:srgbClr val="7F7F7F"/>
              </a:solidFill>
              <a:latin typeface="Trebuchet MS" panose="020B0603020202020204" pitchFamily="34" charset="0"/>
            </a:endParaRPr>
          </a:p>
        </p:txBody>
      </p:sp>
      <p:sp>
        <p:nvSpPr>
          <p:cNvPr id="6" name="TextBox 5"/>
          <p:cNvSpPr txBox="1"/>
          <p:nvPr/>
        </p:nvSpPr>
        <p:spPr>
          <a:xfrm>
            <a:off x="137221" y="3333690"/>
            <a:ext cx="8888267" cy="400110"/>
          </a:xfrm>
          <a:prstGeom prst="rect">
            <a:avLst/>
          </a:prstGeom>
          <a:noFill/>
        </p:spPr>
        <p:txBody>
          <a:bodyPr wrap="none" rtlCol="0">
            <a:spAutoFit/>
          </a:bodyPr>
          <a:lstStyle/>
          <a:p>
            <a:r>
              <a:rPr lang="en-US" sz="2000" dirty="0" smtClean="0">
                <a:solidFill>
                  <a:srgbClr val="0070C0"/>
                </a:solidFill>
                <a:latin typeface="Trebuchet MS" panose="020B0603020202020204" pitchFamily="34" charset="0"/>
              </a:rPr>
              <a:t>Typically built from reads, but also from sequences in </a:t>
            </a:r>
            <a:r>
              <a:rPr lang="en-US" sz="2000" dirty="0" err="1" smtClean="0">
                <a:solidFill>
                  <a:srgbClr val="0070C0"/>
                </a:solidFill>
                <a:latin typeface="Trebuchet MS" panose="020B0603020202020204" pitchFamily="34" charset="0"/>
              </a:rPr>
              <a:t>GenBank</a:t>
            </a:r>
            <a:r>
              <a:rPr lang="en-US" sz="2000" dirty="0" smtClean="0">
                <a:solidFill>
                  <a:srgbClr val="0070C0"/>
                </a:solidFill>
                <a:latin typeface="Trebuchet MS" panose="020B0603020202020204" pitchFamily="34" charset="0"/>
              </a:rPr>
              <a:t>/EMBL/DDBJ</a:t>
            </a:r>
            <a:endParaRPr lang="en-US" sz="2000" dirty="0">
              <a:solidFill>
                <a:srgbClr val="0070C0"/>
              </a:solidFill>
              <a:latin typeface="Trebuchet MS" panose="020B0603020202020204" pitchFamily="34" charset="0"/>
            </a:endParaRPr>
          </a:p>
        </p:txBody>
      </p:sp>
      <p:sp>
        <p:nvSpPr>
          <p:cNvPr id="7" name="TextBox 6"/>
          <p:cNvSpPr txBox="1"/>
          <p:nvPr/>
        </p:nvSpPr>
        <p:spPr>
          <a:xfrm>
            <a:off x="137221" y="5924490"/>
            <a:ext cx="6485365" cy="400110"/>
          </a:xfrm>
          <a:prstGeom prst="rect">
            <a:avLst/>
          </a:prstGeom>
          <a:noFill/>
        </p:spPr>
        <p:txBody>
          <a:bodyPr wrap="none" rtlCol="0">
            <a:spAutoFit/>
          </a:bodyPr>
          <a:lstStyle/>
          <a:p>
            <a:r>
              <a:rPr lang="en-US" sz="2000" dirty="0" smtClean="0">
                <a:solidFill>
                  <a:srgbClr val="0070C0"/>
                </a:solidFill>
                <a:latin typeface="Trebuchet MS" panose="020B0603020202020204" pitchFamily="34" charset="0"/>
              </a:rPr>
              <a:t>Typically built from sequences in </a:t>
            </a:r>
            <a:r>
              <a:rPr lang="en-US" sz="2000" dirty="0" err="1" smtClean="0">
                <a:solidFill>
                  <a:srgbClr val="0070C0"/>
                </a:solidFill>
                <a:latin typeface="Trebuchet MS" panose="020B0603020202020204" pitchFamily="34" charset="0"/>
              </a:rPr>
              <a:t>GenBank</a:t>
            </a:r>
            <a:r>
              <a:rPr lang="en-US" sz="2000" dirty="0" smtClean="0">
                <a:solidFill>
                  <a:srgbClr val="0070C0"/>
                </a:solidFill>
                <a:latin typeface="Trebuchet MS" panose="020B0603020202020204" pitchFamily="34" charset="0"/>
              </a:rPr>
              <a:t>/EMBL/DDBJ</a:t>
            </a:r>
            <a:endParaRPr lang="en-US" sz="2000" dirty="0">
              <a:solidFill>
                <a:srgbClr val="0070C0"/>
              </a:solidFill>
              <a:latin typeface="Trebuchet MS" panose="020B0603020202020204" pitchFamily="34" charset="0"/>
            </a:endParaRPr>
          </a:p>
        </p:txBody>
      </p:sp>
      <p:sp>
        <p:nvSpPr>
          <p:cNvPr id="9" name="TextBox 8"/>
          <p:cNvSpPr txBox="1"/>
          <p:nvPr/>
        </p:nvSpPr>
        <p:spPr>
          <a:xfrm>
            <a:off x="5257800" y="72013"/>
            <a:ext cx="3835730"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Reference Assembly Basics</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56861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BruijnGraph_Schatz_et_a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2860"/>
            <a:ext cx="9144000" cy="6205139"/>
          </a:xfrm>
          <a:prstGeom prst="rect">
            <a:avLst/>
          </a:prstGeom>
        </p:spPr>
      </p:pic>
      <p:sp>
        <p:nvSpPr>
          <p:cNvPr id="3" name="TextBox 2"/>
          <p:cNvSpPr txBox="1"/>
          <p:nvPr/>
        </p:nvSpPr>
        <p:spPr>
          <a:xfrm>
            <a:off x="7" y="6499567"/>
            <a:ext cx="2044149" cy="369332"/>
          </a:xfrm>
          <a:prstGeom prst="rect">
            <a:avLst/>
          </a:prstGeom>
          <a:noFill/>
        </p:spPr>
        <p:txBody>
          <a:bodyPr wrap="none" rtlCol="0">
            <a:spAutoFit/>
          </a:bodyPr>
          <a:lstStyle/>
          <a:p>
            <a:r>
              <a:rPr lang="en-US" dirty="0" smtClean="0">
                <a:latin typeface="Trebuchet MS" panose="020B0603020202020204" pitchFamily="34" charset="0"/>
              </a:rPr>
              <a:t>Schatz et al, 2010</a:t>
            </a:r>
            <a:endParaRPr lang="en-US" dirty="0">
              <a:latin typeface="Trebuchet MS" panose="020B0603020202020204" pitchFamily="34" charset="0"/>
            </a:endParaRPr>
          </a:p>
        </p:txBody>
      </p:sp>
      <p:sp>
        <p:nvSpPr>
          <p:cNvPr id="5" name="TextBox 4"/>
          <p:cNvSpPr txBox="1"/>
          <p:nvPr/>
        </p:nvSpPr>
        <p:spPr>
          <a:xfrm>
            <a:off x="5257800" y="72013"/>
            <a:ext cx="3835730"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Reference Assembly Basics</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625541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563526"/>
            <a:ext cx="9144000" cy="5221798"/>
          </a:xfrm>
          <a:prstGeom prst="rect">
            <a:avLst/>
          </a:prstGeom>
        </p:spPr>
      </p:pic>
      <p:grpSp>
        <p:nvGrpSpPr>
          <p:cNvPr id="7" name="Group 6"/>
          <p:cNvGrpSpPr/>
          <p:nvPr/>
        </p:nvGrpSpPr>
        <p:grpSpPr>
          <a:xfrm>
            <a:off x="59350" y="6097756"/>
            <a:ext cx="9026254" cy="446276"/>
            <a:chOff x="59350" y="6097756"/>
            <a:chExt cx="9026254" cy="446276"/>
          </a:xfrm>
        </p:grpSpPr>
        <p:sp>
          <p:nvSpPr>
            <p:cNvPr id="3" name="TextBox 2"/>
            <p:cNvSpPr txBox="1"/>
            <p:nvPr/>
          </p:nvSpPr>
          <p:spPr>
            <a:xfrm>
              <a:off x="59350" y="6113145"/>
              <a:ext cx="9026254" cy="430887"/>
            </a:xfrm>
            <a:prstGeom prst="rect">
              <a:avLst/>
            </a:prstGeom>
            <a:noFill/>
          </p:spPr>
          <p:txBody>
            <a:bodyPr wrap="none" rtlCol="0">
              <a:spAutoFit/>
            </a:bodyPr>
            <a:lstStyle/>
            <a:p>
              <a:r>
                <a:rPr lang="en-US" sz="2200" dirty="0" smtClean="0">
                  <a:latin typeface="Consolas"/>
                  <a:cs typeface="Consolas"/>
                </a:rPr>
                <a:t>A T T T T C C C T T C T G A A A T G A T G A A A G A G T C</a:t>
              </a:r>
              <a:endParaRPr lang="en-US" sz="2200" dirty="0">
                <a:latin typeface="Consolas"/>
                <a:cs typeface="Consolas"/>
              </a:endParaRPr>
            </a:p>
          </p:txBody>
        </p:sp>
        <p:sp>
          <p:nvSpPr>
            <p:cNvPr id="5" name="Rectangle 4"/>
            <p:cNvSpPr/>
            <p:nvPr/>
          </p:nvSpPr>
          <p:spPr>
            <a:xfrm>
              <a:off x="1882379" y="6097756"/>
              <a:ext cx="374208" cy="446276"/>
            </a:xfrm>
            <a:prstGeom prst="rect">
              <a:avLst/>
            </a:prstGeom>
            <a:noFill/>
            <a:ln w="57150" cmpd="sng">
              <a:solidFill>
                <a:srgbClr val="FF8E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6491257" y="6097756"/>
              <a:ext cx="374208" cy="446276"/>
            </a:xfrm>
            <a:prstGeom prst="rect">
              <a:avLst/>
            </a:prstGeom>
            <a:noFill/>
            <a:ln w="57150" cmpd="sng">
              <a:solidFill>
                <a:srgbClr val="FF8E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TextBox 8"/>
          <p:cNvSpPr txBox="1"/>
          <p:nvPr/>
        </p:nvSpPr>
        <p:spPr>
          <a:xfrm>
            <a:off x="5257800" y="72013"/>
            <a:ext cx="3835730"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Reference Assembly Basics</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7603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47596" y="1246399"/>
            <a:ext cx="184150" cy="519112"/>
          </a:xfrm>
          <a:prstGeom prst="rect">
            <a:avLst/>
          </a:prstGeom>
          <a:noFill/>
          <a:ln w="9525">
            <a:noFill/>
            <a:miter lim="800000"/>
            <a:headEnd/>
            <a:tailEnd/>
          </a:ln>
          <a:effectLst>
            <a:outerShdw dist="35921" dir="2700000" algn="ctr" rotWithShape="0">
              <a:schemeClr val="bg2"/>
            </a:outerShdw>
          </a:effectLst>
        </p:spPr>
        <p:txBody>
          <a:bodyPr wrap="none">
            <a:spAutoFit/>
          </a:bodyPr>
          <a:lstStyle/>
          <a:p>
            <a:endParaRPr lang="en-US" sz="2800"/>
          </a:p>
        </p:txBody>
      </p:sp>
      <p:sp>
        <p:nvSpPr>
          <p:cNvPr id="58372" name="Line 4"/>
          <p:cNvSpPr>
            <a:spLocks noChangeShapeType="1"/>
          </p:cNvSpPr>
          <p:nvPr/>
        </p:nvSpPr>
        <p:spPr bwMode="auto">
          <a:xfrm>
            <a:off x="2895600" y="1810755"/>
            <a:ext cx="2286000" cy="0"/>
          </a:xfrm>
          <a:prstGeom prst="line">
            <a:avLst/>
          </a:prstGeom>
          <a:noFill/>
          <a:ln w="38100">
            <a:solidFill>
              <a:srgbClr val="0070C0"/>
            </a:solidFill>
            <a:round/>
            <a:headEnd/>
            <a:tailEnd/>
          </a:ln>
          <a:effectLst/>
        </p:spPr>
        <p:txBody>
          <a:bodyPr/>
          <a:lstStyle/>
          <a:p>
            <a:endParaRPr lang="en-US"/>
          </a:p>
        </p:txBody>
      </p:sp>
      <p:grpSp>
        <p:nvGrpSpPr>
          <p:cNvPr id="3" name="Group 5"/>
          <p:cNvGrpSpPr>
            <a:grpSpLocks/>
          </p:cNvGrpSpPr>
          <p:nvPr/>
        </p:nvGrpSpPr>
        <p:grpSpPr bwMode="auto">
          <a:xfrm>
            <a:off x="2895600" y="1810755"/>
            <a:ext cx="2286000" cy="0"/>
            <a:chOff x="1728" y="1056"/>
            <a:chExt cx="1440" cy="0"/>
          </a:xfrm>
        </p:grpSpPr>
        <p:sp>
          <p:nvSpPr>
            <p:cNvPr id="58374" name="Line 6"/>
            <p:cNvSpPr>
              <a:spLocks noChangeShapeType="1"/>
            </p:cNvSpPr>
            <p:nvPr/>
          </p:nvSpPr>
          <p:spPr bwMode="auto">
            <a:xfrm>
              <a:off x="3024" y="1056"/>
              <a:ext cx="144" cy="0"/>
            </a:xfrm>
            <a:prstGeom prst="line">
              <a:avLst/>
            </a:prstGeom>
            <a:noFill/>
            <a:ln w="38100">
              <a:solidFill>
                <a:schemeClr val="tx1"/>
              </a:solidFill>
              <a:round/>
              <a:headEnd/>
              <a:tailEnd/>
            </a:ln>
            <a:effectLst/>
          </p:spPr>
          <p:txBody>
            <a:bodyPr/>
            <a:lstStyle/>
            <a:p>
              <a:endParaRPr lang="en-US"/>
            </a:p>
          </p:txBody>
        </p:sp>
        <p:sp>
          <p:nvSpPr>
            <p:cNvPr id="58375" name="Line 7"/>
            <p:cNvSpPr>
              <a:spLocks noChangeShapeType="1"/>
            </p:cNvSpPr>
            <p:nvPr/>
          </p:nvSpPr>
          <p:spPr bwMode="auto">
            <a:xfrm>
              <a:off x="1728" y="1056"/>
              <a:ext cx="144" cy="0"/>
            </a:xfrm>
            <a:prstGeom prst="line">
              <a:avLst/>
            </a:prstGeom>
            <a:noFill/>
            <a:ln w="38100">
              <a:solidFill>
                <a:schemeClr val="tx1"/>
              </a:solidFill>
              <a:round/>
              <a:headEnd/>
              <a:tailEnd/>
            </a:ln>
            <a:effectLst/>
          </p:spPr>
          <p:txBody>
            <a:bodyPr/>
            <a:lstStyle/>
            <a:p>
              <a:endParaRPr lang="en-US"/>
            </a:p>
          </p:txBody>
        </p:sp>
      </p:grpSp>
      <p:sp>
        <p:nvSpPr>
          <p:cNvPr id="58377" name="Line 9"/>
          <p:cNvSpPr>
            <a:spLocks noChangeShapeType="1"/>
          </p:cNvSpPr>
          <p:nvPr/>
        </p:nvSpPr>
        <p:spPr bwMode="auto">
          <a:xfrm>
            <a:off x="6942610" y="702730"/>
            <a:ext cx="914400" cy="0"/>
          </a:xfrm>
          <a:prstGeom prst="line">
            <a:avLst/>
          </a:prstGeom>
          <a:noFill/>
          <a:ln w="38100">
            <a:solidFill>
              <a:srgbClr val="0070C0"/>
            </a:solidFill>
            <a:round/>
            <a:headEnd/>
            <a:tailEnd/>
          </a:ln>
          <a:effectLst/>
        </p:spPr>
        <p:txBody>
          <a:bodyPr/>
          <a:lstStyle/>
          <a:p>
            <a:endParaRPr lang="en-US">
              <a:solidFill>
                <a:srgbClr val="0070C0"/>
              </a:solidFill>
            </a:endParaRPr>
          </a:p>
        </p:txBody>
      </p:sp>
      <p:sp>
        <p:nvSpPr>
          <p:cNvPr id="58378" name="Text Box 10"/>
          <p:cNvSpPr txBox="1">
            <a:spLocks noChangeArrowheads="1"/>
          </p:cNvSpPr>
          <p:nvPr/>
        </p:nvSpPr>
        <p:spPr bwMode="auto">
          <a:xfrm>
            <a:off x="7780810" y="559855"/>
            <a:ext cx="1082675" cy="304800"/>
          </a:xfrm>
          <a:prstGeom prst="rect">
            <a:avLst/>
          </a:prstGeom>
          <a:noFill/>
          <a:ln w="9525">
            <a:noFill/>
            <a:miter lim="800000"/>
            <a:headEnd/>
            <a:tailEnd/>
          </a:ln>
          <a:effectLst/>
        </p:spPr>
        <p:txBody>
          <a:bodyPr wrap="none">
            <a:spAutoFit/>
          </a:bodyPr>
          <a:lstStyle/>
          <a:p>
            <a:r>
              <a:rPr lang="en-US" sz="1400">
                <a:solidFill>
                  <a:srgbClr val="0070C0"/>
                </a:solidFill>
              </a:rPr>
              <a:t>BAC insert</a:t>
            </a:r>
          </a:p>
        </p:txBody>
      </p:sp>
      <p:sp>
        <p:nvSpPr>
          <p:cNvPr id="58380" name="Line 12"/>
          <p:cNvSpPr>
            <a:spLocks noChangeShapeType="1"/>
          </p:cNvSpPr>
          <p:nvPr/>
        </p:nvSpPr>
        <p:spPr bwMode="auto">
          <a:xfrm>
            <a:off x="6942610" y="899580"/>
            <a:ext cx="914400" cy="0"/>
          </a:xfrm>
          <a:prstGeom prst="line">
            <a:avLst/>
          </a:prstGeom>
          <a:noFill/>
          <a:ln w="38100">
            <a:solidFill>
              <a:schemeClr val="tx1"/>
            </a:solidFill>
            <a:round/>
            <a:headEnd/>
            <a:tailEnd/>
          </a:ln>
          <a:effectLst/>
        </p:spPr>
        <p:txBody>
          <a:bodyPr/>
          <a:lstStyle/>
          <a:p>
            <a:endParaRPr lang="en-US"/>
          </a:p>
        </p:txBody>
      </p:sp>
      <p:sp>
        <p:nvSpPr>
          <p:cNvPr id="58381" name="Text Box 13"/>
          <p:cNvSpPr txBox="1">
            <a:spLocks noChangeArrowheads="1"/>
          </p:cNvSpPr>
          <p:nvPr/>
        </p:nvSpPr>
        <p:spPr bwMode="auto">
          <a:xfrm>
            <a:off x="7780810" y="756705"/>
            <a:ext cx="1123950" cy="304800"/>
          </a:xfrm>
          <a:prstGeom prst="rect">
            <a:avLst/>
          </a:prstGeom>
          <a:noFill/>
          <a:ln w="9525">
            <a:noFill/>
            <a:miter lim="800000"/>
            <a:headEnd/>
            <a:tailEnd/>
          </a:ln>
          <a:effectLst/>
        </p:spPr>
        <p:txBody>
          <a:bodyPr wrap="none">
            <a:spAutoFit/>
          </a:bodyPr>
          <a:lstStyle/>
          <a:p>
            <a:r>
              <a:rPr lang="en-US" sz="1400" dirty="0">
                <a:solidFill>
                  <a:schemeClr val="tx1">
                    <a:lumMod val="95000"/>
                    <a:lumOff val="5000"/>
                  </a:schemeClr>
                </a:solidFill>
              </a:rPr>
              <a:t>BAC vector</a:t>
            </a:r>
          </a:p>
        </p:txBody>
      </p:sp>
      <p:grpSp>
        <p:nvGrpSpPr>
          <p:cNvPr id="6" name="Group 14"/>
          <p:cNvGrpSpPr>
            <a:grpSpLocks/>
          </p:cNvGrpSpPr>
          <p:nvPr/>
        </p:nvGrpSpPr>
        <p:grpSpPr bwMode="auto">
          <a:xfrm>
            <a:off x="4057650" y="2191755"/>
            <a:ext cx="2292350" cy="381000"/>
            <a:chOff x="2556" y="1200"/>
            <a:chExt cx="1444" cy="240"/>
          </a:xfrm>
        </p:grpSpPr>
        <p:sp>
          <p:nvSpPr>
            <p:cNvPr id="58383" name="Line 15"/>
            <p:cNvSpPr>
              <a:spLocks noChangeShapeType="1"/>
            </p:cNvSpPr>
            <p:nvPr/>
          </p:nvSpPr>
          <p:spPr bwMode="auto">
            <a:xfrm>
              <a:off x="2556" y="1200"/>
              <a:ext cx="0" cy="240"/>
            </a:xfrm>
            <a:prstGeom prst="line">
              <a:avLst/>
            </a:prstGeom>
            <a:noFill/>
            <a:ln w="9525">
              <a:solidFill>
                <a:schemeClr val="accent3">
                  <a:lumMod val="75000"/>
                </a:schemeClr>
              </a:solidFill>
              <a:round/>
              <a:headEnd/>
              <a:tailEnd type="triangle" w="med" len="med"/>
            </a:ln>
            <a:effectLst/>
          </p:spPr>
          <p:txBody>
            <a:bodyPr/>
            <a:lstStyle/>
            <a:p>
              <a:endParaRPr lang="en-US"/>
            </a:p>
          </p:txBody>
        </p:sp>
        <p:sp>
          <p:nvSpPr>
            <p:cNvPr id="58384" name="Text Box 16"/>
            <p:cNvSpPr txBox="1">
              <a:spLocks noChangeArrowheads="1"/>
            </p:cNvSpPr>
            <p:nvPr/>
          </p:nvSpPr>
          <p:spPr bwMode="auto">
            <a:xfrm>
              <a:off x="2592" y="1200"/>
              <a:ext cx="1408" cy="233"/>
            </a:xfrm>
            <a:prstGeom prst="rect">
              <a:avLst/>
            </a:prstGeom>
            <a:noFill/>
            <a:ln w="9525">
              <a:noFill/>
              <a:miter lim="800000"/>
              <a:headEnd/>
              <a:tailEnd/>
            </a:ln>
            <a:effectLst/>
          </p:spPr>
          <p:txBody>
            <a:bodyPr wrap="none">
              <a:spAutoFit/>
            </a:bodyPr>
            <a:lstStyle/>
            <a:p>
              <a:r>
                <a:rPr lang="en-US" dirty="0">
                  <a:solidFill>
                    <a:schemeClr val="tx1">
                      <a:lumMod val="95000"/>
                      <a:lumOff val="5000"/>
                    </a:schemeClr>
                  </a:solidFill>
                </a:rPr>
                <a:t>Shotgun sequence</a:t>
              </a:r>
            </a:p>
          </p:txBody>
        </p:sp>
      </p:grpSp>
      <p:grpSp>
        <p:nvGrpSpPr>
          <p:cNvPr id="10" name="Group 38"/>
          <p:cNvGrpSpPr>
            <a:grpSpLocks/>
          </p:cNvGrpSpPr>
          <p:nvPr/>
        </p:nvGrpSpPr>
        <p:grpSpPr bwMode="auto">
          <a:xfrm>
            <a:off x="4057650" y="3715755"/>
            <a:ext cx="1319213" cy="457200"/>
            <a:chOff x="2556" y="2160"/>
            <a:chExt cx="831" cy="288"/>
          </a:xfrm>
        </p:grpSpPr>
        <p:sp>
          <p:nvSpPr>
            <p:cNvPr id="58407" name="Line 39"/>
            <p:cNvSpPr>
              <a:spLocks noChangeShapeType="1"/>
            </p:cNvSpPr>
            <p:nvPr/>
          </p:nvSpPr>
          <p:spPr bwMode="auto">
            <a:xfrm>
              <a:off x="2556" y="2160"/>
              <a:ext cx="0" cy="288"/>
            </a:xfrm>
            <a:prstGeom prst="line">
              <a:avLst/>
            </a:prstGeom>
            <a:noFill/>
            <a:ln w="9525">
              <a:solidFill>
                <a:schemeClr val="accent3">
                  <a:lumMod val="75000"/>
                </a:schemeClr>
              </a:solidFill>
              <a:round/>
              <a:headEnd/>
              <a:tailEnd type="triangle" w="med" len="med"/>
            </a:ln>
            <a:effectLst/>
          </p:spPr>
          <p:txBody>
            <a:bodyPr/>
            <a:lstStyle/>
            <a:p>
              <a:endParaRPr lang="en-US"/>
            </a:p>
          </p:txBody>
        </p:sp>
        <p:sp>
          <p:nvSpPr>
            <p:cNvPr id="58408" name="Text Box 40"/>
            <p:cNvSpPr txBox="1">
              <a:spLocks noChangeArrowheads="1"/>
            </p:cNvSpPr>
            <p:nvPr/>
          </p:nvSpPr>
          <p:spPr bwMode="auto">
            <a:xfrm>
              <a:off x="2592" y="2169"/>
              <a:ext cx="795" cy="233"/>
            </a:xfrm>
            <a:prstGeom prst="rect">
              <a:avLst/>
            </a:prstGeom>
            <a:noFill/>
            <a:ln w="9525">
              <a:noFill/>
              <a:miter lim="800000"/>
              <a:headEnd/>
              <a:tailEnd/>
            </a:ln>
            <a:effectLst/>
          </p:spPr>
          <p:txBody>
            <a:bodyPr wrap="none">
              <a:spAutoFit/>
            </a:bodyPr>
            <a:lstStyle/>
            <a:p>
              <a:r>
                <a:rPr lang="en-US" dirty="0">
                  <a:solidFill>
                    <a:schemeClr val="tx1">
                      <a:lumMod val="95000"/>
                      <a:lumOff val="5000"/>
                    </a:schemeClr>
                  </a:solidFill>
                </a:rPr>
                <a:t>Assemble</a:t>
              </a:r>
            </a:p>
          </p:txBody>
        </p:sp>
      </p:grpSp>
      <p:grpSp>
        <p:nvGrpSpPr>
          <p:cNvPr id="11" name="Group 42"/>
          <p:cNvGrpSpPr>
            <a:grpSpLocks/>
          </p:cNvGrpSpPr>
          <p:nvPr/>
        </p:nvGrpSpPr>
        <p:grpSpPr bwMode="auto">
          <a:xfrm>
            <a:off x="6246814" y="2420355"/>
            <a:ext cx="2900363" cy="2214563"/>
            <a:chOff x="3963" y="1343"/>
            <a:chExt cx="1827" cy="1395"/>
          </a:xfrm>
        </p:grpSpPr>
        <p:grpSp>
          <p:nvGrpSpPr>
            <p:cNvPr id="12" name="Group 43"/>
            <p:cNvGrpSpPr>
              <a:grpSpLocks/>
            </p:cNvGrpSpPr>
            <p:nvPr/>
          </p:nvGrpSpPr>
          <p:grpSpPr bwMode="auto">
            <a:xfrm>
              <a:off x="3963" y="1545"/>
              <a:ext cx="1221" cy="1193"/>
              <a:chOff x="3963" y="1545"/>
              <a:chExt cx="1221" cy="1193"/>
            </a:xfrm>
          </p:grpSpPr>
          <p:sp>
            <p:nvSpPr>
              <p:cNvPr id="58412" name="Line 44"/>
              <p:cNvSpPr>
                <a:spLocks noChangeShapeType="1"/>
              </p:cNvSpPr>
              <p:nvPr/>
            </p:nvSpPr>
            <p:spPr bwMode="auto">
              <a:xfrm>
                <a:off x="4176" y="1545"/>
                <a:ext cx="0" cy="960"/>
              </a:xfrm>
              <a:prstGeom prst="line">
                <a:avLst/>
              </a:prstGeom>
              <a:noFill/>
              <a:ln w="38100">
                <a:solidFill>
                  <a:srgbClr val="B2B2B2"/>
                </a:solidFill>
                <a:round/>
                <a:headEnd/>
                <a:tailEnd/>
              </a:ln>
              <a:effectLst/>
            </p:spPr>
            <p:txBody>
              <a:bodyPr/>
              <a:lstStyle/>
              <a:p>
                <a:endParaRPr lang="en-US"/>
              </a:p>
            </p:txBody>
          </p:sp>
          <p:sp>
            <p:nvSpPr>
              <p:cNvPr id="58413" name="Line 45"/>
              <p:cNvSpPr>
                <a:spLocks noChangeShapeType="1"/>
              </p:cNvSpPr>
              <p:nvPr/>
            </p:nvSpPr>
            <p:spPr bwMode="auto">
              <a:xfrm>
                <a:off x="4176" y="2505"/>
                <a:ext cx="1008" cy="0"/>
              </a:xfrm>
              <a:prstGeom prst="line">
                <a:avLst/>
              </a:prstGeom>
              <a:noFill/>
              <a:ln w="38100">
                <a:solidFill>
                  <a:srgbClr val="B2B2B2"/>
                </a:solidFill>
                <a:round/>
                <a:headEnd/>
                <a:tailEnd/>
              </a:ln>
              <a:effectLst/>
            </p:spPr>
            <p:txBody>
              <a:bodyPr/>
              <a:lstStyle/>
              <a:p>
                <a:endParaRPr lang="en-US"/>
              </a:p>
            </p:txBody>
          </p:sp>
          <p:sp>
            <p:nvSpPr>
              <p:cNvPr id="58414" name="Text Box 46"/>
              <p:cNvSpPr txBox="1">
                <a:spLocks noChangeArrowheads="1"/>
              </p:cNvSpPr>
              <p:nvPr/>
            </p:nvSpPr>
            <p:spPr bwMode="auto">
              <a:xfrm rot="16200000">
                <a:off x="3562" y="1958"/>
                <a:ext cx="1015" cy="213"/>
              </a:xfrm>
              <a:prstGeom prst="rect">
                <a:avLst/>
              </a:prstGeom>
              <a:noFill/>
              <a:ln w="9525">
                <a:noFill/>
                <a:miter lim="800000"/>
                <a:headEnd/>
                <a:tailEnd/>
              </a:ln>
              <a:effectLst/>
            </p:spPr>
            <p:txBody>
              <a:bodyPr wrap="none">
                <a:spAutoFit/>
              </a:bodyPr>
              <a:lstStyle/>
              <a:p>
                <a:r>
                  <a:rPr lang="en-US" sz="1600" dirty="0">
                    <a:solidFill>
                      <a:schemeClr val="tx1">
                        <a:lumMod val="95000"/>
                        <a:lumOff val="5000"/>
                      </a:schemeClr>
                    </a:solidFill>
                  </a:rPr>
                  <a:t>Fold sequence</a:t>
                </a:r>
              </a:p>
            </p:txBody>
          </p:sp>
          <p:sp>
            <p:nvSpPr>
              <p:cNvPr id="58415" name="Text Box 47"/>
              <p:cNvSpPr txBox="1">
                <a:spLocks noChangeArrowheads="1"/>
              </p:cNvSpPr>
              <p:nvPr/>
            </p:nvSpPr>
            <p:spPr bwMode="auto">
              <a:xfrm>
                <a:off x="4413" y="2505"/>
                <a:ext cx="468" cy="233"/>
              </a:xfrm>
              <a:prstGeom prst="rect">
                <a:avLst/>
              </a:prstGeom>
              <a:noFill/>
              <a:ln w="9525">
                <a:noFill/>
                <a:miter lim="800000"/>
                <a:headEnd/>
                <a:tailEnd/>
              </a:ln>
              <a:effectLst/>
            </p:spPr>
            <p:txBody>
              <a:bodyPr wrap="none">
                <a:spAutoFit/>
              </a:bodyPr>
              <a:lstStyle/>
              <a:p>
                <a:r>
                  <a:rPr lang="en-US">
                    <a:solidFill>
                      <a:schemeClr val="tx1">
                        <a:lumMod val="95000"/>
                        <a:lumOff val="5000"/>
                      </a:schemeClr>
                    </a:solidFill>
                  </a:rPr>
                  <a:t>Gaps</a:t>
                </a:r>
              </a:p>
            </p:txBody>
          </p:sp>
          <p:sp>
            <p:nvSpPr>
              <p:cNvPr id="58416" name="Freeform 48"/>
              <p:cNvSpPr>
                <a:spLocks/>
              </p:cNvSpPr>
              <p:nvPr/>
            </p:nvSpPr>
            <p:spPr bwMode="auto">
              <a:xfrm>
                <a:off x="4228" y="1645"/>
                <a:ext cx="952" cy="812"/>
              </a:xfrm>
              <a:custGeom>
                <a:avLst/>
                <a:gdLst/>
                <a:ahLst/>
                <a:cxnLst>
                  <a:cxn ang="0">
                    <a:pos x="0" y="52"/>
                  </a:cxn>
                  <a:cxn ang="0">
                    <a:pos x="115" y="29"/>
                  </a:cxn>
                  <a:cxn ang="0">
                    <a:pos x="169" y="67"/>
                  </a:cxn>
                  <a:cxn ang="0">
                    <a:pos x="215" y="98"/>
                  </a:cxn>
                  <a:cxn ang="0">
                    <a:pos x="292" y="198"/>
                  </a:cxn>
                  <a:cxn ang="0">
                    <a:pos x="338" y="282"/>
                  </a:cxn>
                  <a:cxn ang="0">
                    <a:pos x="392" y="413"/>
                  </a:cxn>
                  <a:cxn ang="0">
                    <a:pos x="430" y="482"/>
                  </a:cxn>
                  <a:cxn ang="0">
                    <a:pos x="530" y="582"/>
                  </a:cxn>
                  <a:cxn ang="0">
                    <a:pos x="584" y="643"/>
                  </a:cxn>
                  <a:cxn ang="0">
                    <a:pos x="584" y="643"/>
                  </a:cxn>
                  <a:cxn ang="0">
                    <a:pos x="668" y="751"/>
                  </a:cxn>
                  <a:cxn ang="0">
                    <a:pos x="952" y="812"/>
                  </a:cxn>
                </a:cxnLst>
                <a:rect l="0" t="0" r="r" b="b"/>
                <a:pathLst>
                  <a:path w="952" h="812">
                    <a:moveTo>
                      <a:pt x="0" y="52"/>
                    </a:moveTo>
                    <a:cubicBezTo>
                      <a:pt x="18" y="0"/>
                      <a:pt x="62" y="24"/>
                      <a:pt x="115" y="29"/>
                    </a:cubicBezTo>
                    <a:cubicBezTo>
                      <a:pt x="171" y="66"/>
                      <a:pt x="99" y="18"/>
                      <a:pt x="169" y="67"/>
                    </a:cubicBezTo>
                    <a:cubicBezTo>
                      <a:pt x="184" y="78"/>
                      <a:pt x="215" y="98"/>
                      <a:pt x="215" y="98"/>
                    </a:cubicBezTo>
                    <a:cubicBezTo>
                      <a:pt x="239" y="134"/>
                      <a:pt x="267" y="163"/>
                      <a:pt x="292" y="198"/>
                    </a:cubicBezTo>
                    <a:cubicBezTo>
                      <a:pt x="302" y="232"/>
                      <a:pt x="311" y="257"/>
                      <a:pt x="338" y="282"/>
                    </a:cubicBezTo>
                    <a:cubicBezTo>
                      <a:pt x="359" y="326"/>
                      <a:pt x="364" y="373"/>
                      <a:pt x="392" y="413"/>
                    </a:cubicBezTo>
                    <a:cubicBezTo>
                      <a:pt x="400" y="440"/>
                      <a:pt x="410" y="461"/>
                      <a:pt x="430" y="482"/>
                    </a:cubicBezTo>
                    <a:cubicBezTo>
                      <a:pt x="443" y="520"/>
                      <a:pt x="496" y="556"/>
                      <a:pt x="530" y="582"/>
                    </a:cubicBezTo>
                    <a:lnTo>
                      <a:pt x="584" y="643"/>
                    </a:lnTo>
                    <a:cubicBezTo>
                      <a:pt x="584" y="643"/>
                      <a:pt x="584" y="643"/>
                      <a:pt x="584" y="643"/>
                    </a:cubicBezTo>
                    <a:cubicBezTo>
                      <a:pt x="610" y="678"/>
                      <a:pt x="631" y="726"/>
                      <a:pt x="668" y="751"/>
                    </a:cubicBezTo>
                    <a:cubicBezTo>
                      <a:pt x="742" y="801"/>
                      <a:pt x="869" y="812"/>
                      <a:pt x="952" y="812"/>
                    </a:cubicBezTo>
                  </a:path>
                </a:pathLst>
              </a:custGeom>
              <a:noFill/>
              <a:ln w="38100" cmpd="sng">
                <a:solidFill>
                  <a:srgbClr val="00FFFF"/>
                </a:solidFill>
                <a:round/>
                <a:headEnd/>
                <a:tailEnd/>
              </a:ln>
              <a:effectLst/>
            </p:spPr>
            <p:txBody>
              <a:bodyPr/>
              <a:lstStyle/>
              <a:p>
                <a:endParaRPr lang="en-US"/>
              </a:p>
            </p:txBody>
          </p:sp>
        </p:grpSp>
        <p:sp>
          <p:nvSpPr>
            <p:cNvPr id="58417" name="Text Box 49"/>
            <p:cNvSpPr txBox="1">
              <a:spLocks noChangeArrowheads="1"/>
            </p:cNvSpPr>
            <p:nvPr/>
          </p:nvSpPr>
          <p:spPr bwMode="auto">
            <a:xfrm>
              <a:off x="4479" y="1343"/>
              <a:ext cx="1311" cy="582"/>
            </a:xfrm>
            <a:prstGeom prst="rect">
              <a:avLst/>
            </a:prstGeom>
            <a:noFill/>
            <a:ln w="9525">
              <a:noFill/>
              <a:miter lim="800000"/>
              <a:headEnd/>
              <a:tailEnd/>
            </a:ln>
            <a:effectLst/>
          </p:spPr>
          <p:txBody>
            <a:bodyPr wrap="none">
              <a:spAutoFit/>
            </a:bodyPr>
            <a:lstStyle/>
            <a:p>
              <a:r>
                <a:rPr lang="en-US" dirty="0">
                  <a:solidFill>
                    <a:schemeClr val="tx1">
                      <a:lumMod val="95000"/>
                      <a:lumOff val="5000"/>
                    </a:schemeClr>
                  </a:solidFill>
                </a:rPr>
                <a:t>deeper sequence</a:t>
              </a:r>
            </a:p>
            <a:p>
              <a:r>
                <a:rPr lang="en-US" dirty="0">
                  <a:solidFill>
                    <a:schemeClr val="tx1">
                      <a:lumMod val="95000"/>
                      <a:lumOff val="5000"/>
                    </a:schemeClr>
                  </a:solidFill>
                </a:rPr>
                <a:t>coverage rarely</a:t>
              </a:r>
            </a:p>
            <a:p>
              <a:r>
                <a:rPr lang="en-US" dirty="0">
                  <a:solidFill>
                    <a:schemeClr val="tx1">
                      <a:lumMod val="95000"/>
                      <a:lumOff val="5000"/>
                    </a:schemeClr>
                  </a:solidFill>
                </a:rPr>
                <a:t>resolves all gaps</a:t>
              </a:r>
            </a:p>
          </p:txBody>
        </p:sp>
      </p:grpSp>
      <p:grpSp>
        <p:nvGrpSpPr>
          <p:cNvPr id="2" name="Group 1"/>
          <p:cNvGrpSpPr/>
          <p:nvPr/>
        </p:nvGrpSpPr>
        <p:grpSpPr>
          <a:xfrm>
            <a:off x="2895600" y="2953755"/>
            <a:ext cx="2362200" cy="533400"/>
            <a:chOff x="2895600" y="2953755"/>
            <a:chExt cx="2362200" cy="533400"/>
          </a:xfrm>
        </p:grpSpPr>
        <p:sp>
          <p:nvSpPr>
            <p:cNvPr id="58385" name="Line 17"/>
            <p:cNvSpPr>
              <a:spLocks noChangeShapeType="1"/>
            </p:cNvSpPr>
            <p:nvPr/>
          </p:nvSpPr>
          <p:spPr bwMode="auto">
            <a:xfrm>
              <a:off x="3200400" y="2953755"/>
              <a:ext cx="304800" cy="0"/>
            </a:xfrm>
            <a:prstGeom prst="line">
              <a:avLst/>
            </a:prstGeom>
            <a:noFill/>
            <a:ln w="38100">
              <a:solidFill>
                <a:srgbClr val="0070C0"/>
              </a:solidFill>
              <a:round/>
              <a:headEnd/>
              <a:tailEnd/>
            </a:ln>
            <a:effectLst/>
          </p:spPr>
          <p:txBody>
            <a:bodyPr/>
            <a:lstStyle/>
            <a:p>
              <a:endParaRPr lang="en-US"/>
            </a:p>
          </p:txBody>
        </p:sp>
        <p:sp>
          <p:nvSpPr>
            <p:cNvPr id="58386" name="Line 18"/>
            <p:cNvSpPr>
              <a:spLocks noChangeShapeType="1"/>
            </p:cNvSpPr>
            <p:nvPr/>
          </p:nvSpPr>
          <p:spPr bwMode="auto">
            <a:xfrm>
              <a:off x="3352800" y="3106155"/>
              <a:ext cx="304800" cy="0"/>
            </a:xfrm>
            <a:prstGeom prst="line">
              <a:avLst/>
            </a:prstGeom>
            <a:noFill/>
            <a:ln w="38100">
              <a:solidFill>
                <a:srgbClr val="0070C0"/>
              </a:solidFill>
              <a:round/>
              <a:headEnd/>
              <a:tailEnd/>
            </a:ln>
            <a:effectLst/>
          </p:spPr>
          <p:txBody>
            <a:bodyPr/>
            <a:lstStyle/>
            <a:p>
              <a:endParaRPr lang="en-US"/>
            </a:p>
          </p:txBody>
        </p:sp>
        <p:sp>
          <p:nvSpPr>
            <p:cNvPr id="58387" name="Line 19"/>
            <p:cNvSpPr>
              <a:spLocks noChangeShapeType="1"/>
            </p:cNvSpPr>
            <p:nvPr/>
          </p:nvSpPr>
          <p:spPr bwMode="auto">
            <a:xfrm>
              <a:off x="3505200" y="3258555"/>
              <a:ext cx="304800" cy="0"/>
            </a:xfrm>
            <a:prstGeom prst="line">
              <a:avLst/>
            </a:prstGeom>
            <a:noFill/>
            <a:ln w="38100">
              <a:solidFill>
                <a:srgbClr val="0070C0"/>
              </a:solidFill>
              <a:round/>
              <a:headEnd/>
              <a:tailEnd/>
            </a:ln>
            <a:effectLst/>
          </p:spPr>
          <p:txBody>
            <a:bodyPr/>
            <a:lstStyle/>
            <a:p>
              <a:endParaRPr lang="en-US"/>
            </a:p>
          </p:txBody>
        </p:sp>
        <p:sp>
          <p:nvSpPr>
            <p:cNvPr id="58388" name="Line 20"/>
            <p:cNvSpPr>
              <a:spLocks noChangeShapeType="1"/>
            </p:cNvSpPr>
            <p:nvPr/>
          </p:nvSpPr>
          <p:spPr bwMode="auto">
            <a:xfrm>
              <a:off x="4191000" y="3029955"/>
              <a:ext cx="304800" cy="0"/>
            </a:xfrm>
            <a:prstGeom prst="line">
              <a:avLst/>
            </a:prstGeom>
            <a:noFill/>
            <a:ln w="38100">
              <a:solidFill>
                <a:srgbClr val="0070C0"/>
              </a:solidFill>
              <a:round/>
              <a:headEnd/>
              <a:tailEnd/>
            </a:ln>
            <a:effectLst/>
          </p:spPr>
          <p:txBody>
            <a:bodyPr/>
            <a:lstStyle/>
            <a:p>
              <a:endParaRPr lang="en-US"/>
            </a:p>
          </p:txBody>
        </p:sp>
        <p:sp>
          <p:nvSpPr>
            <p:cNvPr id="58389" name="Line 21"/>
            <p:cNvSpPr>
              <a:spLocks noChangeShapeType="1"/>
            </p:cNvSpPr>
            <p:nvPr/>
          </p:nvSpPr>
          <p:spPr bwMode="auto">
            <a:xfrm>
              <a:off x="3810000" y="3029955"/>
              <a:ext cx="304800" cy="0"/>
            </a:xfrm>
            <a:prstGeom prst="line">
              <a:avLst/>
            </a:prstGeom>
            <a:noFill/>
            <a:ln w="38100">
              <a:solidFill>
                <a:srgbClr val="0070C0"/>
              </a:solidFill>
              <a:round/>
              <a:headEnd/>
              <a:tailEnd/>
            </a:ln>
            <a:effectLst/>
          </p:spPr>
          <p:txBody>
            <a:bodyPr/>
            <a:lstStyle/>
            <a:p>
              <a:endParaRPr lang="en-US"/>
            </a:p>
          </p:txBody>
        </p:sp>
        <p:sp>
          <p:nvSpPr>
            <p:cNvPr id="58390" name="Line 22"/>
            <p:cNvSpPr>
              <a:spLocks noChangeShapeType="1"/>
            </p:cNvSpPr>
            <p:nvPr/>
          </p:nvSpPr>
          <p:spPr bwMode="auto">
            <a:xfrm>
              <a:off x="4572000" y="3182355"/>
              <a:ext cx="304800" cy="0"/>
            </a:xfrm>
            <a:prstGeom prst="line">
              <a:avLst/>
            </a:prstGeom>
            <a:noFill/>
            <a:ln w="38100">
              <a:solidFill>
                <a:srgbClr val="0070C0"/>
              </a:solidFill>
              <a:round/>
              <a:headEnd/>
              <a:tailEnd/>
            </a:ln>
            <a:effectLst/>
          </p:spPr>
          <p:txBody>
            <a:bodyPr/>
            <a:lstStyle/>
            <a:p>
              <a:endParaRPr lang="en-US"/>
            </a:p>
          </p:txBody>
        </p:sp>
        <p:sp>
          <p:nvSpPr>
            <p:cNvPr id="58391" name="Line 23"/>
            <p:cNvSpPr>
              <a:spLocks noChangeShapeType="1"/>
            </p:cNvSpPr>
            <p:nvPr/>
          </p:nvSpPr>
          <p:spPr bwMode="auto">
            <a:xfrm>
              <a:off x="4953000" y="3029955"/>
              <a:ext cx="304800" cy="0"/>
            </a:xfrm>
            <a:prstGeom prst="line">
              <a:avLst/>
            </a:prstGeom>
            <a:noFill/>
            <a:ln w="38100">
              <a:solidFill>
                <a:srgbClr val="0070C0"/>
              </a:solidFill>
              <a:round/>
              <a:headEnd/>
              <a:tailEnd/>
            </a:ln>
            <a:effectLst/>
          </p:spPr>
          <p:txBody>
            <a:bodyPr/>
            <a:lstStyle/>
            <a:p>
              <a:endParaRPr lang="en-US"/>
            </a:p>
          </p:txBody>
        </p:sp>
        <p:sp>
          <p:nvSpPr>
            <p:cNvPr id="58392" name="Line 24"/>
            <p:cNvSpPr>
              <a:spLocks noChangeShapeType="1"/>
            </p:cNvSpPr>
            <p:nvPr/>
          </p:nvSpPr>
          <p:spPr bwMode="auto">
            <a:xfrm>
              <a:off x="4800600" y="3334755"/>
              <a:ext cx="304800" cy="0"/>
            </a:xfrm>
            <a:prstGeom prst="line">
              <a:avLst/>
            </a:prstGeom>
            <a:noFill/>
            <a:ln w="38100">
              <a:solidFill>
                <a:srgbClr val="0070C0"/>
              </a:solidFill>
              <a:round/>
              <a:headEnd/>
              <a:tailEnd/>
            </a:ln>
            <a:effectLst/>
          </p:spPr>
          <p:txBody>
            <a:bodyPr/>
            <a:lstStyle/>
            <a:p>
              <a:endParaRPr lang="en-US"/>
            </a:p>
          </p:txBody>
        </p:sp>
        <p:sp>
          <p:nvSpPr>
            <p:cNvPr id="58393" name="Line 25"/>
            <p:cNvSpPr>
              <a:spLocks noChangeShapeType="1"/>
            </p:cNvSpPr>
            <p:nvPr/>
          </p:nvSpPr>
          <p:spPr bwMode="auto">
            <a:xfrm>
              <a:off x="4191000" y="3258555"/>
              <a:ext cx="304800" cy="0"/>
            </a:xfrm>
            <a:prstGeom prst="line">
              <a:avLst/>
            </a:prstGeom>
            <a:noFill/>
            <a:ln w="38100">
              <a:solidFill>
                <a:srgbClr val="0070C0"/>
              </a:solidFill>
              <a:round/>
              <a:headEnd/>
              <a:tailEnd/>
            </a:ln>
            <a:effectLst/>
          </p:spPr>
          <p:txBody>
            <a:bodyPr/>
            <a:lstStyle/>
            <a:p>
              <a:endParaRPr lang="en-US"/>
            </a:p>
          </p:txBody>
        </p:sp>
        <p:sp>
          <p:nvSpPr>
            <p:cNvPr id="58394" name="Line 26"/>
            <p:cNvSpPr>
              <a:spLocks noChangeShapeType="1"/>
            </p:cNvSpPr>
            <p:nvPr/>
          </p:nvSpPr>
          <p:spPr bwMode="auto">
            <a:xfrm>
              <a:off x="3886200" y="3182355"/>
              <a:ext cx="304800" cy="0"/>
            </a:xfrm>
            <a:prstGeom prst="line">
              <a:avLst/>
            </a:prstGeom>
            <a:noFill/>
            <a:ln w="38100">
              <a:solidFill>
                <a:srgbClr val="0070C0"/>
              </a:solidFill>
              <a:round/>
              <a:headEnd/>
              <a:tailEnd/>
            </a:ln>
            <a:effectLst/>
          </p:spPr>
          <p:txBody>
            <a:bodyPr/>
            <a:lstStyle/>
            <a:p>
              <a:endParaRPr lang="en-US"/>
            </a:p>
          </p:txBody>
        </p:sp>
        <p:sp>
          <p:nvSpPr>
            <p:cNvPr id="58395" name="Line 27"/>
            <p:cNvSpPr>
              <a:spLocks noChangeShapeType="1"/>
            </p:cNvSpPr>
            <p:nvPr/>
          </p:nvSpPr>
          <p:spPr bwMode="auto">
            <a:xfrm>
              <a:off x="3733800" y="3106155"/>
              <a:ext cx="304800" cy="0"/>
            </a:xfrm>
            <a:prstGeom prst="line">
              <a:avLst/>
            </a:prstGeom>
            <a:noFill/>
            <a:ln w="38100">
              <a:solidFill>
                <a:srgbClr val="0070C0"/>
              </a:solidFill>
              <a:round/>
              <a:headEnd/>
              <a:tailEnd/>
            </a:ln>
            <a:effectLst/>
          </p:spPr>
          <p:txBody>
            <a:bodyPr/>
            <a:lstStyle/>
            <a:p>
              <a:endParaRPr lang="en-US"/>
            </a:p>
          </p:txBody>
        </p:sp>
        <p:sp>
          <p:nvSpPr>
            <p:cNvPr id="58396" name="Line 28"/>
            <p:cNvSpPr>
              <a:spLocks noChangeShapeType="1"/>
            </p:cNvSpPr>
            <p:nvPr/>
          </p:nvSpPr>
          <p:spPr bwMode="auto">
            <a:xfrm>
              <a:off x="3048000" y="3182355"/>
              <a:ext cx="304800" cy="0"/>
            </a:xfrm>
            <a:prstGeom prst="line">
              <a:avLst/>
            </a:prstGeom>
            <a:noFill/>
            <a:ln w="38100">
              <a:solidFill>
                <a:srgbClr val="0070C0"/>
              </a:solidFill>
              <a:round/>
              <a:headEnd/>
              <a:tailEnd/>
            </a:ln>
            <a:effectLst/>
          </p:spPr>
          <p:txBody>
            <a:bodyPr/>
            <a:lstStyle/>
            <a:p>
              <a:endParaRPr lang="en-US"/>
            </a:p>
          </p:txBody>
        </p:sp>
        <p:grpSp>
          <p:nvGrpSpPr>
            <p:cNvPr id="7" name="Group 29"/>
            <p:cNvGrpSpPr>
              <a:grpSpLocks/>
            </p:cNvGrpSpPr>
            <p:nvPr/>
          </p:nvGrpSpPr>
          <p:grpSpPr bwMode="auto">
            <a:xfrm>
              <a:off x="2895600" y="3029955"/>
              <a:ext cx="304800" cy="0"/>
              <a:chOff x="1824" y="1584"/>
              <a:chExt cx="192" cy="0"/>
            </a:xfrm>
          </p:grpSpPr>
          <p:sp>
            <p:nvSpPr>
              <p:cNvPr id="58398" name="Line 30"/>
              <p:cNvSpPr>
                <a:spLocks noChangeShapeType="1"/>
              </p:cNvSpPr>
              <p:nvPr/>
            </p:nvSpPr>
            <p:spPr bwMode="auto">
              <a:xfrm>
                <a:off x="1824" y="1584"/>
                <a:ext cx="192" cy="0"/>
              </a:xfrm>
              <a:prstGeom prst="line">
                <a:avLst/>
              </a:prstGeom>
              <a:noFill/>
              <a:ln w="38100">
                <a:solidFill>
                  <a:srgbClr val="0070C0"/>
                </a:solidFill>
                <a:round/>
                <a:headEnd/>
                <a:tailEnd/>
              </a:ln>
              <a:effectLst/>
            </p:spPr>
            <p:txBody>
              <a:bodyPr/>
              <a:lstStyle/>
              <a:p>
                <a:endParaRPr lang="en-US"/>
              </a:p>
            </p:txBody>
          </p:sp>
          <p:sp>
            <p:nvSpPr>
              <p:cNvPr id="58399" name="Line 31"/>
              <p:cNvSpPr>
                <a:spLocks noChangeShapeType="1"/>
              </p:cNvSpPr>
              <p:nvPr/>
            </p:nvSpPr>
            <p:spPr bwMode="auto">
              <a:xfrm>
                <a:off x="1824" y="1584"/>
                <a:ext cx="96" cy="0"/>
              </a:xfrm>
              <a:prstGeom prst="line">
                <a:avLst/>
              </a:prstGeom>
              <a:noFill/>
              <a:ln w="38100">
                <a:solidFill>
                  <a:srgbClr val="B2B2B2"/>
                </a:solidFill>
                <a:round/>
                <a:headEnd/>
                <a:tailEnd/>
              </a:ln>
              <a:effectLst/>
            </p:spPr>
            <p:txBody>
              <a:bodyPr/>
              <a:lstStyle/>
              <a:p>
                <a:endParaRPr lang="en-US"/>
              </a:p>
            </p:txBody>
          </p:sp>
        </p:grpSp>
        <p:grpSp>
          <p:nvGrpSpPr>
            <p:cNvPr id="8" name="Group 32"/>
            <p:cNvGrpSpPr>
              <a:grpSpLocks/>
            </p:cNvGrpSpPr>
            <p:nvPr/>
          </p:nvGrpSpPr>
          <p:grpSpPr bwMode="auto">
            <a:xfrm>
              <a:off x="3200400" y="3334755"/>
              <a:ext cx="381000" cy="0"/>
              <a:chOff x="2016" y="1776"/>
              <a:chExt cx="240" cy="0"/>
            </a:xfrm>
          </p:grpSpPr>
          <p:sp>
            <p:nvSpPr>
              <p:cNvPr id="58401" name="Line 33"/>
              <p:cNvSpPr>
                <a:spLocks noChangeShapeType="1"/>
              </p:cNvSpPr>
              <p:nvPr/>
            </p:nvSpPr>
            <p:spPr bwMode="auto">
              <a:xfrm>
                <a:off x="2064" y="1776"/>
                <a:ext cx="192" cy="0"/>
              </a:xfrm>
              <a:prstGeom prst="line">
                <a:avLst/>
              </a:prstGeom>
              <a:noFill/>
              <a:ln w="38100">
                <a:solidFill>
                  <a:srgbClr val="0070C0"/>
                </a:solidFill>
                <a:round/>
                <a:headEnd/>
                <a:tailEnd/>
              </a:ln>
              <a:effectLst/>
            </p:spPr>
            <p:txBody>
              <a:bodyPr/>
              <a:lstStyle/>
              <a:p>
                <a:endParaRPr lang="en-US"/>
              </a:p>
            </p:txBody>
          </p:sp>
          <p:sp>
            <p:nvSpPr>
              <p:cNvPr id="58402" name="Line 34"/>
              <p:cNvSpPr>
                <a:spLocks noChangeShapeType="1"/>
              </p:cNvSpPr>
              <p:nvPr/>
            </p:nvSpPr>
            <p:spPr bwMode="auto">
              <a:xfrm>
                <a:off x="2016" y="1776"/>
                <a:ext cx="96" cy="0"/>
              </a:xfrm>
              <a:prstGeom prst="line">
                <a:avLst/>
              </a:prstGeom>
              <a:noFill/>
              <a:ln w="38100">
                <a:solidFill>
                  <a:srgbClr val="B2B2B2"/>
                </a:solidFill>
                <a:round/>
                <a:headEnd/>
                <a:tailEnd/>
              </a:ln>
              <a:effectLst/>
            </p:spPr>
            <p:txBody>
              <a:bodyPr/>
              <a:lstStyle/>
              <a:p>
                <a:endParaRPr lang="en-US"/>
              </a:p>
            </p:txBody>
          </p:sp>
        </p:grpSp>
        <p:grpSp>
          <p:nvGrpSpPr>
            <p:cNvPr id="9" name="Group 35"/>
            <p:cNvGrpSpPr>
              <a:grpSpLocks/>
            </p:cNvGrpSpPr>
            <p:nvPr/>
          </p:nvGrpSpPr>
          <p:grpSpPr bwMode="auto">
            <a:xfrm>
              <a:off x="4495800" y="3410955"/>
              <a:ext cx="304800" cy="0"/>
              <a:chOff x="2832" y="1824"/>
              <a:chExt cx="192" cy="0"/>
            </a:xfrm>
          </p:grpSpPr>
          <p:sp>
            <p:nvSpPr>
              <p:cNvPr id="58404" name="Line 36"/>
              <p:cNvSpPr>
                <a:spLocks noChangeShapeType="1"/>
              </p:cNvSpPr>
              <p:nvPr/>
            </p:nvSpPr>
            <p:spPr bwMode="auto">
              <a:xfrm>
                <a:off x="2832" y="1824"/>
                <a:ext cx="192" cy="0"/>
              </a:xfrm>
              <a:prstGeom prst="line">
                <a:avLst/>
              </a:prstGeom>
              <a:noFill/>
              <a:ln w="38100">
                <a:solidFill>
                  <a:srgbClr val="0070C0"/>
                </a:solidFill>
                <a:round/>
                <a:headEnd/>
                <a:tailEnd/>
              </a:ln>
              <a:effectLst/>
            </p:spPr>
            <p:txBody>
              <a:bodyPr/>
              <a:lstStyle/>
              <a:p>
                <a:endParaRPr lang="en-US"/>
              </a:p>
            </p:txBody>
          </p:sp>
          <p:sp>
            <p:nvSpPr>
              <p:cNvPr id="58405" name="Line 37"/>
              <p:cNvSpPr>
                <a:spLocks noChangeShapeType="1"/>
              </p:cNvSpPr>
              <p:nvPr/>
            </p:nvSpPr>
            <p:spPr bwMode="auto">
              <a:xfrm>
                <a:off x="2928" y="1824"/>
                <a:ext cx="96" cy="0"/>
              </a:xfrm>
              <a:prstGeom prst="line">
                <a:avLst/>
              </a:prstGeom>
              <a:noFill/>
              <a:ln w="38100">
                <a:solidFill>
                  <a:srgbClr val="B2B2B2"/>
                </a:solidFill>
                <a:round/>
                <a:headEnd/>
                <a:tailEnd/>
              </a:ln>
              <a:effectLst/>
            </p:spPr>
            <p:txBody>
              <a:bodyPr/>
              <a:lstStyle/>
              <a:p>
                <a:endParaRPr lang="en-US"/>
              </a:p>
            </p:txBody>
          </p:sp>
        </p:grpSp>
        <p:sp>
          <p:nvSpPr>
            <p:cNvPr id="58418" name="Line 50"/>
            <p:cNvSpPr>
              <a:spLocks noChangeShapeType="1"/>
            </p:cNvSpPr>
            <p:nvPr/>
          </p:nvSpPr>
          <p:spPr bwMode="auto">
            <a:xfrm>
              <a:off x="4114800" y="3106155"/>
              <a:ext cx="304800" cy="0"/>
            </a:xfrm>
            <a:prstGeom prst="line">
              <a:avLst/>
            </a:prstGeom>
            <a:noFill/>
            <a:ln w="38100">
              <a:solidFill>
                <a:srgbClr val="0070C0"/>
              </a:solidFill>
              <a:round/>
              <a:headEnd/>
              <a:tailEnd/>
            </a:ln>
            <a:effectLst/>
          </p:spPr>
          <p:txBody>
            <a:bodyPr/>
            <a:lstStyle/>
            <a:p>
              <a:endParaRPr lang="en-US"/>
            </a:p>
          </p:txBody>
        </p:sp>
        <p:sp>
          <p:nvSpPr>
            <p:cNvPr id="58419" name="Line 51"/>
            <p:cNvSpPr>
              <a:spLocks noChangeShapeType="1"/>
            </p:cNvSpPr>
            <p:nvPr/>
          </p:nvSpPr>
          <p:spPr bwMode="auto">
            <a:xfrm>
              <a:off x="4114800" y="3334755"/>
              <a:ext cx="304800" cy="0"/>
            </a:xfrm>
            <a:prstGeom prst="line">
              <a:avLst/>
            </a:prstGeom>
            <a:noFill/>
            <a:ln w="38100">
              <a:solidFill>
                <a:srgbClr val="0070C0"/>
              </a:solidFill>
              <a:round/>
              <a:headEnd/>
              <a:tailEnd/>
            </a:ln>
            <a:effectLst/>
          </p:spPr>
          <p:txBody>
            <a:bodyPr/>
            <a:lstStyle/>
            <a:p>
              <a:endParaRPr lang="en-US"/>
            </a:p>
          </p:txBody>
        </p:sp>
        <p:sp>
          <p:nvSpPr>
            <p:cNvPr id="58420" name="Line 52"/>
            <p:cNvSpPr>
              <a:spLocks noChangeShapeType="1"/>
            </p:cNvSpPr>
            <p:nvPr/>
          </p:nvSpPr>
          <p:spPr bwMode="auto">
            <a:xfrm>
              <a:off x="4267200" y="3487155"/>
              <a:ext cx="304800" cy="0"/>
            </a:xfrm>
            <a:prstGeom prst="line">
              <a:avLst/>
            </a:prstGeom>
            <a:noFill/>
            <a:ln w="38100">
              <a:solidFill>
                <a:srgbClr val="0070C0"/>
              </a:solidFill>
              <a:round/>
              <a:headEnd/>
              <a:tailEnd/>
            </a:ln>
            <a:effectLst/>
          </p:spPr>
          <p:txBody>
            <a:bodyPr/>
            <a:lstStyle/>
            <a:p>
              <a:endParaRPr lang="en-US"/>
            </a:p>
          </p:txBody>
        </p:sp>
        <p:sp>
          <p:nvSpPr>
            <p:cNvPr id="58421" name="Line 53"/>
            <p:cNvSpPr>
              <a:spLocks noChangeShapeType="1"/>
            </p:cNvSpPr>
            <p:nvPr/>
          </p:nvSpPr>
          <p:spPr bwMode="auto">
            <a:xfrm>
              <a:off x="4572000" y="3106155"/>
              <a:ext cx="304800" cy="0"/>
            </a:xfrm>
            <a:prstGeom prst="line">
              <a:avLst/>
            </a:prstGeom>
            <a:noFill/>
            <a:ln w="38100">
              <a:solidFill>
                <a:srgbClr val="0070C0"/>
              </a:solidFill>
              <a:round/>
              <a:headEnd/>
              <a:tailEnd/>
            </a:ln>
            <a:effectLst/>
          </p:spPr>
          <p:txBody>
            <a:bodyPr/>
            <a:lstStyle/>
            <a:p>
              <a:endParaRPr lang="en-US"/>
            </a:p>
          </p:txBody>
        </p:sp>
        <p:sp>
          <p:nvSpPr>
            <p:cNvPr id="58422" name="Line 54"/>
            <p:cNvSpPr>
              <a:spLocks noChangeShapeType="1"/>
            </p:cNvSpPr>
            <p:nvPr/>
          </p:nvSpPr>
          <p:spPr bwMode="auto">
            <a:xfrm>
              <a:off x="4953000" y="3182355"/>
              <a:ext cx="304800" cy="0"/>
            </a:xfrm>
            <a:prstGeom prst="line">
              <a:avLst/>
            </a:prstGeom>
            <a:noFill/>
            <a:ln w="38100">
              <a:solidFill>
                <a:srgbClr val="0070C0"/>
              </a:solidFill>
              <a:round/>
              <a:headEnd/>
              <a:tailEnd/>
            </a:ln>
            <a:effectLst/>
          </p:spPr>
          <p:txBody>
            <a:bodyPr/>
            <a:lstStyle/>
            <a:p>
              <a:endParaRPr lang="en-US"/>
            </a:p>
          </p:txBody>
        </p:sp>
        <p:sp>
          <p:nvSpPr>
            <p:cNvPr id="58423" name="Line 55"/>
            <p:cNvSpPr>
              <a:spLocks noChangeShapeType="1"/>
            </p:cNvSpPr>
            <p:nvPr/>
          </p:nvSpPr>
          <p:spPr bwMode="auto">
            <a:xfrm>
              <a:off x="3200400" y="3487155"/>
              <a:ext cx="152400" cy="0"/>
            </a:xfrm>
            <a:prstGeom prst="line">
              <a:avLst/>
            </a:prstGeom>
            <a:noFill/>
            <a:ln w="9525">
              <a:solidFill>
                <a:srgbClr val="B2B2B2"/>
              </a:solidFill>
              <a:round/>
              <a:headEnd/>
              <a:tailEnd type="triangle" w="med" len="med"/>
            </a:ln>
            <a:effectLst/>
          </p:spPr>
          <p:txBody>
            <a:bodyPr/>
            <a:lstStyle/>
            <a:p>
              <a:endParaRPr lang="en-US"/>
            </a:p>
          </p:txBody>
        </p:sp>
        <p:sp>
          <p:nvSpPr>
            <p:cNvPr id="58424" name="Line 56"/>
            <p:cNvSpPr>
              <a:spLocks noChangeShapeType="1"/>
            </p:cNvSpPr>
            <p:nvPr/>
          </p:nvSpPr>
          <p:spPr bwMode="auto">
            <a:xfrm rot="-10800000">
              <a:off x="3429000" y="3487155"/>
              <a:ext cx="152400" cy="0"/>
            </a:xfrm>
            <a:prstGeom prst="line">
              <a:avLst/>
            </a:prstGeom>
            <a:noFill/>
            <a:ln w="9525">
              <a:solidFill>
                <a:srgbClr val="B2B2B2"/>
              </a:solidFill>
              <a:round/>
              <a:headEnd/>
              <a:tailEnd type="triangle" w="med" len="med"/>
            </a:ln>
            <a:effectLst/>
          </p:spPr>
          <p:txBody>
            <a:bodyPr/>
            <a:lstStyle/>
            <a:p>
              <a:endParaRPr lang="en-US"/>
            </a:p>
          </p:txBody>
        </p:sp>
        <p:sp>
          <p:nvSpPr>
            <p:cNvPr id="58425" name="Line 57"/>
            <p:cNvSpPr>
              <a:spLocks noChangeShapeType="1"/>
            </p:cNvSpPr>
            <p:nvPr/>
          </p:nvSpPr>
          <p:spPr bwMode="auto">
            <a:xfrm>
              <a:off x="3886200" y="2953755"/>
              <a:ext cx="304800" cy="0"/>
            </a:xfrm>
            <a:prstGeom prst="line">
              <a:avLst/>
            </a:prstGeom>
            <a:noFill/>
            <a:ln w="38100">
              <a:solidFill>
                <a:srgbClr val="0070C0"/>
              </a:solidFill>
              <a:round/>
              <a:headEnd/>
              <a:tailEnd/>
            </a:ln>
            <a:effectLst/>
          </p:spPr>
          <p:txBody>
            <a:bodyPr/>
            <a:lstStyle/>
            <a:p>
              <a:endParaRPr lang="en-US"/>
            </a:p>
          </p:txBody>
        </p:sp>
        <p:sp>
          <p:nvSpPr>
            <p:cNvPr id="58426" name="Line 58"/>
            <p:cNvSpPr>
              <a:spLocks noChangeShapeType="1"/>
            </p:cNvSpPr>
            <p:nvPr/>
          </p:nvSpPr>
          <p:spPr bwMode="auto">
            <a:xfrm>
              <a:off x="3429000" y="3029955"/>
              <a:ext cx="304800" cy="0"/>
            </a:xfrm>
            <a:prstGeom prst="line">
              <a:avLst/>
            </a:prstGeom>
            <a:noFill/>
            <a:ln w="38100">
              <a:solidFill>
                <a:srgbClr val="0070C0"/>
              </a:solidFill>
              <a:round/>
              <a:headEnd/>
              <a:tailEnd/>
            </a:ln>
            <a:effectLst/>
          </p:spPr>
          <p:txBody>
            <a:bodyPr/>
            <a:lstStyle/>
            <a:p>
              <a:endParaRPr lang="en-US"/>
            </a:p>
          </p:txBody>
        </p:sp>
        <p:grpSp>
          <p:nvGrpSpPr>
            <p:cNvPr id="13" name="Group 59"/>
            <p:cNvGrpSpPr>
              <a:grpSpLocks/>
            </p:cNvGrpSpPr>
            <p:nvPr/>
          </p:nvGrpSpPr>
          <p:grpSpPr bwMode="auto">
            <a:xfrm>
              <a:off x="4648200" y="2953755"/>
              <a:ext cx="304800" cy="0"/>
              <a:chOff x="2832" y="1824"/>
              <a:chExt cx="192" cy="0"/>
            </a:xfrm>
          </p:grpSpPr>
          <p:sp>
            <p:nvSpPr>
              <p:cNvPr id="58428" name="Line 60"/>
              <p:cNvSpPr>
                <a:spLocks noChangeShapeType="1"/>
              </p:cNvSpPr>
              <p:nvPr/>
            </p:nvSpPr>
            <p:spPr bwMode="auto">
              <a:xfrm>
                <a:off x="2832" y="1824"/>
                <a:ext cx="192" cy="0"/>
              </a:xfrm>
              <a:prstGeom prst="line">
                <a:avLst/>
              </a:prstGeom>
              <a:noFill/>
              <a:ln w="38100">
                <a:solidFill>
                  <a:srgbClr val="0070C0"/>
                </a:solidFill>
                <a:round/>
                <a:headEnd/>
                <a:tailEnd/>
              </a:ln>
              <a:effectLst/>
            </p:spPr>
            <p:txBody>
              <a:bodyPr/>
              <a:lstStyle/>
              <a:p>
                <a:endParaRPr lang="en-US"/>
              </a:p>
            </p:txBody>
          </p:sp>
          <p:sp>
            <p:nvSpPr>
              <p:cNvPr id="58429" name="Line 61"/>
              <p:cNvSpPr>
                <a:spLocks noChangeShapeType="1"/>
              </p:cNvSpPr>
              <p:nvPr/>
            </p:nvSpPr>
            <p:spPr bwMode="auto">
              <a:xfrm>
                <a:off x="2928" y="1824"/>
                <a:ext cx="96" cy="0"/>
              </a:xfrm>
              <a:prstGeom prst="line">
                <a:avLst/>
              </a:prstGeom>
              <a:noFill/>
              <a:ln w="38100">
                <a:solidFill>
                  <a:srgbClr val="B2B2B2"/>
                </a:solidFill>
                <a:round/>
                <a:headEnd/>
                <a:tailEnd/>
              </a:ln>
              <a:effectLst/>
            </p:spPr>
            <p:txBody>
              <a:bodyPr/>
              <a:lstStyle/>
              <a:p>
                <a:endParaRPr lang="en-US"/>
              </a:p>
            </p:txBody>
          </p:sp>
        </p:grpSp>
      </p:grpSp>
      <p:grpSp>
        <p:nvGrpSpPr>
          <p:cNvPr id="14" name="Group 62"/>
          <p:cNvGrpSpPr>
            <a:grpSpLocks/>
          </p:cNvGrpSpPr>
          <p:nvPr/>
        </p:nvGrpSpPr>
        <p:grpSpPr bwMode="auto">
          <a:xfrm>
            <a:off x="2743200" y="4553955"/>
            <a:ext cx="2743200" cy="0"/>
            <a:chOff x="1728" y="2976"/>
            <a:chExt cx="1728" cy="0"/>
          </a:xfrm>
        </p:grpSpPr>
        <p:sp>
          <p:nvSpPr>
            <p:cNvPr id="58431" name="Line 63"/>
            <p:cNvSpPr>
              <a:spLocks noChangeShapeType="1"/>
            </p:cNvSpPr>
            <p:nvPr/>
          </p:nvSpPr>
          <p:spPr bwMode="auto">
            <a:xfrm>
              <a:off x="2976" y="2976"/>
              <a:ext cx="480" cy="0"/>
            </a:xfrm>
            <a:prstGeom prst="line">
              <a:avLst/>
            </a:prstGeom>
            <a:noFill/>
            <a:ln w="38100">
              <a:solidFill>
                <a:srgbClr val="0070C0"/>
              </a:solidFill>
              <a:round/>
              <a:headEnd/>
              <a:tailEnd/>
            </a:ln>
            <a:effectLst/>
          </p:spPr>
          <p:txBody>
            <a:bodyPr/>
            <a:lstStyle/>
            <a:p>
              <a:endParaRPr lang="en-US"/>
            </a:p>
          </p:txBody>
        </p:sp>
        <p:sp>
          <p:nvSpPr>
            <p:cNvPr id="58432" name="Line 64"/>
            <p:cNvSpPr>
              <a:spLocks noChangeShapeType="1"/>
            </p:cNvSpPr>
            <p:nvPr/>
          </p:nvSpPr>
          <p:spPr bwMode="auto">
            <a:xfrm>
              <a:off x="2448" y="2976"/>
              <a:ext cx="480" cy="0"/>
            </a:xfrm>
            <a:prstGeom prst="line">
              <a:avLst/>
            </a:prstGeom>
            <a:noFill/>
            <a:ln w="38100">
              <a:solidFill>
                <a:srgbClr val="0070C0"/>
              </a:solidFill>
              <a:round/>
              <a:headEnd/>
              <a:tailEnd/>
            </a:ln>
            <a:effectLst/>
          </p:spPr>
          <p:txBody>
            <a:bodyPr/>
            <a:lstStyle/>
            <a:p>
              <a:endParaRPr lang="en-US"/>
            </a:p>
          </p:txBody>
        </p:sp>
        <p:sp>
          <p:nvSpPr>
            <p:cNvPr id="58433" name="Line 65"/>
            <p:cNvSpPr>
              <a:spLocks noChangeShapeType="1"/>
            </p:cNvSpPr>
            <p:nvPr/>
          </p:nvSpPr>
          <p:spPr bwMode="auto">
            <a:xfrm>
              <a:off x="1728" y="2976"/>
              <a:ext cx="480" cy="0"/>
            </a:xfrm>
            <a:prstGeom prst="line">
              <a:avLst/>
            </a:prstGeom>
            <a:noFill/>
            <a:ln w="38100">
              <a:solidFill>
                <a:srgbClr val="0070C0"/>
              </a:solidFill>
              <a:round/>
              <a:headEnd/>
              <a:tailEnd/>
            </a:ln>
            <a:effectLst/>
          </p:spPr>
          <p:txBody>
            <a:bodyPr/>
            <a:lstStyle/>
            <a:p>
              <a:endParaRPr lang="en-US"/>
            </a:p>
          </p:txBody>
        </p:sp>
        <p:sp>
          <p:nvSpPr>
            <p:cNvPr id="58434" name="Line 66"/>
            <p:cNvSpPr>
              <a:spLocks noChangeShapeType="1"/>
            </p:cNvSpPr>
            <p:nvPr/>
          </p:nvSpPr>
          <p:spPr bwMode="auto">
            <a:xfrm>
              <a:off x="2256" y="2976"/>
              <a:ext cx="144" cy="0"/>
            </a:xfrm>
            <a:prstGeom prst="line">
              <a:avLst/>
            </a:prstGeom>
            <a:noFill/>
            <a:ln w="38100">
              <a:solidFill>
                <a:srgbClr val="0070C0"/>
              </a:solidFill>
              <a:round/>
              <a:headEnd/>
              <a:tailEnd/>
            </a:ln>
            <a:effectLst/>
          </p:spPr>
          <p:txBody>
            <a:bodyPr/>
            <a:lstStyle/>
            <a:p>
              <a:endParaRPr lang="en-US"/>
            </a:p>
          </p:txBody>
        </p:sp>
        <p:sp>
          <p:nvSpPr>
            <p:cNvPr id="58435" name="Line 67"/>
            <p:cNvSpPr>
              <a:spLocks noChangeShapeType="1"/>
            </p:cNvSpPr>
            <p:nvPr/>
          </p:nvSpPr>
          <p:spPr bwMode="auto">
            <a:xfrm>
              <a:off x="1728" y="2976"/>
              <a:ext cx="96" cy="0"/>
            </a:xfrm>
            <a:prstGeom prst="line">
              <a:avLst/>
            </a:prstGeom>
            <a:noFill/>
            <a:ln w="38100">
              <a:solidFill>
                <a:schemeClr val="tx1"/>
              </a:solidFill>
              <a:round/>
              <a:headEnd/>
              <a:tailEnd/>
            </a:ln>
            <a:effectLst/>
          </p:spPr>
          <p:txBody>
            <a:bodyPr/>
            <a:lstStyle/>
            <a:p>
              <a:endParaRPr lang="en-US"/>
            </a:p>
          </p:txBody>
        </p:sp>
        <p:sp>
          <p:nvSpPr>
            <p:cNvPr id="58436" name="Line 68"/>
            <p:cNvSpPr>
              <a:spLocks noChangeShapeType="1"/>
            </p:cNvSpPr>
            <p:nvPr/>
          </p:nvSpPr>
          <p:spPr bwMode="auto">
            <a:xfrm>
              <a:off x="3360" y="2976"/>
              <a:ext cx="96" cy="0"/>
            </a:xfrm>
            <a:prstGeom prst="line">
              <a:avLst/>
            </a:prstGeom>
            <a:noFill/>
            <a:ln w="38100">
              <a:solidFill>
                <a:schemeClr val="tx1"/>
              </a:solidFill>
              <a:round/>
              <a:headEnd/>
              <a:tailEnd/>
            </a:ln>
            <a:effectLst/>
          </p:spPr>
          <p:txBody>
            <a:bodyPr/>
            <a:lstStyle/>
            <a:p>
              <a:endParaRPr lang="en-US"/>
            </a:p>
          </p:txBody>
        </p:sp>
      </p:grpSp>
      <p:grpSp>
        <p:nvGrpSpPr>
          <p:cNvPr id="15" name="Group 69"/>
          <p:cNvGrpSpPr>
            <a:grpSpLocks/>
          </p:cNvGrpSpPr>
          <p:nvPr/>
        </p:nvGrpSpPr>
        <p:grpSpPr bwMode="auto">
          <a:xfrm>
            <a:off x="3581400" y="4706355"/>
            <a:ext cx="1066800" cy="914400"/>
            <a:chOff x="2256" y="2784"/>
            <a:chExt cx="672" cy="576"/>
          </a:xfrm>
        </p:grpSpPr>
        <p:sp>
          <p:nvSpPr>
            <p:cNvPr id="58438" name="Line 70"/>
            <p:cNvSpPr>
              <a:spLocks noChangeShapeType="1"/>
            </p:cNvSpPr>
            <p:nvPr/>
          </p:nvSpPr>
          <p:spPr bwMode="auto">
            <a:xfrm flipH="1" flipV="1">
              <a:off x="2256" y="2784"/>
              <a:ext cx="192" cy="384"/>
            </a:xfrm>
            <a:prstGeom prst="line">
              <a:avLst/>
            </a:prstGeom>
            <a:noFill/>
            <a:ln w="9525">
              <a:solidFill>
                <a:schemeClr val="accent3">
                  <a:lumMod val="75000"/>
                </a:schemeClr>
              </a:solidFill>
              <a:round/>
              <a:headEnd/>
              <a:tailEnd type="triangle" w="med" len="med"/>
            </a:ln>
            <a:effectLst/>
          </p:spPr>
          <p:txBody>
            <a:bodyPr/>
            <a:lstStyle/>
            <a:p>
              <a:endParaRPr lang="en-US">
                <a:solidFill>
                  <a:schemeClr val="tx1">
                    <a:lumMod val="95000"/>
                    <a:lumOff val="5000"/>
                  </a:schemeClr>
                </a:solidFill>
              </a:endParaRPr>
            </a:p>
          </p:txBody>
        </p:sp>
        <p:sp>
          <p:nvSpPr>
            <p:cNvPr id="58439" name="Line 71"/>
            <p:cNvSpPr>
              <a:spLocks noChangeShapeType="1"/>
            </p:cNvSpPr>
            <p:nvPr/>
          </p:nvSpPr>
          <p:spPr bwMode="auto">
            <a:xfrm flipV="1">
              <a:off x="2448" y="2784"/>
              <a:ext cx="0" cy="384"/>
            </a:xfrm>
            <a:prstGeom prst="line">
              <a:avLst/>
            </a:prstGeom>
            <a:noFill/>
            <a:ln w="9525">
              <a:solidFill>
                <a:schemeClr val="accent3">
                  <a:lumMod val="75000"/>
                </a:schemeClr>
              </a:solidFill>
              <a:round/>
              <a:headEnd/>
              <a:tailEnd type="triangle" w="med" len="med"/>
            </a:ln>
            <a:effectLst/>
          </p:spPr>
          <p:txBody>
            <a:bodyPr/>
            <a:lstStyle/>
            <a:p>
              <a:endParaRPr lang="en-US">
                <a:solidFill>
                  <a:schemeClr val="tx1">
                    <a:lumMod val="95000"/>
                    <a:lumOff val="5000"/>
                  </a:schemeClr>
                </a:solidFill>
              </a:endParaRPr>
            </a:p>
          </p:txBody>
        </p:sp>
        <p:sp>
          <p:nvSpPr>
            <p:cNvPr id="58440" name="Line 72"/>
            <p:cNvSpPr>
              <a:spLocks noChangeShapeType="1"/>
            </p:cNvSpPr>
            <p:nvPr/>
          </p:nvSpPr>
          <p:spPr bwMode="auto">
            <a:xfrm flipV="1">
              <a:off x="2880" y="2784"/>
              <a:ext cx="48" cy="336"/>
            </a:xfrm>
            <a:prstGeom prst="line">
              <a:avLst/>
            </a:prstGeom>
            <a:noFill/>
            <a:ln w="9525">
              <a:solidFill>
                <a:schemeClr val="accent3">
                  <a:lumMod val="75000"/>
                </a:schemeClr>
              </a:solidFill>
              <a:round/>
              <a:headEnd/>
              <a:tailEnd type="triangle" w="med" len="med"/>
            </a:ln>
            <a:effectLst/>
          </p:spPr>
          <p:txBody>
            <a:bodyPr/>
            <a:lstStyle/>
            <a:p>
              <a:endParaRPr lang="en-US">
                <a:solidFill>
                  <a:schemeClr val="tx1">
                    <a:lumMod val="95000"/>
                    <a:lumOff val="5000"/>
                  </a:schemeClr>
                </a:solidFill>
              </a:endParaRPr>
            </a:p>
          </p:txBody>
        </p:sp>
        <p:sp>
          <p:nvSpPr>
            <p:cNvPr id="58441" name="Text Box 73"/>
            <p:cNvSpPr txBox="1">
              <a:spLocks noChangeArrowheads="1"/>
            </p:cNvSpPr>
            <p:nvPr/>
          </p:nvSpPr>
          <p:spPr bwMode="auto">
            <a:xfrm>
              <a:off x="2400" y="3129"/>
              <a:ext cx="494" cy="231"/>
            </a:xfrm>
            <a:prstGeom prst="rect">
              <a:avLst/>
            </a:prstGeom>
            <a:noFill/>
            <a:ln w="9525">
              <a:noFill/>
              <a:miter lim="800000"/>
              <a:headEnd/>
              <a:tailEnd/>
            </a:ln>
            <a:effectLst/>
          </p:spPr>
          <p:txBody>
            <a:bodyPr wrap="none">
              <a:spAutoFit/>
            </a:bodyPr>
            <a:lstStyle/>
            <a:p>
              <a:r>
                <a:rPr lang="en-US" dirty="0">
                  <a:solidFill>
                    <a:schemeClr val="tx1">
                      <a:lumMod val="95000"/>
                      <a:lumOff val="5000"/>
                    </a:schemeClr>
                  </a:solidFill>
                </a:rPr>
                <a:t>GAPS</a:t>
              </a:r>
            </a:p>
          </p:txBody>
        </p:sp>
      </p:grpSp>
      <p:grpSp>
        <p:nvGrpSpPr>
          <p:cNvPr id="16" name="Group 75"/>
          <p:cNvGrpSpPr>
            <a:grpSpLocks/>
          </p:cNvGrpSpPr>
          <p:nvPr/>
        </p:nvGrpSpPr>
        <p:grpSpPr bwMode="auto">
          <a:xfrm>
            <a:off x="4057650" y="5620759"/>
            <a:ext cx="3479800" cy="646113"/>
            <a:chOff x="2556" y="3312"/>
            <a:chExt cx="2192" cy="407"/>
          </a:xfrm>
        </p:grpSpPr>
        <p:sp>
          <p:nvSpPr>
            <p:cNvPr id="58444" name="Text Box 76"/>
            <p:cNvSpPr txBox="1">
              <a:spLocks noChangeArrowheads="1"/>
            </p:cNvSpPr>
            <p:nvPr/>
          </p:nvSpPr>
          <p:spPr bwMode="auto">
            <a:xfrm>
              <a:off x="2592" y="3312"/>
              <a:ext cx="2156" cy="407"/>
            </a:xfrm>
            <a:prstGeom prst="rect">
              <a:avLst/>
            </a:prstGeom>
            <a:noFill/>
            <a:ln w="9525">
              <a:noFill/>
              <a:miter lim="800000"/>
              <a:headEnd/>
              <a:tailEnd/>
            </a:ln>
            <a:effectLst/>
          </p:spPr>
          <p:txBody>
            <a:bodyPr wrap="none">
              <a:spAutoFit/>
            </a:bodyPr>
            <a:lstStyle/>
            <a:p>
              <a:r>
                <a:rPr lang="en-US">
                  <a:solidFill>
                    <a:schemeClr val="tx1">
                      <a:lumMod val="95000"/>
                      <a:lumOff val="5000"/>
                    </a:schemeClr>
                  </a:solidFill>
                </a:rPr>
                <a:t>“finishers” go in to manually </a:t>
              </a:r>
            </a:p>
            <a:p>
              <a:r>
                <a:rPr lang="en-US">
                  <a:solidFill>
                    <a:schemeClr val="tx1">
                      <a:lumMod val="95000"/>
                      <a:lumOff val="5000"/>
                    </a:schemeClr>
                  </a:solidFill>
                </a:rPr>
                <a:t>fill the gaps, often by PCR</a:t>
              </a:r>
            </a:p>
          </p:txBody>
        </p:sp>
        <p:sp>
          <p:nvSpPr>
            <p:cNvPr id="58445" name="Line 77"/>
            <p:cNvSpPr>
              <a:spLocks noChangeShapeType="1"/>
            </p:cNvSpPr>
            <p:nvPr/>
          </p:nvSpPr>
          <p:spPr bwMode="auto">
            <a:xfrm>
              <a:off x="2556" y="3408"/>
              <a:ext cx="0" cy="288"/>
            </a:xfrm>
            <a:prstGeom prst="line">
              <a:avLst/>
            </a:prstGeom>
            <a:noFill/>
            <a:ln w="9525">
              <a:solidFill>
                <a:schemeClr val="accent3">
                  <a:lumMod val="75000"/>
                </a:schemeClr>
              </a:solidFill>
              <a:round/>
              <a:headEnd/>
              <a:tailEnd type="triangle" w="med" len="med"/>
            </a:ln>
            <a:effectLst/>
          </p:spPr>
          <p:txBody>
            <a:bodyPr/>
            <a:lstStyle/>
            <a:p>
              <a:endParaRPr lang="en-US">
                <a:solidFill>
                  <a:schemeClr val="tx1">
                    <a:lumMod val="95000"/>
                    <a:lumOff val="5000"/>
                  </a:schemeClr>
                </a:solidFill>
              </a:endParaRPr>
            </a:p>
          </p:txBody>
        </p:sp>
      </p:grpSp>
      <p:grpSp>
        <p:nvGrpSpPr>
          <p:cNvPr id="17" name="Group 78"/>
          <p:cNvGrpSpPr>
            <a:grpSpLocks/>
          </p:cNvGrpSpPr>
          <p:nvPr/>
        </p:nvGrpSpPr>
        <p:grpSpPr bwMode="auto">
          <a:xfrm>
            <a:off x="3048000" y="6535155"/>
            <a:ext cx="2286000" cy="0"/>
            <a:chOff x="1728" y="1056"/>
            <a:chExt cx="1440" cy="0"/>
          </a:xfrm>
        </p:grpSpPr>
        <p:sp>
          <p:nvSpPr>
            <p:cNvPr id="58447" name="Line 79"/>
            <p:cNvSpPr>
              <a:spLocks noChangeShapeType="1"/>
            </p:cNvSpPr>
            <p:nvPr/>
          </p:nvSpPr>
          <p:spPr bwMode="auto">
            <a:xfrm>
              <a:off x="1728" y="1056"/>
              <a:ext cx="1440" cy="0"/>
            </a:xfrm>
            <a:prstGeom prst="line">
              <a:avLst/>
            </a:prstGeom>
            <a:noFill/>
            <a:ln w="38100">
              <a:solidFill>
                <a:srgbClr val="0070C0"/>
              </a:solidFill>
              <a:round/>
              <a:headEnd/>
              <a:tailEnd/>
            </a:ln>
            <a:effectLst/>
          </p:spPr>
          <p:txBody>
            <a:bodyPr/>
            <a:lstStyle/>
            <a:p>
              <a:endParaRPr lang="en-US"/>
            </a:p>
          </p:txBody>
        </p:sp>
        <p:grpSp>
          <p:nvGrpSpPr>
            <p:cNvPr id="18" name="Group 80"/>
            <p:cNvGrpSpPr>
              <a:grpSpLocks/>
            </p:cNvGrpSpPr>
            <p:nvPr/>
          </p:nvGrpSpPr>
          <p:grpSpPr bwMode="auto">
            <a:xfrm>
              <a:off x="1728" y="1056"/>
              <a:ext cx="1440" cy="0"/>
              <a:chOff x="1728" y="1056"/>
              <a:chExt cx="1440" cy="0"/>
            </a:xfrm>
          </p:grpSpPr>
          <p:sp>
            <p:nvSpPr>
              <p:cNvPr id="58449" name="Line 81"/>
              <p:cNvSpPr>
                <a:spLocks noChangeShapeType="1"/>
              </p:cNvSpPr>
              <p:nvPr/>
            </p:nvSpPr>
            <p:spPr bwMode="auto">
              <a:xfrm>
                <a:off x="3024" y="1056"/>
                <a:ext cx="144" cy="0"/>
              </a:xfrm>
              <a:prstGeom prst="line">
                <a:avLst/>
              </a:prstGeom>
              <a:noFill/>
              <a:ln w="38100">
                <a:solidFill>
                  <a:schemeClr val="tx1"/>
                </a:solidFill>
                <a:round/>
                <a:headEnd/>
                <a:tailEnd/>
              </a:ln>
              <a:effectLst/>
            </p:spPr>
            <p:txBody>
              <a:bodyPr/>
              <a:lstStyle/>
              <a:p>
                <a:endParaRPr lang="en-US"/>
              </a:p>
            </p:txBody>
          </p:sp>
          <p:sp>
            <p:nvSpPr>
              <p:cNvPr id="58450" name="Line 82"/>
              <p:cNvSpPr>
                <a:spLocks noChangeShapeType="1"/>
              </p:cNvSpPr>
              <p:nvPr/>
            </p:nvSpPr>
            <p:spPr bwMode="auto">
              <a:xfrm>
                <a:off x="1728" y="1056"/>
                <a:ext cx="144" cy="0"/>
              </a:xfrm>
              <a:prstGeom prst="line">
                <a:avLst/>
              </a:prstGeom>
              <a:noFill/>
              <a:ln w="38100">
                <a:solidFill>
                  <a:schemeClr val="tx1"/>
                </a:solidFill>
                <a:round/>
                <a:headEnd/>
                <a:tailEnd/>
              </a:ln>
              <a:effectLst/>
            </p:spPr>
            <p:txBody>
              <a:bodyPr/>
              <a:lstStyle/>
              <a:p>
                <a:endParaRPr lang="en-US"/>
              </a:p>
            </p:txBody>
          </p:sp>
        </p:grpSp>
      </p:grpSp>
      <p:sp>
        <p:nvSpPr>
          <p:cNvPr id="58451" name="Text Box 83"/>
          <p:cNvSpPr txBox="1">
            <a:spLocks noChangeArrowheads="1"/>
          </p:cNvSpPr>
          <p:nvPr/>
        </p:nvSpPr>
        <p:spPr bwMode="auto">
          <a:xfrm>
            <a:off x="0" y="564295"/>
            <a:ext cx="4267200" cy="400110"/>
          </a:xfrm>
          <a:prstGeom prst="rect">
            <a:avLst/>
          </a:prstGeom>
          <a:noFill/>
          <a:ln w="9525">
            <a:noFill/>
            <a:miter lim="800000"/>
            <a:headEnd/>
            <a:tailEnd/>
          </a:ln>
          <a:effectLst/>
        </p:spPr>
        <p:txBody>
          <a:bodyPr wrap="square">
            <a:spAutoFit/>
          </a:bodyPr>
          <a:lstStyle/>
          <a:p>
            <a:r>
              <a:rPr lang="en-US" sz="2000" i="1" dirty="0" smtClean="0">
                <a:solidFill>
                  <a:schemeClr val="tx1">
                    <a:lumMod val="85000"/>
                    <a:lumOff val="15000"/>
                  </a:schemeClr>
                </a:solidFill>
                <a:latin typeface="+mj-lt"/>
              </a:rPr>
              <a:t>Clone based assemblies</a:t>
            </a:r>
            <a:endParaRPr lang="en-US" sz="2000" i="1" dirty="0">
              <a:solidFill>
                <a:schemeClr val="tx1">
                  <a:lumMod val="85000"/>
                  <a:lumOff val="15000"/>
                </a:schemeClr>
              </a:solidFill>
              <a:latin typeface="+mj-lt"/>
            </a:endParaRPr>
          </a:p>
        </p:txBody>
      </p:sp>
      <p:sp>
        <p:nvSpPr>
          <p:cNvPr id="58453" name="Line 85"/>
          <p:cNvSpPr>
            <a:spLocks noChangeShapeType="1"/>
          </p:cNvSpPr>
          <p:nvPr/>
        </p:nvSpPr>
        <p:spPr bwMode="auto">
          <a:xfrm>
            <a:off x="1447800" y="1658355"/>
            <a:ext cx="2286000" cy="0"/>
          </a:xfrm>
          <a:prstGeom prst="line">
            <a:avLst/>
          </a:prstGeom>
          <a:noFill/>
          <a:ln w="38100">
            <a:solidFill>
              <a:srgbClr val="0070C0"/>
            </a:solidFill>
            <a:round/>
            <a:headEnd/>
            <a:tailEnd/>
          </a:ln>
          <a:effectLst/>
        </p:spPr>
        <p:txBody>
          <a:bodyPr/>
          <a:lstStyle/>
          <a:p>
            <a:endParaRPr lang="en-US"/>
          </a:p>
        </p:txBody>
      </p:sp>
      <p:grpSp>
        <p:nvGrpSpPr>
          <p:cNvPr id="20" name="Group 86"/>
          <p:cNvGrpSpPr>
            <a:grpSpLocks/>
          </p:cNvGrpSpPr>
          <p:nvPr/>
        </p:nvGrpSpPr>
        <p:grpSpPr bwMode="auto">
          <a:xfrm>
            <a:off x="1447800" y="1658355"/>
            <a:ext cx="2286000" cy="0"/>
            <a:chOff x="1728" y="1056"/>
            <a:chExt cx="1440" cy="0"/>
          </a:xfrm>
        </p:grpSpPr>
        <p:sp>
          <p:nvSpPr>
            <p:cNvPr id="58455" name="Line 87"/>
            <p:cNvSpPr>
              <a:spLocks noChangeShapeType="1"/>
            </p:cNvSpPr>
            <p:nvPr/>
          </p:nvSpPr>
          <p:spPr bwMode="auto">
            <a:xfrm>
              <a:off x="3024" y="1056"/>
              <a:ext cx="144" cy="0"/>
            </a:xfrm>
            <a:prstGeom prst="line">
              <a:avLst/>
            </a:prstGeom>
            <a:noFill/>
            <a:ln w="38100">
              <a:solidFill>
                <a:schemeClr val="tx1"/>
              </a:solidFill>
              <a:round/>
              <a:headEnd/>
              <a:tailEnd/>
            </a:ln>
            <a:effectLst/>
          </p:spPr>
          <p:txBody>
            <a:bodyPr/>
            <a:lstStyle/>
            <a:p>
              <a:endParaRPr lang="en-US"/>
            </a:p>
          </p:txBody>
        </p:sp>
        <p:sp>
          <p:nvSpPr>
            <p:cNvPr id="58456" name="Line 88"/>
            <p:cNvSpPr>
              <a:spLocks noChangeShapeType="1"/>
            </p:cNvSpPr>
            <p:nvPr/>
          </p:nvSpPr>
          <p:spPr bwMode="auto">
            <a:xfrm>
              <a:off x="1728" y="1056"/>
              <a:ext cx="144" cy="0"/>
            </a:xfrm>
            <a:prstGeom prst="line">
              <a:avLst/>
            </a:prstGeom>
            <a:noFill/>
            <a:ln w="38100">
              <a:solidFill>
                <a:schemeClr val="tx1"/>
              </a:solidFill>
              <a:round/>
              <a:headEnd/>
              <a:tailEnd/>
            </a:ln>
            <a:effectLst/>
          </p:spPr>
          <p:txBody>
            <a:bodyPr/>
            <a:lstStyle/>
            <a:p>
              <a:endParaRPr lang="en-US"/>
            </a:p>
          </p:txBody>
        </p:sp>
      </p:grpSp>
      <p:sp>
        <p:nvSpPr>
          <p:cNvPr id="58458" name="Line 90"/>
          <p:cNvSpPr>
            <a:spLocks noChangeShapeType="1"/>
          </p:cNvSpPr>
          <p:nvPr/>
        </p:nvSpPr>
        <p:spPr bwMode="auto">
          <a:xfrm>
            <a:off x="76200" y="1505955"/>
            <a:ext cx="2286000" cy="0"/>
          </a:xfrm>
          <a:prstGeom prst="line">
            <a:avLst/>
          </a:prstGeom>
          <a:noFill/>
          <a:ln w="38100">
            <a:solidFill>
              <a:srgbClr val="0070C0"/>
            </a:solidFill>
            <a:round/>
            <a:headEnd/>
            <a:tailEnd/>
          </a:ln>
          <a:effectLst/>
        </p:spPr>
        <p:txBody>
          <a:bodyPr/>
          <a:lstStyle/>
          <a:p>
            <a:endParaRPr lang="en-US"/>
          </a:p>
        </p:txBody>
      </p:sp>
      <p:grpSp>
        <p:nvGrpSpPr>
          <p:cNvPr id="22" name="Group 91"/>
          <p:cNvGrpSpPr>
            <a:grpSpLocks/>
          </p:cNvGrpSpPr>
          <p:nvPr/>
        </p:nvGrpSpPr>
        <p:grpSpPr bwMode="auto">
          <a:xfrm>
            <a:off x="76200" y="1505955"/>
            <a:ext cx="2286000" cy="0"/>
            <a:chOff x="1728" y="1056"/>
            <a:chExt cx="1440" cy="0"/>
          </a:xfrm>
        </p:grpSpPr>
        <p:sp>
          <p:nvSpPr>
            <p:cNvPr id="58460" name="Line 92"/>
            <p:cNvSpPr>
              <a:spLocks noChangeShapeType="1"/>
            </p:cNvSpPr>
            <p:nvPr/>
          </p:nvSpPr>
          <p:spPr bwMode="auto">
            <a:xfrm>
              <a:off x="3024" y="1056"/>
              <a:ext cx="144" cy="0"/>
            </a:xfrm>
            <a:prstGeom prst="line">
              <a:avLst/>
            </a:prstGeom>
            <a:noFill/>
            <a:ln w="38100">
              <a:solidFill>
                <a:schemeClr val="tx1"/>
              </a:solidFill>
              <a:round/>
              <a:headEnd/>
              <a:tailEnd/>
            </a:ln>
            <a:effectLst/>
          </p:spPr>
          <p:txBody>
            <a:bodyPr/>
            <a:lstStyle/>
            <a:p>
              <a:endParaRPr lang="en-US"/>
            </a:p>
          </p:txBody>
        </p:sp>
        <p:sp>
          <p:nvSpPr>
            <p:cNvPr id="58461" name="Line 93"/>
            <p:cNvSpPr>
              <a:spLocks noChangeShapeType="1"/>
            </p:cNvSpPr>
            <p:nvPr/>
          </p:nvSpPr>
          <p:spPr bwMode="auto">
            <a:xfrm>
              <a:off x="1728" y="1056"/>
              <a:ext cx="144" cy="0"/>
            </a:xfrm>
            <a:prstGeom prst="line">
              <a:avLst/>
            </a:prstGeom>
            <a:noFill/>
            <a:ln w="38100">
              <a:solidFill>
                <a:schemeClr val="tx1"/>
              </a:solidFill>
              <a:round/>
              <a:headEnd/>
              <a:tailEnd/>
            </a:ln>
            <a:effectLst/>
          </p:spPr>
          <p:txBody>
            <a:bodyPr/>
            <a:lstStyle/>
            <a:p>
              <a:endParaRPr lang="en-US"/>
            </a:p>
          </p:txBody>
        </p:sp>
      </p:grpSp>
      <p:sp>
        <p:nvSpPr>
          <p:cNvPr id="58463" name="Line 95"/>
          <p:cNvSpPr>
            <a:spLocks noChangeShapeType="1"/>
          </p:cNvSpPr>
          <p:nvPr/>
        </p:nvSpPr>
        <p:spPr bwMode="auto">
          <a:xfrm>
            <a:off x="3962400" y="1658355"/>
            <a:ext cx="2286000" cy="0"/>
          </a:xfrm>
          <a:prstGeom prst="line">
            <a:avLst/>
          </a:prstGeom>
          <a:noFill/>
          <a:ln w="38100">
            <a:solidFill>
              <a:srgbClr val="0070C0"/>
            </a:solidFill>
            <a:round/>
            <a:headEnd/>
            <a:tailEnd/>
          </a:ln>
          <a:effectLst/>
        </p:spPr>
        <p:txBody>
          <a:bodyPr/>
          <a:lstStyle/>
          <a:p>
            <a:endParaRPr lang="en-US"/>
          </a:p>
        </p:txBody>
      </p:sp>
      <p:sp>
        <p:nvSpPr>
          <p:cNvPr id="58465" name="Line 97"/>
          <p:cNvSpPr>
            <a:spLocks noChangeShapeType="1"/>
          </p:cNvSpPr>
          <p:nvPr/>
        </p:nvSpPr>
        <p:spPr bwMode="auto">
          <a:xfrm>
            <a:off x="6019800" y="1658355"/>
            <a:ext cx="228600" cy="0"/>
          </a:xfrm>
          <a:prstGeom prst="line">
            <a:avLst/>
          </a:prstGeom>
          <a:noFill/>
          <a:ln w="38100">
            <a:solidFill>
              <a:schemeClr val="tx1"/>
            </a:solidFill>
            <a:round/>
            <a:headEnd/>
            <a:tailEnd/>
          </a:ln>
          <a:effectLst/>
        </p:spPr>
        <p:txBody>
          <a:bodyPr/>
          <a:lstStyle/>
          <a:p>
            <a:endParaRPr lang="en-US"/>
          </a:p>
        </p:txBody>
      </p:sp>
      <p:sp>
        <p:nvSpPr>
          <p:cNvPr id="58466" name="Line 98"/>
          <p:cNvSpPr>
            <a:spLocks noChangeShapeType="1"/>
          </p:cNvSpPr>
          <p:nvPr/>
        </p:nvSpPr>
        <p:spPr bwMode="auto">
          <a:xfrm>
            <a:off x="3962400" y="1658355"/>
            <a:ext cx="228600" cy="0"/>
          </a:xfrm>
          <a:prstGeom prst="line">
            <a:avLst/>
          </a:prstGeom>
          <a:noFill/>
          <a:ln w="38100">
            <a:solidFill>
              <a:schemeClr val="tx1"/>
            </a:solidFill>
            <a:round/>
            <a:headEnd/>
            <a:tailEnd/>
          </a:ln>
          <a:effectLst/>
        </p:spPr>
        <p:txBody>
          <a:bodyPr/>
          <a:lstStyle/>
          <a:p>
            <a:endParaRPr lang="en-US"/>
          </a:p>
        </p:txBody>
      </p:sp>
      <p:sp>
        <p:nvSpPr>
          <p:cNvPr id="58468" name="Line 100"/>
          <p:cNvSpPr>
            <a:spLocks noChangeShapeType="1"/>
          </p:cNvSpPr>
          <p:nvPr/>
        </p:nvSpPr>
        <p:spPr bwMode="auto">
          <a:xfrm>
            <a:off x="4724400" y="1505955"/>
            <a:ext cx="2286000" cy="0"/>
          </a:xfrm>
          <a:prstGeom prst="line">
            <a:avLst/>
          </a:prstGeom>
          <a:noFill/>
          <a:ln w="38100">
            <a:solidFill>
              <a:srgbClr val="0070C0"/>
            </a:solidFill>
            <a:round/>
            <a:headEnd/>
            <a:tailEnd/>
          </a:ln>
          <a:effectLst/>
        </p:spPr>
        <p:txBody>
          <a:bodyPr/>
          <a:lstStyle/>
          <a:p>
            <a:endParaRPr lang="en-US"/>
          </a:p>
        </p:txBody>
      </p:sp>
      <p:sp>
        <p:nvSpPr>
          <p:cNvPr id="58470" name="Line 102"/>
          <p:cNvSpPr>
            <a:spLocks noChangeShapeType="1"/>
          </p:cNvSpPr>
          <p:nvPr/>
        </p:nvSpPr>
        <p:spPr bwMode="auto">
          <a:xfrm>
            <a:off x="6781800" y="1505955"/>
            <a:ext cx="228600" cy="0"/>
          </a:xfrm>
          <a:prstGeom prst="line">
            <a:avLst/>
          </a:prstGeom>
          <a:noFill/>
          <a:ln w="38100">
            <a:solidFill>
              <a:schemeClr val="tx1"/>
            </a:solidFill>
            <a:round/>
            <a:headEnd/>
            <a:tailEnd/>
          </a:ln>
          <a:effectLst/>
        </p:spPr>
        <p:txBody>
          <a:bodyPr/>
          <a:lstStyle/>
          <a:p>
            <a:endParaRPr lang="en-US"/>
          </a:p>
        </p:txBody>
      </p:sp>
      <p:sp>
        <p:nvSpPr>
          <p:cNvPr id="58471" name="Line 103"/>
          <p:cNvSpPr>
            <a:spLocks noChangeShapeType="1"/>
          </p:cNvSpPr>
          <p:nvPr/>
        </p:nvSpPr>
        <p:spPr bwMode="auto">
          <a:xfrm>
            <a:off x="4724400" y="1505955"/>
            <a:ext cx="228600" cy="0"/>
          </a:xfrm>
          <a:prstGeom prst="line">
            <a:avLst/>
          </a:prstGeom>
          <a:noFill/>
          <a:ln w="38100">
            <a:solidFill>
              <a:schemeClr val="tx1"/>
            </a:solidFill>
            <a:round/>
            <a:headEnd/>
            <a:tailEnd/>
          </a:ln>
          <a:effectLst/>
        </p:spPr>
        <p:txBody>
          <a:bodyPr/>
          <a:lstStyle/>
          <a:p>
            <a:endParaRPr lang="en-US"/>
          </a:p>
        </p:txBody>
      </p:sp>
      <p:sp>
        <p:nvSpPr>
          <p:cNvPr id="58473" name="Line 105"/>
          <p:cNvSpPr>
            <a:spLocks noChangeShapeType="1"/>
          </p:cNvSpPr>
          <p:nvPr/>
        </p:nvSpPr>
        <p:spPr bwMode="auto">
          <a:xfrm>
            <a:off x="6019800" y="1353555"/>
            <a:ext cx="2286000" cy="0"/>
          </a:xfrm>
          <a:prstGeom prst="line">
            <a:avLst/>
          </a:prstGeom>
          <a:noFill/>
          <a:ln w="38100">
            <a:solidFill>
              <a:srgbClr val="0070C0"/>
            </a:solidFill>
            <a:round/>
            <a:headEnd/>
            <a:tailEnd/>
          </a:ln>
          <a:effectLst/>
        </p:spPr>
        <p:txBody>
          <a:bodyPr/>
          <a:lstStyle/>
          <a:p>
            <a:endParaRPr lang="en-US"/>
          </a:p>
        </p:txBody>
      </p:sp>
      <p:sp>
        <p:nvSpPr>
          <p:cNvPr id="58475" name="Line 107"/>
          <p:cNvSpPr>
            <a:spLocks noChangeShapeType="1"/>
          </p:cNvSpPr>
          <p:nvPr/>
        </p:nvSpPr>
        <p:spPr bwMode="auto">
          <a:xfrm>
            <a:off x="8077200" y="1353555"/>
            <a:ext cx="228600" cy="0"/>
          </a:xfrm>
          <a:prstGeom prst="line">
            <a:avLst/>
          </a:prstGeom>
          <a:noFill/>
          <a:ln w="38100">
            <a:solidFill>
              <a:schemeClr val="tx1"/>
            </a:solidFill>
            <a:round/>
            <a:headEnd/>
            <a:tailEnd/>
          </a:ln>
          <a:effectLst/>
        </p:spPr>
        <p:txBody>
          <a:bodyPr/>
          <a:lstStyle/>
          <a:p>
            <a:endParaRPr lang="en-US"/>
          </a:p>
        </p:txBody>
      </p:sp>
      <p:sp>
        <p:nvSpPr>
          <p:cNvPr id="58476" name="Line 108"/>
          <p:cNvSpPr>
            <a:spLocks noChangeShapeType="1"/>
          </p:cNvSpPr>
          <p:nvPr/>
        </p:nvSpPr>
        <p:spPr bwMode="auto">
          <a:xfrm>
            <a:off x="6019800" y="1353555"/>
            <a:ext cx="228600" cy="0"/>
          </a:xfrm>
          <a:prstGeom prst="line">
            <a:avLst/>
          </a:prstGeom>
          <a:noFill/>
          <a:ln w="38100">
            <a:solidFill>
              <a:schemeClr val="tx1"/>
            </a:solidFill>
            <a:round/>
            <a:headEnd/>
            <a:tailEnd/>
          </a:ln>
          <a:effectLst/>
        </p:spPr>
        <p:txBody>
          <a:bodyPr/>
          <a:lstStyle/>
          <a:p>
            <a:endParaRPr lang="en-US"/>
          </a:p>
        </p:txBody>
      </p:sp>
      <p:sp>
        <p:nvSpPr>
          <p:cNvPr id="58477" name="Oval 109"/>
          <p:cNvSpPr>
            <a:spLocks noChangeArrowheads="1"/>
          </p:cNvSpPr>
          <p:nvPr/>
        </p:nvSpPr>
        <p:spPr bwMode="auto">
          <a:xfrm>
            <a:off x="2667000" y="1658355"/>
            <a:ext cx="2819400" cy="381000"/>
          </a:xfrm>
          <a:prstGeom prst="ellipse">
            <a:avLst/>
          </a:prstGeom>
          <a:noFill/>
          <a:ln w="9525">
            <a:solidFill>
              <a:schemeClr val="accent3">
                <a:lumMod val="75000"/>
              </a:schemeClr>
            </a:solidFill>
            <a:round/>
            <a:headEnd/>
            <a:tailEnd/>
          </a:ln>
          <a:effectLst/>
        </p:spPr>
        <p:txBody>
          <a:bodyPr wrap="none" anchor="ctr"/>
          <a:lstStyle/>
          <a:p>
            <a:endParaRPr lang="en-US"/>
          </a:p>
        </p:txBody>
      </p:sp>
      <p:sp>
        <p:nvSpPr>
          <p:cNvPr id="98" name="TextBox 97"/>
          <p:cNvSpPr txBox="1"/>
          <p:nvPr/>
        </p:nvSpPr>
        <p:spPr>
          <a:xfrm>
            <a:off x="5257800" y="72013"/>
            <a:ext cx="3835730"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Reference Assembly Basics</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2686147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dissolv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499"/>
                                          </p:stCondLst>
                                        </p:cTn>
                                        <p:tgtEl>
                                          <p:spTgt spid="16"/>
                                        </p:tgtEl>
                                        <p:attrNameLst>
                                          <p:attrName>style.visibility</p:attrName>
                                        </p:attrNameLst>
                                      </p:cBhvr>
                                      <p:to>
                                        <p:strVal val="visible"/>
                                      </p:to>
                                    </p:set>
                                  </p:childTnLst>
                                </p:cTn>
                              </p:par>
                            </p:childTnLst>
                          </p:cTn>
                        </p:par>
                        <p:par>
                          <p:cTn id="35" fill="hold">
                            <p:stCondLst>
                              <p:cond delay="500"/>
                            </p:stCondLst>
                            <p:childTnLst>
                              <p:par>
                                <p:cTn id="36" presetID="1" presetClass="entr" presetSubtype="0" fill="hold" nodeType="afterEffect">
                                  <p:stCondLst>
                                    <p:cond delay="0"/>
                                  </p:stCondLst>
                                  <p:childTnLst>
                                    <p:set>
                                      <p:cBhvr>
                                        <p:cTn id="37" dur="1" fill="hold">
                                          <p:stCondLst>
                                            <p:cond delay="499"/>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4690" name="Object 2"/>
          <p:cNvGraphicFramePr>
            <a:graphicFrameLocks noChangeAspect="1"/>
          </p:cNvGraphicFramePr>
          <p:nvPr/>
        </p:nvGraphicFramePr>
        <p:xfrm>
          <a:off x="3810000" y="914400"/>
          <a:ext cx="446088" cy="5014913"/>
        </p:xfrm>
        <a:graphic>
          <a:graphicData uri="http://schemas.openxmlformats.org/presentationml/2006/ole">
            <mc:AlternateContent xmlns:mc="http://schemas.openxmlformats.org/markup-compatibility/2006">
              <mc:Choice xmlns:v="urn:schemas-microsoft-com:vml" Requires="v">
                <p:oleObj spid="_x0000_s1400" name="Image" r:id="rId4" imgW="775150" imgH="8704553" progId="Photoshop.Image.5">
                  <p:embed/>
                </p:oleObj>
              </mc:Choice>
              <mc:Fallback>
                <p:oleObj name="Image" r:id="rId4" imgW="775150" imgH="8704553" progId="Photoshop.Image.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0" y="914400"/>
                        <a:ext cx="446088" cy="5014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pSp>
        <p:nvGrpSpPr>
          <p:cNvPr id="114691" name="Group 3"/>
          <p:cNvGrpSpPr>
            <a:grpSpLocks/>
          </p:cNvGrpSpPr>
          <p:nvPr/>
        </p:nvGrpSpPr>
        <p:grpSpPr bwMode="auto">
          <a:xfrm>
            <a:off x="1295400" y="1492250"/>
            <a:ext cx="781050" cy="4605338"/>
            <a:chOff x="3696" y="809"/>
            <a:chExt cx="492" cy="2901"/>
          </a:xfrm>
        </p:grpSpPr>
        <p:sp>
          <p:nvSpPr>
            <p:cNvPr id="114692" name="Line 4"/>
            <p:cNvSpPr>
              <a:spLocks noChangeShapeType="1"/>
            </p:cNvSpPr>
            <p:nvPr/>
          </p:nvSpPr>
          <p:spPr bwMode="auto">
            <a:xfrm>
              <a:off x="3792" y="816"/>
              <a:ext cx="0" cy="2880"/>
            </a:xfrm>
            <a:prstGeom prst="line">
              <a:avLst/>
            </a:prstGeom>
            <a:noFill/>
            <a:ln w="2857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chemeClr val="tx1">
                    <a:lumMod val="95000"/>
                    <a:lumOff val="5000"/>
                  </a:schemeClr>
                </a:solidFill>
              </a:endParaRPr>
            </a:p>
          </p:txBody>
        </p:sp>
        <p:grpSp>
          <p:nvGrpSpPr>
            <p:cNvPr id="114693" name="Group 5"/>
            <p:cNvGrpSpPr>
              <a:grpSpLocks/>
            </p:cNvGrpSpPr>
            <p:nvPr/>
          </p:nvGrpSpPr>
          <p:grpSpPr bwMode="auto">
            <a:xfrm>
              <a:off x="3696" y="809"/>
              <a:ext cx="464" cy="213"/>
              <a:chOff x="3696" y="809"/>
              <a:chExt cx="464" cy="213"/>
            </a:xfrm>
          </p:grpSpPr>
          <p:sp>
            <p:nvSpPr>
              <p:cNvPr id="114694" name="Line 6"/>
              <p:cNvSpPr>
                <a:spLocks noChangeShapeType="1"/>
              </p:cNvSpPr>
              <p:nvPr/>
            </p:nvSpPr>
            <p:spPr bwMode="auto">
              <a:xfrm>
                <a:off x="3696" y="915"/>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chemeClr val="tx1">
                      <a:lumMod val="95000"/>
                      <a:lumOff val="5000"/>
                    </a:schemeClr>
                  </a:solidFill>
                </a:endParaRPr>
              </a:p>
            </p:txBody>
          </p:sp>
          <p:sp>
            <p:nvSpPr>
              <p:cNvPr id="114695" name="Text Box 7"/>
              <p:cNvSpPr txBox="1">
                <a:spLocks noChangeArrowheads="1"/>
              </p:cNvSpPr>
              <p:nvPr/>
            </p:nvSpPr>
            <p:spPr bwMode="auto">
              <a:xfrm>
                <a:off x="3969" y="809"/>
                <a:ext cx="191"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dirty="0">
                    <a:solidFill>
                      <a:schemeClr val="tx1">
                        <a:lumMod val="95000"/>
                        <a:lumOff val="5000"/>
                      </a:schemeClr>
                    </a:solidFill>
                  </a:rPr>
                  <a:t>A</a:t>
                </a:r>
              </a:p>
            </p:txBody>
          </p:sp>
        </p:grpSp>
        <p:grpSp>
          <p:nvGrpSpPr>
            <p:cNvPr id="114696" name="Group 8"/>
            <p:cNvGrpSpPr>
              <a:grpSpLocks/>
            </p:cNvGrpSpPr>
            <p:nvPr/>
          </p:nvGrpSpPr>
          <p:grpSpPr bwMode="auto">
            <a:xfrm>
              <a:off x="3696" y="1049"/>
              <a:ext cx="466" cy="213"/>
              <a:chOff x="3696" y="1049"/>
              <a:chExt cx="466" cy="213"/>
            </a:xfrm>
          </p:grpSpPr>
          <p:sp>
            <p:nvSpPr>
              <p:cNvPr id="114697" name="Line 9"/>
              <p:cNvSpPr>
                <a:spLocks noChangeShapeType="1"/>
              </p:cNvSpPr>
              <p:nvPr/>
            </p:nvSpPr>
            <p:spPr bwMode="auto">
              <a:xfrm>
                <a:off x="3696" y="1155"/>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chemeClr val="tx1">
                      <a:lumMod val="95000"/>
                      <a:lumOff val="5000"/>
                    </a:schemeClr>
                  </a:solidFill>
                </a:endParaRPr>
              </a:p>
            </p:txBody>
          </p:sp>
          <p:sp>
            <p:nvSpPr>
              <p:cNvPr id="114698" name="Text Box 10"/>
              <p:cNvSpPr txBox="1">
                <a:spLocks noChangeArrowheads="1"/>
              </p:cNvSpPr>
              <p:nvPr/>
            </p:nvSpPr>
            <p:spPr bwMode="auto">
              <a:xfrm>
                <a:off x="3975" y="1049"/>
                <a:ext cx="187"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chemeClr val="tx1">
                        <a:lumMod val="95000"/>
                        <a:lumOff val="5000"/>
                      </a:schemeClr>
                    </a:solidFill>
                  </a:rPr>
                  <a:t>B</a:t>
                </a:r>
              </a:p>
            </p:txBody>
          </p:sp>
        </p:grpSp>
        <p:grpSp>
          <p:nvGrpSpPr>
            <p:cNvPr id="114699" name="Group 11"/>
            <p:cNvGrpSpPr>
              <a:grpSpLocks/>
            </p:cNvGrpSpPr>
            <p:nvPr/>
          </p:nvGrpSpPr>
          <p:grpSpPr bwMode="auto">
            <a:xfrm>
              <a:off x="3696" y="1193"/>
              <a:ext cx="474" cy="212"/>
              <a:chOff x="3696" y="1193"/>
              <a:chExt cx="474" cy="212"/>
            </a:xfrm>
          </p:grpSpPr>
          <p:sp>
            <p:nvSpPr>
              <p:cNvPr id="114700" name="Line 12"/>
              <p:cNvSpPr>
                <a:spLocks noChangeShapeType="1"/>
              </p:cNvSpPr>
              <p:nvPr/>
            </p:nvSpPr>
            <p:spPr bwMode="auto">
              <a:xfrm>
                <a:off x="3696" y="1299"/>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chemeClr val="tx1">
                      <a:lumMod val="95000"/>
                      <a:lumOff val="5000"/>
                    </a:schemeClr>
                  </a:solidFill>
                </a:endParaRPr>
              </a:p>
            </p:txBody>
          </p:sp>
          <p:sp>
            <p:nvSpPr>
              <p:cNvPr id="114701" name="Text Box 13"/>
              <p:cNvSpPr txBox="1">
                <a:spLocks noChangeArrowheads="1"/>
              </p:cNvSpPr>
              <p:nvPr/>
            </p:nvSpPr>
            <p:spPr bwMode="auto">
              <a:xfrm>
                <a:off x="3977" y="1193"/>
                <a:ext cx="19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chemeClr val="tx1">
                        <a:lumMod val="95000"/>
                        <a:lumOff val="5000"/>
                      </a:schemeClr>
                    </a:solidFill>
                  </a:rPr>
                  <a:t>C</a:t>
                </a:r>
              </a:p>
            </p:txBody>
          </p:sp>
        </p:grpSp>
        <p:grpSp>
          <p:nvGrpSpPr>
            <p:cNvPr id="114702" name="Group 14"/>
            <p:cNvGrpSpPr>
              <a:grpSpLocks/>
            </p:cNvGrpSpPr>
            <p:nvPr/>
          </p:nvGrpSpPr>
          <p:grpSpPr bwMode="auto">
            <a:xfrm>
              <a:off x="3696" y="1385"/>
              <a:ext cx="469" cy="213"/>
              <a:chOff x="3696" y="1385"/>
              <a:chExt cx="469" cy="213"/>
            </a:xfrm>
          </p:grpSpPr>
          <p:sp>
            <p:nvSpPr>
              <p:cNvPr id="114703" name="Line 15"/>
              <p:cNvSpPr>
                <a:spLocks noChangeShapeType="1"/>
              </p:cNvSpPr>
              <p:nvPr/>
            </p:nvSpPr>
            <p:spPr bwMode="auto">
              <a:xfrm>
                <a:off x="3696" y="1491"/>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chemeClr val="tx1">
                      <a:lumMod val="95000"/>
                      <a:lumOff val="5000"/>
                    </a:schemeClr>
                  </a:solidFill>
                </a:endParaRPr>
              </a:p>
            </p:txBody>
          </p:sp>
          <p:sp>
            <p:nvSpPr>
              <p:cNvPr id="114704" name="Text Box 16"/>
              <p:cNvSpPr txBox="1">
                <a:spLocks noChangeArrowheads="1"/>
              </p:cNvSpPr>
              <p:nvPr/>
            </p:nvSpPr>
            <p:spPr bwMode="auto">
              <a:xfrm>
                <a:off x="3969" y="1385"/>
                <a:ext cx="19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chemeClr val="tx1">
                        <a:lumMod val="95000"/>
                        <a:lumOff val="5000"/>
                      </a:schemeClr>
                    </a:solidFill>
                  </a:rPr>
                  <a:t>D</a:t>
                </a:r>
              </a:p>
            </p:txBody>
          </p:sp>
        </p:grpSp>
        <p:grpSp>
          <p:nvGrpSpPr>
            <p:cNvPr id="114705" name="Group 17"/>
            <p:cNvGrpSpPr>
              <a:grpSpLocks/>
            </p:cNvGrpSpPr>
            <p:nvPr/>
          </p:nvGrpSpPr>
          <p:grpSpPr bwMode="auto">
            <a:xfrm>
              <a:off x="3696" y="1625"/>
              <a:ext cx="459" cy="213"/>
              <a:chOff x="3696" y="1625"/>
              <a:chExt cx="459" cy="213"/>
            </a:xfrm>
          </p:grpSpPr>
          <p:sp>
            <p:nvSpPr>
              <p:cNvPr id="114706" name="Line 18"/>
              <p:cNvSpPr>
                <a:spLocks noChangeShapeType="1"/>
              </p:cNvSpPr>
              <p:nvPr/>
            </p:nvSpPr>
            <p:spPr bwMode="auto">
              <a:xfrm>
                <a:off x="3696" y="1731"/>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chemeClr val="tx1">
                      <a:lumMod val="95000"/>
                      <a:lumOff val="5000"/>
                    </a:schemeClr>
                  </a:solidFill>
                </a:endParaRPr>
              </a:p>
            </p:txBody>
          </p:sp>
          <p:sp>
            <p:nvSpPr>
              <p:cNvPr id="114707" name="Text Box 19"/>
              <p:cNvSpPr txBox="1">
                <a:spLocks noChangeArrowheads="1"/>
              </p:cNvSpPr>
              <p:nvPr/>
            </p:nvSpPr>
            <p:spPr bwMode="auto">
              <a:xfrm>
                <a:off x="3976" y="1625"/>
                <a:ext cx="179"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chemeClr val="tx1">
                        <a:lumMod val="95000"/>
                        <a:lumOff val="5000"/>
                      </a:schemeClr>
                    </a:solidFill>
                  </a:rPr>
                  <a:t>E</a:t>
                </a:r>
              </a:p>
            </p:txBody>
          </p:sp>
        </p:grpSp>
        <p:grpSp>
          <p:nvGrpSpPr>
            <p:cNvPr id="114708" name="Group 20"/>
            <p:cNvGrpSpPr>
              <a:grpSpLocks/>
            </p:cNvGrpSpPr>
            <p:nvPr/>
          </p:nvGrpSpPr>
          <p:grpSpPr bwMode="auto">
            <a:xfrm>
              <a:off x="3696" y="1769"/>
              <a:ext cx="457" cy="213"/>
              <a:chOff x="3696" y="1769"/>
              <a:chExt cx="457" cy="213"/>
            </a:xfrm>
          </p:grpSpPr>
          <p:sp>
            <p:nvSpPr>
              <p:cNvPr id="114709" name="Line 21"/>
              <p:cNvSpPr>
                <a:spLocks noChangeShapeType="1"/>
              </p:cNvSpPr>
              <p:nvPr/>
            </p:nvSpPr>
            <p:spPr bwMode="auto">
              <a:xfrm>
                <a:off x="3696" y="1875"/>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chemeClr val="tx1">
                      <a:lumMod val="95000"/>
                      <a:lumOff val="5000"/>
                    </a:schemeClr>
                  </a:solidFill>
                </a:endParaRPr>
              </a:p>
            </p:txBody>
          </p:sp>
          <p:sp>
            <p:nvSpPr>
              <p:cNvPr id="114710" name="Text Box 22"/>
              <p:cNvSpPr txBox="1">
                <a:spLocks noChangeArrowheads="1"/>
              </p:cNvSpPr>
              <p:nvPr/>
            </p:nvSpPr>
            <p:spPr bwMode="auto">
              <a:xfrm>
                <a:off x="3977" y="1769"/>
                <a:ext cx="17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chemeClr val="tx1">
                        <a:lumMod val="95000"/>
                        <a:lumOff val="5000"/>
                      </a:schemeClr>
                    </a:solidFill>
                  </a:rPr>
                  <a:t>F</a:t>
                </a:r>
              </a:p>
            </p:txBody>
          </p:sp>
        </p:grpSp>
        <p:grpSp>
          <p:nvGrpSpPr>
            <p:cNvPr id="114711" name="Group 23"/>
            <p:cNvGrpSpPr>
              <a:grpSpLocks/>
            </p:cNvGrpSpPr>
            <p:nvPr/>
          </p:nvGrpSpPr>
          <p:grpSpPr bwMode="auto">
            <a:xfrm>
              <a:off x="3696" y="1961"/>
              <a:ext cx="479" cy="212"/>
              <a:chOff x="3696" y="1961"/>
              <a:chExt cx="479" cy="212"/>
            </a:xfrm>
          </p:grpSpPr>
          <p:sp>
            <p:nvSpPr>
              <p:cNvPr id="114712" name="Line 24"/>
              <p:cNvSpPr>
                <a:spLocks noChangeShapeType="1"/>
              </p:cNvSpPr>
              <p:nvPr/>
            </p:nvSpPr>
            <p:spPr bwMode="auto">
              <a:xfrm>
                <a:off x="3696" y="2067"/>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chemeClr val="tx1">
                      <a:lumMod val="95000"/>
                      <a:lumOff val="5000"/>
                    </a:schemeClr>
                  </a:solidFill>
                </a:endParaRPr>
              </a:p>
            </p:txBody>
          </p:sp>
          <p:sp>
            <p:nvSpPr>
              <p:cNvPr id="114713" name="Text Box 25"/>
              <p:cNvSpPr txBox="1">
                <a:spLocks noChangeArrowheads="1"/>
              </p:cNvSpPr>
              <p:nvPr/>
            </p:nvSpPr>
            <p:spPr bwMode="auto">
              <a:xfrm>
                <a:off x="3972" y="1961"/>
                <a:ext cx="20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chemeClr val="tx1">
                        <a:lumMod val="95000"/>
                        <a:lumOff val="5000"/>
                      </a:schemeClr>
                    </a:solidFill>
                  </a:rPr>
                  <a:t>G</a:t>
                </a:r>
              </a:p>
            </p:txBody>
          </p:sp>
        </p:grpSp>
        <p:grpSp>
          <p:nvGrpSpPr>
            <p:cNvPr id="114714" name="Group 26"/>
            <p:cNvGrpSpPr>
              <a:grpSpLocks/>
            </p:cNvGrpSpPr>
            <p:nvPr/>
          </p:nvGrpSpPr>
          <p:grpSpPr bwMode="auto">
            <a:xfrm>
              <a:off x="3696" y="2105"/>
              <a:ext cx="468" cy="213"/>
              <a:chOff x="3696" y="2105"/>
              <a:chExt cx="468" cy="213"/>
            </a:xfrm>
          </p:grpSpPr>
          <p:sp>
            <p:nvSpPr>
              <p:cNvPr id="114715" name="Line 27"/>
              <p:cNvSpPr>
                <a:spLocks noChangeShapeType="1"/>
              </p:cNvSpPr>
              <p:nvPr/>
            </p:nvSpPr>
            <p:spPr bwMode="auto">
              <a:xfrm>
                <a:off x="3696" y="2211"/>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chemeClr val="tx1">
                      <a:lumMod val="95000"/>
                      <a:lumOff val="5000"/>
                    </a:schemeClr>
                  </a:solidFill>
                </a:endParaRPr>
              </a:p>
            </p:txBody>
          </p:sp>
          <p:sp>
            <p:nvSpPr>
              <p:cNvPr id="114716" name="Text Box 28"/>
              <p:cNvSpPr txBox="1">
                <a:spLocks noChangeArrowheads="1"/>
              </p:cNvSpPr>
              <p:nvPr/>
            </p:nvSpPr>
            <p:spPr bwMode="auto">
              <a:xfrm>
                <a:off x="3967" y="2105"/>
                <a:ext cx="197"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chemeClr val="tx1">
                        <a:lumMod val="95000"/>
                        <a:lumOff val="5000"/>
                      </a:schemeClr>
                    </a:solidFill>
                  </a:rPr>
                  <a:t>H</a:t>
                </a:r>
              </a:p>
            </p:txBody>
          </p:sp>
        </p:grpSp>
        <p:grpSp>
          <p:nvGrpSpPr>
            <p:cNvPr id="114717" name="Group 29"/>
            <p:cNvGrpSpPr>
              <a:grpSpLocks/>
            </p:cNvGrpSpPr>
            <p:nvPr/>
          </p:nvGrpSpPr>
          <p:grpSpPr bwMode="auto">
            <a:xfrm>
              <a:off x="3696" y="2345"/>
              <a:ext cx="434" cy="213"/>
              <a:chOff x="3696" y="2345"/>
              <a:chExt cx="434" cy="213"/>
            </a:xfrm>
          </p:grpSpPr>
          <p:sp>
            <p:nvSpPr>
              <p:cNvPr id="114718" name="Line 30"/>
              <p:cNvSpPr>
                <a:spLocks noChangeShapeType="1"/>
              </p:cNvSpPr>
              <p:nvPr/>
            </p:nvSpPr>
            <p:spPr bwMode="auto">
              <a:xfrm>
                <a:off x="3696" y="2451"/>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chemeClr val="tx1">
                      <a:lumMod val="95000"/>
                      <a:lumOff val="5000"/>
                    </a:schemeClr>
                  </a:solidFill>
                </a:endParaRPr>
              </a:p>
            </p:txBody>
          </p:sp>
          <p:sp>
            <p:nvSpPr>
              <p:cNvPr id="114719" name="Text Box 31"/>
              <p:cNvSpPr txBox="1">
                <a:spLocks noChangeArrowheads="1"/>
              </p:cNvSpPr>
              <p:nvPr/>
            </p:nvSpPr>
            <p:spPr bwMode="auto">
              <a:xfrm>
                <a:off x="3981" y="2345"/>
                <a:ext cx="149"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chemeClr val="tx1">
                        <a:lumMod val="95000"/>
                        <a:lumOff val="5000"/>
                      </a:schemeClr>
                    </a:solidFill>
                  </a:rPr>
                  <a:t>I</a:t>
                </a:r>
              </a:p>
            </p:txBody>
          </p:sp>
        </p:grpSp>
        <p:grpSp>
          <p:nvGrpSpPr>
            <p:cNvPr id="114720" name="Group 32"/>
            <p:cNvGrpSpPr>
              <a:grpSpLocks/>
            </p:cNvGrpSpPr>
            <p:nvPr/>
          </p:nvGrpSpPr>
          <p:grpSpPr bwMode="auto">
            <a:xfrm>
              <a:off x="3696" y="2537"/>
              <a:ext cx="435" cy="213"/>
              <a:chOff x="3696" y="2537"/>
              <a:chExt cx="435" cy="213"/>
            </a:xfrm>
          </p:grpSpPr>
          <p:sp>
            <p:nvSpPr>
              <p:cNvPr id="114721" name="Line 33"/>
              <p:cNvSpPr>
                <a:spLocks noChangeShapeType="1"/>
              </p:cNvSpPr>
              <p:nvPr/>
            </p:nvSpPr>
            <p:spPr bwMode="auto">
              <a:xfrm>
                <a:off x="3696" y="2643"/>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chemeClr val="tx1">
                      <a:lumMod val="95000"/>
                      <a:lumOff val="5000"/>
                    </a:schemeClr>
                  </a:solidFill>
                </a:endParaRPr>
              </a:p>
            </p:txBody>
          </p:sp>
          <p:sp>
            <p:nvSpPr>
              <p:cNvPr id="114722" name="Text Box 34"/>
              <p:cNvSpPr txBox="1">
                <a:spLocks noChangeArrowheads="1"/>
              </p:cNvSpPr>
              <p:nvPr/>
            </p:nvSpPr>
            <p:spPr bwMode="auto">
              <a:xfrm>
                <a:off x="3973" y="2537"/>
                <a:ext cx="158"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chemeClr val="tx1">
                        <a:lumMod val="95000"/>
                        <a:lumOff val="5000"/>
                      </a:schemeClr>
                    </a:solidFill>
                  </a:rPr>
                  <a:t>J</a:t>
                </a:r>
              </a:p>
            </p:txBody>
          </p:sp>
        </p:grpSp>
        <p:grpSp>
          <p:nvGrpSpPr>
            <p:cNvPr id="114723" name="Group 35"/>
            <p:cNvGrpSpPr>
              <a:grpSpLocks/>
            </p:cNvGrpSpPr>
            <p:nvPr/>
          </p:nvGrpSpPr>
          <p:grpSpPr bwMode="auto">
            <a:xfrm>
              <a:off x="3696" y="2729"/>
              <a:ext cx="464" cy="213"/>
              <a:chOff x="3696" y="2729"/>
              <a:chExt cx="464" cy="213"/>
            </a:xfrm>
          </p:grpSpPr>
          <p:sp>
            <p:nvSpPr>
              <p:cNvPr id="114724" name="Line 36"/>
              <p:cNvSpPr>
                <a:spLocks noChangeShapeType="1"/>
              </p:cNvSpPr>
              <p:nvPr/>
            </p:nvSpPr>
            <p:spPr bwMode="auto">
              <a:xfrm>
                <a:off x="3696" y="2832"/>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chemeClr val="tx1">
                      <a:lumMod val="95000"/>
                      <a:lumOff val="5000"/>
                    </a:schemeClr>
                  </a:solidFill>
                </a:endParaRPr>
              </a:p>
            </p:txBody>
          </p:sp>
          <p:sp>
            <p:nvSpPr>
              <p:cNvPr id="114725" name="Text Box 37"/>
              <p:cNvSpPr txBox="1">
                <a:spLocks noChangeArrowheads="1"/>
              </p:cNvSpPr>
              <p:nvPr/>
            </p:nvSpPr>
            <p:spPr bwMode="auto">
              <a:xfrm>
                <a:off x="3977" y="2729"/>
                <a:ext cx="183"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chemeClr val="tx1">
                        <a:lumMod val="95000"/>
                        <a:lumOff val="5000"/>
                      </a:schemeClr>
                    </a:solidFill>
                  </a:rPr>
                  <a:t>K</a:t>
                </a:r>
              </a:p>
            </p:txBody>
          </p:sp>
        </p:grpSp>
        <p:grpSp>
          <p:nvGrpSpPr>
            <p:cNvPr id="114726" name="Group 38"/>
            <p:cNvGrpSpPr>
              <a:grpSpLocks/>
            </p:cNvGrpSpPr>
            <p:nvPr/>
          </p:nvGrpSpPr>
          <p:grpSpPr bwMode="auto">
            <a:xfrm>
              <a:off x="3696" y="2921"/>
              <a:ext cx="455" cy="213"/>
              <a:chOff x="3696" y="2921"/>
              <a:chExt cx="455" cy="213"/>
            </a:xfrm>
          </p:grpSpPr>
          <p:sp>
            <p:nvSpPr>
              <p:cNvPr id="114727" name="Line 39"/>
              <p:cNvSpPr>
                <a:spLocks noChangeShapeType="1"/>
              </p:cNvSpPr>
              <p:nvPr/>
            </p:nvSpPr>
            <p:spPr bwMode="auto">
              <a:xfrm>
                <a:off x="3696" y="3027"/>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chemeClr val="tx1">
                      <a:lumMod val="95000"/>
                      <a:lumOff val="5000"/>
                    </a:schemeClr>
                  </a:solidFill>
                </a:endParaRPr>
              </a:p>
            </p:txBody>
          </p:sp>
          <p:sp>
            <p:nvSpPr>
              <p:cNvPr id="114728" name="Text Box 40"/>
              <p:cNvSpPr txBox="1">
                <a:spLocks noChangeArrowheads="1"/>
              </p:cNvSpPr>
              <p:nvPr/>
            </p:nvSpPr>
            <p:spPr bwMode="auto">
              <a:xfrm>
                <a:off x="3980" y="2921"/>
                <a:ext cx="171"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chemeClr val="tx1">
                        <a:lumMod val="95000"/>
                        <a:lumOff val="5000"/>
                      </a:schemeClr>
                    </a:solidFill>
                  </a:rPr>
                  <a:t>L</a:t>
                </a:r>
              </a:p>
            </p:txBody>
          </p:sp>
        </p:grpSp>
        <p:grpSp>
          <p:nvGrpSpPr>
            <p:cNvPr id="114729" name="Group 41"/>
            <p:cNvGrpSpPr>
              <a:grpSpLocks/>
            </p:cNvGrpSpPr>
            <p:nvPr/>
          </p:nvGrpSpPr>
          <p:grpSpPr bwMode="auto">
            <a:xfrm>
              <a:off x="3696" y="3113"/>
              <a:ext cx="492" cy="212"/>
              <a:chOff x="3696" y="3113"/>
              <a:chExt cx="492" cy="212"/>
            </a:xfrm>
          </p:grpSpPr>
          <p:sp>
            <p:nvSpPr>
              <p:cNvPr id="114730" name="Line 42"/>
              <p:cNvSpPr>
                <a:spLocks noChangeShapeType="1"/>
              </p:cNvSpPr>
              <p:nvPr/>
            </p:nvSpPr>
            <p:spPr bwMode="auto">
              <a:xfrm>
                <a:off x="3696" y="3219"/>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chemeClr val="tx1">
                      <a:lumMod val="95000"/>
                      <a:lumOff val="5000"/>
                    </a:schemeClr>
                  </a:solidFill>
                </a:endParaRPr>
              </a:p>
            </p:txBody>
          </p:sp>
          <p:sp>
            <p:nvSpPr>
              <p:cNvPr id="114731" name="Text Box 43"/>
              <p:cNvSpPr txBox="1">
                <a:spLocks noChangeArrowheads="1"/>
              </p:cNvSpPr>
              <p:nvPr/>
            </p:nvSpPr>
            <p:spPr bwMode="auto">
              <a:xfrm>
                <a:off x="3959" y="3113"/>
                <a:ext cx="22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chemeClr val="tx1">
                        <a:lumMod val="95000"/>
                        <a:lumOff val="5000"/>
                      </a:schemeClr>
                    </a:solidFill>
                  </a:rPr>
                  <a:t>M</a:t>
                </a:r>
              </a:p>
            </p:txBody>
          </p:sp>
        </p:grpSp>
        <p:grpSp>
          <p:nvGrpSpPr>
            <p:cNvPr id="114732" name="Group 44"/>
            <p:cNvGrpSpPr>
              <a:grpSpLocks/>
            </p:cNvGrpSpPr>
            <p:nvPr/>
          </p:nvGrpSpPr>
          <p:grpSpPr bwMode="auto">
            <a:xfrm>
              <a:off x="3696" y="3305"/>
              <a:ext cx="469" cy="213"/>
              <a:chOff x="3696" y="3305"/>
              <a:chExt cx="469" cy="213"/>
            </a:xfrm>
          </p:grpSpPr>
          <p:sp>
            <p:nvSpPr>
              <p:cNvPr id="114733" name="Line 45"/>
              <p:cNvSpPr>
                <a:spLocks noChangeShapeType="1"/>
              </p:cNvSpPr>
              <p:nvPr/>
            </p:nvSpPr>
            <p:spPr bwMode="auto">
              <a:xfrm>
                <a:off x="3696" y="3411"/>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chemeClr val="tx1">
                      <a:lumMod val="95000"/>
                      <a:lumOff val="5000"/>
                    </a:schemeClr>
                  </a:solidFill>
                </a:endParaRPr>
              </a:p>
            </p:txBody>
          </p:sp>
          <p:sp>
            <p:nvSpPr>
              <p:cNvPr id="114734" name="Text Box 46"/>
              <p:cNvSpPr txBox="1">
                <a:spLocks noChangeArrowheads="1"/>
              </p:cNvSpPr>
              <p:nvPr/>
            </p:nvSpPr>
            <p:spPr bwMode="auto">
              <a:xfrm>
                <a:off x="3965" y="3305"/>
                <a:ext cx="20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chemeClr val="tx1">
                        <a:lumMod val="95000"/>
                        <a:lumOff val="5000"/>
                      </a:schemeClr>
                    </a:solidFill>
                  </a:rPr>
                  <a:t>N</a:t>
                </a:r>
              </a:p>
            </p:txBody>
          </p:sp>
        </p:grpSp>
        <p:grpSp>
          <p:nvGrpSpPr>
            <p:cNvPr id="114735" name="Group 47"/>
            <p:cNvGrpSpPr>
              <a:grpSpLocks/>
            </p:cNvGrpSpPr>
            <p:nvPr/>
          </p:nvGrpSpPr>
          <p:grpSpPr bwMode="auto">
            <a:xfrm>
              <a:off x="3696" y="3497"/>
              <a:ext cx="471" cy="213"/>
              <a:chOff x="3696" y="3497"/>
              <a:chExt cx="471" cy="213"/>
            </a:xfrm>
          </p:grpSpPr>
          <p:sp>
            <p:nvSpPr>
              <p:cNvPr id="114736" name="Line 48"/>
              <p:cNvSpPr>
                <a:spLocks noChangeShapeType="1"/>
              </p:cNvSpPr>
              <p:nvPr/>
            </p:nvSpPr>
            <p:spPr bwMode="auto">
              <a:xfrm>
                <a:off x="3696" y="3603"/>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chemeClr val="tx1">
                      <a:lumMod val="95000"/>
                      <a:lumOff val="5000"/>
                    </a:schemeClr>
                  </a:solidFill>
                </a:endParaRPr>
              </a:p>
            </p:txBody>
          </p:sp>
          <p:sp>
            <p:nvSpPr>
              <p:cNvPr id="114737" name="Text Box 49"/>
              <p:cNvSpPr txBox="1">
                <a:spLocks noChangeArrowheads="1"/>
              </p:cNvSpPr>
              <p:nvPr/>
            </p:nvSpPr>
            <p:spPr bwMode="auto">
              <a:xfrm>
                <a:off x="3965" y="3497"/>
                <a:ext cx="202"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chemeClr val="tx1">
                        <a:lumMod val="95000"/>
                        <a:lumOff val="5000"/>
                      </a:schemeClr>
                    </a:solidFill>
                  </a:rPr>
                  <a:t>O</a:t>
                </a:r>
              </a:p>
            </p:txBody>
          </p:sp>
        </p:grpSp>
      </p:grpSp>
      <p:grpSp>
        <p:nvGrpSpPr>
          <p:cNvPr id="114738" name="Group 50"/>
          <p:cNvGrpSpPr>
            <a:grpSpLocks/>
          </p:cNvGrpSpPr>
          <p:nvPr/>
        </p:nvGrpSpPr>
        <p:grpSpPr bwMode="auto">
          <a:xfrm>
            <a:off x="4256088" y="1981200"/>
            <a:ext cx="654050" cy="1611313"/>
            <a:chOff x="2064" y="2249"/>
            <a:chExt cx="412" cy="1015"/>
          </a:xfrm>
        </p:grpSpPr>
        <p:sp>
          <p:nvSpPr>
            <p:cNvPr id="114739" name="Line 51"/>
            <p:cNvSpPr>
              <a:spLocks noChangeShapeType="1"/>
            </p:cNvSpPr>
            <p:nvPr/>
          </p:nvSpPr>
          <p:spPr bwMode="auto">
            <a:xfrm>
              <a:off x="2160" y="2256"/>
              <a:ext cx="0" cy="1008"/>
            </a:xfrm>
            <a:prstGeom prst="line">
              <a:avLst/>
            </a:prstGeom>
            <a:noFill/>
            <a:ln w="2857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grpSp>
          <p:nvGrpSpPr>
            <p:cNvPr id="114740" name="Group 52"/>
            <p:cNvGrpSpPr>
              <a:grpSpLocks/>
            </p:cNvGrpSpPr>
            <p:nvPr/>
          </p:nvGrpSpPr>
          <p:grpSpPr bwMode="auto">
            <a:xfrm>
              <a:off x="2064" y="2249"/>
              <a:ext cx="401" cy="213"/>
              <a:chOff x="2064" y="2249"/>
              <a:chExt cx="401" cy="213"/>
            </a:xfrm>
          </p:grpSpPr>
          <p:sp>
            <p:nvSpPr>
              <p:cNvPr id="114741" name="Line 53"/>
              <p:cNvSpPr>
                <a:spLocks noChangeShapeType="1"/>
              </p:cNvSpPr>
              <p:nvPr/>
            </p:nvSpPr>
            <p:spPr bwMode="auto">
              <a:xfrm>
                <a:off x="2064" y="2355"/>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4742" name="Text Box 54"/>
              <p:cNvSpPr txBox="1">
                <a:spLocks noChangeArrowheads="1"/>
              </p:cNvSpPr>
              <p:nvPr/>
            </p:nvSpPr>
            <p:spPr bwMode="auto">
              <a:xfrm>
                <a:off x="2274" y="2249"/>
                <a:ext cx="191"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dirty="0">
                    <a:solidFill>
                      <a:srgbClr val="0D0D0D"/>
                    </a:solidFill>
                  </a:rPr>
                  <a:t>A</a:t>
                </a:r>
              </a:p>
            </p:txBody>
          </p:sp>
        </p:grpSp>
        <p:grpSp>
          <p:nvGrpSpPr>
            <p:cNvPr id="114743" name="Group 55"/>
            <p:cNvGrpSpPr>
              <a:grpSpLocks/>
            </p:cNvGrpSpPr>
            <p:nvPr/>
          </p:nvGrpSpPr>
          <p:grpSpPr bwMode="auto">
            <a:xfrm>
              <a:off x="2064" y="2441"/>
              <a:ext cx="404" cy="213"/>
              <a:chOff x="2064" y="2441"/>
              <a:chExt cx="404" cy="213"/>
            </a:xfrm>
          </p:grpSpPr>
          <p:sp>
            <p:nvSpPr>
              <p:cNvPr id="114744" name="Line 56"/>
              <p:cNvSpPr>
                <a:spLocks noChangeShapeType="1"/>
              </p:cNvSpPr>
              <p:nvPr/>
            </p:nvSpPr>
            <p:spPr bwMode="auto">
              <a:xfrm>
                <a:off x="2064" y="2547"/>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4745" name="Text Box 57"/>
              <p:cNvSpPr txBox="1">
                <a:spLocks noChangeArrowheads="1"/>
              </p:cNvSpPr>
              <p:nvPr/>
            </p:nvSpPr>
            <p:spPr bwMode="auto">
              <a:xfrm>
                <a:off x="2281" y="2441"/>
                <a:ext cx="187"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B</a:t>
                </a:r>
              </a:p>
            </p:txBody>
          </p:sp>
        </p:grpSp>
        <p:grpSp>
          <p:nvGrpSpPr>
            <p:cNvPr id="114746" name="Group 58"/>
            <p:cNvGrpSpPr>
              <a:grpSpLocks/>
            </p:cNvGrpSpPr>
            <p:nvPr/>
          </p:nvGrpSpPr>
          <p:grpSpPr bwMode="auto">
            <a:xfrm>
              <a:off x="2064" y="2633"/>
              <a:ext cx="412" cy="212"/>
              <a:chOff x="2064" y="2633"/>
              <a:chExt cx="412" cy="212"/>
            </a:xfrm>
          </p:grpSpPr>
          <p:sp>
            <p:nvSpPr>
              <p:cNvPr id="114747" name="Line 59"/>
              <p:cNvSpPr>
                <a:spLocks noChangeShapeType="1"/>
              </p:cNvSpPr>
              <p:nvPr/>
            </p:nvSpPr>
            <p:spPr bwMode="auto">
              <a:xfrm>
                <a:off x="2064" y="2739"/>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4748" name="Text Box 60"/>
              <p:cNvSpPr txBox="1">
                <a:spLocks noChangeArrowheads="1"/>
              </p:cNvSpPr>
              <p:nvPr/>
            </p:nvSpPr>
            <p:spPr bwMode="auto">
              <a:xfrm>
                <a:off x="2283" y="2633"/>
                <a:ext cx="19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C</a:t>
                </a:r>
              </a:p>
            </p:txBody>
          </p:sp>
        </p:grpSp>
        <p:grpSp>
          <p:nvGrpSpPr>
            <p:cNvPr id="114749" name="Group 61"/>
            <p:cNvGrpSpPr>
              <a:grpSpLocks/>
            </p:cNvGrpSpPr>
            <p:nvPr/>
          </p:nvGrpSpPr>
          <p:grpSpPr bwMode="auto">
            <a:xfrm>
              <a:off x="2064" y="2825"/>
              <a:ext cx="407" cy="213"/>
              <a:chOff x="2064" y="2825"/>
              <a:chExt cx="407" cy="213"/>
            </a:xfrm>
          </p:grpSpPr>
          <p:sp>
            <p:nvSpPr>
              <p:cNvPr id="114750" name="Line 62"/>
              <p:cNvSpPr>
                <a:spLocks noChangeShapeType="1"/>
              </p:cNvSpPr>
              <p:nvPr/>
            </p:nvSpPr>
            <p:spPr bwMode="auto">
              <a:xfrm>
                <a:off x="2064" y="2931"/>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4751" name="Text Box 63"/>
              <p:cNvSpPr txBox="1">
                <a:spLocks noChangeArrowheads="1"/>
              </p:cNvSpPr>
              <p:nvPr/>
            </p:nvSpPr>
            <p:spPr bwMode="auto">
              <a:xfrm>
                <a:off x="2275" y="2825"/>
                <a:ext cx="19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D</a:t>
                </a:r>
              </a:p>
            </p:txBody>
          </p:sp>
        </p:grpSp>
      </p:grpSp>
      <p:grpSp>
        <p:nvGrpSpPr>
          <p:cNvPr id="114752" name="Group 64"/>
          <p:cNvGrpSpPr>
            <a:grpSpLocks/>
          </p:cNvGrpSpPr>
          <p:nvPr/>
        </p:nvGrpSpPr>
        <p:grpSpPr bwMode="auto">
          <a:xfrm>
            <a:off x="6599240" y="1981201"/>
            <a:ext cx="735013" cy="1404938"/>
            <a:chOff x="2064" y="1344"/>
            <a:chExt cx="463" cy="885"/>
          </a:xfrm>
        </p:grpSpPr>
        <p:sp>
          <p:nvSpPr>
            <p:cNvPr id="114753" name="Line 65"/>
            <p:cNvSpPr>
              <a:spLocks noChangeShapeType="1"/>
            </p:cNvSpPr>
            <p:nvPr/>
          </p:nvSpPr>
          <p:spPr bwMode="auto">
            <a:xfrm>
              <a:off x="2160" y="1344"/>
              <a:ext cx="0" cy="864"/>
            </a:xfrm>
            <a:prstGeom prst="line">
              <a:avLst/>
            </a:prstGeom>
            <a:noFill/>
            <a:ln w="2857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grpSp>
          <p:nvGrpSpPr>
            <p:cNvPr id="114754" name="Group 66"/>
            <p:cNvGrpSpPr>
              <a:grpSpLocks/>
            </p:cNvGrpSpPr>
            <p:nvPr/>
          </p:nvGrpSpPr>
          <p:grpSpPr bwMode="auto">
            <a:xfrm>
              <a:off x="2064" y="1385"/>
              <a:ext cx="440" cy="213"/>
              <a:chOff x="2064" y="1385"/>
              <a:chExt cx="440" cy="213"/>
            </a:xfrm>
          </p:grpSpPr>
          <p:sp>
            <p:nvSpPr>
              <p:cNvPr id="114755" name="Line 67"/>
              <p:cNvSpPr>
                <a:spLocks noChangeShapeType="1"/>
              </p:cNvSpPr>
              <p:nvPr/>
            </p:nvSpPr>
            <p:spPr bwMode="auto">
              <a:xfrm>
                <a:off x="2064" y="1491"/>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4756" name="Text Box 68"/>
              <p:cNvSpPr txBox="1">
                <a:spLocks noChangeArrowheads="1"/>
              </p:cNvSpPr>
              <p:nvPr/>
            </p:nvSpPr>
            <p:spPr bwMode="auto">
              <a:xfrm>
                <a:off x="2328" y="1385"/>
                <a:ext cx="17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F</a:t>
                </a:r>
              </a:p>
            </p:txBody>
          </p:sp>
        </p:grpSp>
        <p:grpSp>
          <p:nvGrpSpPr>
            <p:cNvPr id="114757" name="Group 69"/>
            <p:cNvGrpSpPr>
              <a:grpSpLocks/>
            </p:cNvGrpSpPr>
            <p:nvPr/>
          </p:nvGrpSpPr>
          <p:grpSpPr bwMode="auto">
            <a:xfrm>
              <a:off x="2064" y="1488"/>
              <a:ext cx="463" cy="212"/>
              <a:chOff x="2064" y="1577"/>
              <a:chExt cx="463" cy="212"/>
            </a:xfrm>
          </p:grpSpPr>
          <p:sp>
            <p:nvSpPr>
              <p:cNvPr id="114758" name="Line 70"/>
              <p:cNvSpPr>
                <a:spLocks noChangeShapeType="1"/>
              </p:cNvSpPr>
              <p:nvPr/>
            </p:nvSpPr>
            <p:spPr bwMode="auto">
              <a:xfrm>
                <a:off x="2064" y="1683"/>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4759" name="Text Box 71"/>
              <p:cNvSpPr txBox="1">
                <a:spLocks noChangeArrowheads="1"/>
              </p:cNvSpPr>
              <p:nvPr/>
            </p:nvSpPr>
            <p:spPr bwMode="auto">
              <a:xfrm>
                <a:off x="2324" y="1577"/>
                <a:ext cx="20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G</a:t>
                </a:r>
              </a:p>
            </p:txBody>
          </p:sp>
        </p:grpSp>
        <p:grpSp>
          <p:nvGrpSpPr>
            <p:cNvPr id="114760" name="Group 72"/>
            <p:cNvGrpSpPr>
              <a:grpSpLocks/>
            </p:cNvGrpSpPr>
            <p:nvPr/>
          </p:nvGrpSpPr>
          <p:grpSpPr bwMode="auto">
            <a:xfrm>
              <a:off x="2064" y="1632"/>
              <a:ext cx="451" cy="213"/>
              <a:chOff x="2064" y="1769"/>
              <a:chExt cx="451" cy="213"/>
            </a:xfrm>
          </p:grpSpPr>
          <p:sp>
            <p:nvSpPr>
              <p:cNvPr id="114761" name="Line 73"/>
              <p:cNvSpPr>
                <a:spLocks noChangeShapeType="1"/>
              </p:cNvSpPr>
              <p:nvPr/>
            </p:nvSpPr>
            <p:spPr bwMode="auto">
              <a:xfrm>
                <a:off x="2064" y="1875"/>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4762" name="Text Box 74"/>
              <p:cNvSpPr txBox="1">
                <a:spLocks noChangeArrowheads="1"/>
              </p:cNvSpPr>
              <p:nvPr/>
            </p:nvSpPr>
            <p:spPr bwMode="auto">
              <a:xfrm>
                <a:off x="2318" y="1769"/>
                <a:ext cx="197"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H</a:t>
                </a:r>
              </a:p>
            </p:txBody>
          </p:sp>
        </p:grpSp>
        <p:grpSp>
          <p:nvGrpSpPr>
            <p:cNvPr id="114763" name="Group 75"/>
            <p:cNvGrpSpPr>
              <a:grpSpLocks/>
            </p:cNvGrpSpPr>
            <p:nvPr/>
          </p:nvGrpSpPr>
          <p:grpSpPr bwMode="auto">
            <a:xfrm>
              <a:off x="2064" y="1865"/>
              <a:ext cx="447" cy="213"/>
              <a:chOff x="2064" y="1865"/>
              <a:chExt cx="447" cy="213"/>
            </a:xfrm>
          </p:grpSpPr>
          <p:sp>
            <p:nvSpPr>
              <p:cNvPr id="114764" name="Line 76"/>
              <p:cNvSpPr>
                <a:spLocks noChangeShapeType="1"/>
              </p:cNvSpPr>
              <p:nvPr/>
            </p:nvSpPr>
            <p:spPr bwMode="auto">
              <a:xfrm>
                <a:off x="2064" y="1971"/>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4765" name="Text Box 77"/>
              <p:cNvSpPr txBox="1">
                <a:spLocks noChangeArrowheads="1"/>
              </p:cNvSpPr>
              <p:nvPr/>
            </p:nvSpPr>
            <p:spPr bwMode="auto">
              <a:xfrm>
                <a:off x="2328" y="1865"/>
                <a:ext cx="183"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K</a:t>
                </a:r>
              </a:p>
            </p:txBody>
          </p:sp>
        </p:grpSp>
        <p:grpSp>
          <p:nvGrpSpPr>
            <p:cNvPr id="114766" name="Group 78"/>
            <p:cNvGrpSpPr>
              <a:grpSpLocks/>
            </p:cNvGrpSpPr>
            <p:nvPr/>
          </p:nvGrpSpPr>
          <p:grpSpPr bwMode="auto">
            <a:xfrm>
              <a:off x="2064" y="2016"/>
              <a:ext cx="439" cy="213"/>
              <a:chOff x="2064" y="2016"/>
              <a:chExt cx="439" cy="213"/>
            </a:xfrm>
          </p:grpSpPr>
          <p:sp>
            <p:nvSpPr>
              <p:cNvPr id="114767" name="Line 79"/>
              <p:cNvSpPr>
                <a:spLocks noChangeShapeType="1"/>
              </p:cNvSpPr>
              <p:nvPr/>
            </p:nvSpPr>
            <p:spPr bwMode="auto">
              <a:xfrm>
                <a:off x="2064" y="2122"/>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4768" name="Text Box 80"/>
              <p:cNvSpPr txBox="1">
                <a:spLocks noChangeArrowheads="1"/>
              </p:cNvSpPr>
              <p:nvPr/>
            </p:nvSpPr>
            <p:spPr bwMode="auto">
              <a:xfrm>
                <a:off x="2332" y="2016"/>
                <a:ext cx="171"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L</a:t>
                </a:r>
              </a:p>
            </p:txBody>
          </p:sp>
        </p:grpSp>
      </p:grpSp>
      <p:grpSp>
        <p:nvGrpSpPr>
          <p:cNvPr id="114769" name="Group 81"/>
          <p:cNvGrpSpPr>
            <a:grpSpLocks/>
          </p:cNvGrpSpPr>
          <p:nvPr/>
        </p:nvGrpSpPr>
        <p:grpSpPr bwMode="auto">
          <a:xfrm>
            <a:off x="6630988" y="5226054"/>
            <a:ext cx="685800" cy="642938"/>
            <a:chOff x="2064" y="3353"/>
            <a:chExt cx="432" cy="405"/>
          </a:xfrm>
        </p:grpSpPr>
        <p:sp>
          <p:nvSpPr>
            <p:cNvPr id="114770" name="Line 82"/>
            <p:cNvSpPr>
              <a:spLocks noChangeShapeType="1"/>
            </p:cNvSpPr>
            <p:nvPr/>
          </p:nvSpPr>
          <p:spPr bwMode="auto">
            <a:xfrm>
              <a:off x="2160" y="3360"/>
              <a:ext cx="0" cy="336"/>
            </a:xfrm>
            <a:prstGeom prst="line">
              <a:avLst/>
            </a:prstGeom>
            <a:noFill/>
            <a:ln w="2857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grpSp>
          <p:nvGrpSpPr>
            <p:cNvPr id="114771" name="Group 83"/>
            <p:cNvGrpSpPr>
              <a:grpSpLocks/>
            </p:cNvGrpSpPr>
            <p:nvPr/>
          </p:nvGrpSpPr>
          <p:grpSpPr bwMode="auto">
            <a:xfrm>
              <a:off x="2064" y="3353"/>
              <a:ext cx="432" cy="213"/>
              <a:chOff x="2064" y="3353"/>
              <a:chExt cx="432" cy="213"/>
            </a:xfrm>
          </p:grpSpPr>
          <p:sp>
            <p:nvSpPr>
              <p:cNvPr id="114772" name="Line 84"/>
              <p:cNvSpPr>
                <a:spLocks noChangeShapeType="1"/>
              </p:cNvSpPr>
              <p:nvPr/>
            </p:nvSpPr>
            <p:spPr bwMode="auto">
              <a:xfrm>
                <a:off x="2064" y="3459"/>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4773" name="Text Box 85"/>
              <p:cNvSpPr txBox="1">
                <a:spLocks noChangeArrowheads="1"/>
              </p:cNvSpPr>
              <p:nvPr/>
            </p:nvSpPr>
            <p:spPr bwMode="auto">
              <a:xfrm>
                <a:off x="2294" y="3353"/>
                <a:ext cx="202"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O</a:t>
                </a:r>
              </a:p>
            </p:txBody>
          </p:sp>
        </p:grpSp>
        <p:grpSp>
          <p:nvGrpSpPr>
            <p:cNvPr id="114774" name="Group 86"/>
            <p:cNvGrpSpPr>
              <a:grpSpLocks/>
            </p:cNvGrpSpPr>
            <p:nvPr/>
          </p:nvGrpSpPr>
          <p:grpSpPr bwMode="auto">
            <a:xfrm>
              <a:off x="2064" y="3545"/>
              <a:ext cx="430" cy="213"/>
              <a:chOff x="2064" y="3545"/>
              <a:chExt cx="430" cy="213"/>
            </a:xfrm>
          </p:grpSpPr>
          <p:sp>
            <p:nvSpPr>
              <p:cNvPr id="114775" name="Line 87"/>
              <p:cNvSpPr>
                <a:spLocks noChangeShapeType="1"/>
              </p:cNvSpPr>
              <p:nvPr/>
            </p:nvSpPr>
            <p:spPr bwMode="auto">
              <a:xfrm>
                <a:off x="2064" y="3651"/>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4776" name="Text Box 88"/>
              <p:cNvSpPr txBox="1">
                <a:spLocks noChangeArrowheads="1"/>
              </p:cNvSpPr>
              <p:nvPr/>
            </p:nvSpPr>
            <p:spPr bwMode="auto">
              <a:xfrm>
                <a:off x="2294" y="3545"/>
                <a:ext cx="20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N</a:t>
                </a:r>
              </a:p>
            </p:txBody>
          </p:sp>
        </p:grpSp>
      </p:grpSp>
      <p:sp>
        <p:nvSpPr>
          <p:cNvPr id="114777" name="Text Box 89"/>
          <p:cNvSpPr txBox="1">
            <a:spLocks noChangeArrowheads="1"/>
          </p:cNvSpPr>
          <p:nvPr/>
        </p:nvSpPr>
        <p:spPr bwMode="auto">
          <a:xfrm>
            <a:off x="76200" y="685800"/>
            <a:ext cx="9871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dirty="0">
                <a:solidFill>
                  <a:schemeClr val="tx1">
                    <a:lumMod val="85000"/>
                    <a:lumOff val="15000"/>
                  </a:schemeClr>
                </a:solidFill>
              </a:rPr>
              <a:t>Ideally…</a:t>
            </a:r>
          </a:p>
        </p:txBody>
      </p:sp>
      <p:sp>
        <p:nvSpPr>
          <p:cNvPr id="114778" name="Text Box 90"/>
          <p:cNvSpPr txBox="1">
            <a:spLocks noChangeArrowheads="1"/>
          </p:cNvSpPr>
          <p:nvPr/>
        </p:nvSpPr>
        <p:spPr bwMode="auto">
          <a:xfrm>
            <a:off x="457200" y="6161088"/>
            <a:ext cx="236314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chemeClr val="tx1">
                    <a:lumMod val="85000"/>
                    <a:lumOff val="15000"/>
                  </a:schemeClr>
                </a:solidFill>
              </a:rPr>
              <a:t>Non-sequence based Map</a:t>
            </a:r>
          </a:p>
        </p:txBody>
      </p:sp>
      <p:sp>
        <p:nvSpPr>
          <p:cNvPr id="114779" name="Line 91"/>
          <p:cNvSpPr>
            <a:spLocks noChangeShapeType="1"/>
          </p:cNvSpPr>
          <p:nvPr/>
        </p:nvSpPr>
        <p:spPr bwMode="auto">
          <a:xfrm flipH="1" flipV="1">
            <a:off x="5399088" y="3048000"/>
            <a:ext cx="1143000" cy="1143000"/>
          </a:xfrm>
          <a:prstGeom prst="line">
            <a:avLst/>
          </a:prstGeom>
          <a:noFill/>
          <a:ln w="38100">
            <a:solidFill>
              <a:srgbClr val="0D0D0D"/>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14780" name="Line 92"/>
          <p:cNvSpPr>
            <a:spLocks noChangeShapeType="1"/>
          </p:cNvSpPr>
          <p:nvPr/>
        </p:nvSpPr>
        <p:spPr bwMode="auto">
          <a:xfrm flipH="1">
            <a:off x="5094288" y="2590800"/>
            <a:ext cx="1524000" cy="1524000"/>
          </a:xfrm>
          <a:prstGeom prst="line">
            <a:avLst/>
          </a:prstGeom>
          <a:noFill/>
          <a:ln w="38100">
            <a:solidFill>
              <a:srgbClr val="0D0D0D"/>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nvGrpSpPr>
          <p:cNvPr id="114781" name="Group 93"/>
          <p:cNvGrpSpPr>
            <a:grpSpLocks/>
          </p:cNvGrpSpPr>
          <p:nvPr/>
        </p:nvGrpSpPr>
        <p:grpSpPr bwMode="auto">
          <a:xfrm>
            <a:off x="5170488" y="5475296"/>
            <a:ext cx="1371600" cy="338138"/>
            <a:chOff x="1152" y="3545"/>
            <a:chExt cx="864" cy="213"/>
          </a:xfrm>
        </p:grpSpPr>
        <p:sp>
          <p:nvSpPr>
            <p:cNvPr id="114782" name="Line 94"/>
            <p:cNvSpPr>
              <a:spLocks noChangeShapeType="1"/>
            </p:cNvSpPr>
            <p:nvPr/>
          </p:nvSpPr>
          <p:spPr bwMode="auto">
            <a:xfrm flipH="1">
              <a:off x="1152" y="3552"/>
              <a:ext cx="864" cy="0"/>
            </a:xfrm>
            <a:prstGeom prst="line">
              <a:avLst/>
            </a:prstGeom>
            <a:noFill/>
            <a:ln w="38100">
              <a:solidFill>
                <a:srgbClr val="0D0D0D"/>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14783" name="Text Box 95"/>
            <p:cNvSpPr txBox="1">
              <a:spLocks noChangeArrowheads="1"/>
            </p:cNvSpPr>
            <p:nvPr/>
          </p:nvSpPr>
          <p:spPr bwMode="auto">
            <a:xfrm>
              <a:off x="1362" y="3545"/>
              <a:ext cx="361"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dirty="0">
                  <a:solidFill>
                    <a:srgbClr val="B2B2B2"/>
                  </a:solidFill>
                </a:rPr>
                <a:t>(</a:t>
              </a:r>
              <a:r>
                <a:rPr lang="en-US" sz="1600" dirty="0">
                  <a:solidFill>
                    <a:srgbClr val="0D0D0D"/>
                  </a:solidFill>
                </a:rPr>
                <a:t>flip</a:t>
              </a:r>
              <a:r>
                <a:rPr lang="en-US" sz="1600" dirty="0">
                  <a:solidFill>
                    <a:srgbClr val="B2B2B2"/>
                  </a:solidFill>
                </a:rPr>
                <a:t>)</a:t>
              </a:r>
            </a:p>
          </p:txBody>
        </p:sp>
      </p:grpSp>
      <p:grpSp>
        <p:nvGrpSpPr>
          <p:cNvPr id="114784" name="Group 96"/>
          <p:cNvGrpSpPr>
            <a:grpSpLocks/>
          </p:cNvGrpSpPr>
          <p:nvPr/>
        </p:nvGrpSpPr>
        <p:grpSpPr bwMode="auto">
          <a:xfrm>
            <a:off x="6637338" y="3570288"/>
            <a:ext cx="654050" cy="1611312"/>
            <a:chOff x="2064" y="2249"/>
            <a:chExt cx="412" cy="1015"/>
          </a:xfrm>
        </p:grpSpPr>
        <p:sp>
          <p:nvSpPr>
            <p:cNvPr id="114785" name="Line 97"/>
            <p:cNvSpPr>
              <a:spLocks noChangeShapeType="1"/>
            </p:cNvSpPr>
            <p:nvPr/>
          </p:nvSpPr>
          <p:spPr bwMode="auto">
            <a:xfrm>
              <a:off x="2160" y="2256"/>
              <a:ext cx="0" cy="1008"/>
            </a:xfrm>
            <a:prstGeom prst="line">
              <a:avLst/>
            </a:prstGeom>
            <a:noFill/>
            <a:ln w="2857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grpSp>
          <p:nvGrpSpPr>
            <p:cNvPr id="114786" name="Group 98"/>
            <p:cNvGrpSpPr>
              <a:grpSpLocks/>
            </p:cNvGrpSpPr>
            <p:nvPr/>
          </p:nvGrpSpPr>
          <p:grpSpPr bwMode="auto">
            <a:xfrm>
              <a:off x="2064" y="2249"/>
              <a:ext cx="401" cy="213"/>
              <a:chOff x="2064" y="2249"/>
              <a:chExt cx="401" cy="213"/>
            </a:xfrm>
          </p:grpSpPr>
          <p:sp>
            <p:nvSpPr>
              <p:cNvPr id="114787" name="Line 99"/>
              <p:cNvSpPr>
                <a:spLocks noChangeShapeType="1"/>
              </p:cNvSpPr>
              <p:nvPr/>
            </p:nvSpPr>
            <p:spPr bwMode="auto">
              <a:xfrm>
                <a:off x="2064" y="2355"/>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4788" name="Text Box 100"/>
              <p:cNvSpPr txBox="1">
                <a:spLocks noChangeArrowheads="1"/>
              </p:cNvSpPr>
              <p:nvPr/>
            </p:nvSpPr>
            <p:spPr bwMode="auto">
              <a:xfrm>
                <a:off x="2274" y="2249"/>
                <a:ext cx="191"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B2B2B2"/>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A</a:t>
                </a:r>
              </a:p>
            </p:txBody>
          </p:sp>
        </p:grpSp>
        <p:grpSp>
          <p:nvGrpSpPr>
            <p:cNvPr id="114789" name="Group 101"/>
            <p:cNvGrpSpPr>
              <a:grpSpLocks/>
            </p:cNvGrpSpPr>
            <p:nvPr/>
          </p:nvGrpSpPr>
          <p:grpSpPr bwMode="auto">
            <a:xfrm>
              <a:off x="2064" y="2441"/>
              <a:ext cx="404" cy="213"/>
              <a:chOff x="2064" y="2441"/>
              <a:chExt cx="404" cy="213"/>
            </a:xfrm>
          </p:grpSpPr>
          <p:sp>
            <p:nvSpPr>
              <p:cNvPr id="114790" name="Line 102"/>
              <p:cNvSpPr>
                <a:spLocks noChangeShapeType="1"/>
              </p:cNvSpPr>
              <p:nvPr/>
            </p:nvSpPr>
            <p:spPr bwMode="auto">
              <a:xfrm>
                <a:off x="2064" y="2547"/>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4791" name="Text Box 103"/>
              <p:cNvSpPr txBox="1">
                <a:spLocks noChangeArrowheads="1"/>
              </p:cNvSpPr>
              <p:nvPr/>
            </p:nvSpPr>
            <p:spPr bwMode="auto">
              <a:xfrm>
                <a:off x="2281" y="2441"/>
                <a:ext cx="187"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B2B2B2"/>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B</a:t>
                </a:r>
              </a:p>
            </p:txBody>
          </p:sp>
        </p:grpSp>
        <p:grpSp>
          <p:nvGrpSpPr>
            <p:cNvPr id="114792" name="Group 104"/>
            <p:cNvGrpSpPr>
              <a:grpSpLocks/>
            </p:cNvGrpSpPr>
            <p:nvPr/>
          </p:nvGrpSpPr>
          <p:grpSpPr bwMode="auto">
            <a:xfrm>
              <a:off x="2064" y="2633"/>
              <a:ext cx="412" cy="212"/>
              <a:chOff x="2064" y="2633"/>
              <a:chExt cx="412" cy="212"/>
            </a:xfrm>
          </p:grpSpPr>
          <p:sp>
            <p:nvSpPr>
              <p:cNvPr id="114793" name="Line 105"/>
              <p:cNvSpPr>
                <a:spLocks noChangeShapeType="1"/>
              </p:cNvSpPr>
              <p:nvPr/>
            </p:nvSpPr>
            <p:spPr bwMode="auto">
              <a:xfrm>
                <a:off x="2064" y="2739"/>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4794" name="Text Box 106"/>
              <p:cNvSpPr txBox="1">
                <a:spLocks noChangeArrowheads="1"/>
              </p:cNvSpPr>
              <p:nvPr/>
            </p:nvSpPr>
            <p:spPr bwMode="auto">
              <a:xfrm>
                <a:off x="2283" y="2633"/>
                <a:ext cx="19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B2B2B2"/>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C</a:t>
                </a:r>
              </a:p>
            </p:txBody>
          </p:sp>
        </p:grpSp>
        <p:grpSp>
          <p:nvGrpSpPr>
            <p:cNvPr id="114795" name="Group 107"/>
            <p:cNvGrpSpPr>
              <a:grpSpLocks/>
            </p:cNvGrpSpPr>
            <p:nvPr/>
          </p:nvGrpSpPr>
          <p:grpSpPr bwMode="auto">
            <a:xfrm>
              <a:off x="2064" y="2825"/>
              <a:ext cx="407" cy="213"/>
              <a:chOff x="2064" y="2825"/>
              <a:chExt cx="407" cy="213"/>
            </a:xfrm>
          </p:grpSpPr>
          <p:sp>
            <p:nvSpPr>
              <p:cNvPr id="114796" name="Line 108"/>
              <p:cNvSpPr>
                <a:spLocks noChangeShapeType="1"/>
              </p:cNvSpPr>
              <p:nvPr/>
            </p:nvSpPr>
            <p:spPr bwMode="auto">
              <a:xfrm>
                <a:off x="2064" y="2931"/>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4797" name="Text Box 109"/>
              <p:cNvSpPr txBox="1">
                <a:spLocks noChangeArrowheads="1"/>
              </p:cNvSpPr>
              <p:nvPr/>
            </p:nvSpPr>
            <p:spPr bwMode="auto">
              <a:xfrm>
                <a:off x="2275" y="2825"/>
                <a:ext cx="19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B2B2B2"/>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D</a:t>
                </a:r>
              </a:p>
            </p:txBody>
          </p:sp>
        </p:grpSp>
      </p:grpSp>
      <p:grpSp>
        <p:nvGrpSpPr>
          <p:cNvPr id="114798" name="Group 110"/>
          <p:cNvGrpSpPr>
            <a:grpSpLocks/>
          </p:cNvGrpSpPr>
          <p:nvPr/>
        </p:nvGrpSpPr>
        <p:grpSpPr bwMode="auto">
          <a:xfrm>
            <a:off x="4256090" y="3657601"/>
            <a:ext cx="735013" cy="1404938"/>
            <a:chOff x="2064" y="1344"/>
            <a:chExt cx="463" cy="885"/>
          </a:xfrm>
        </p:grpSpPr>
        <p:sp>
          <p:nvSpPr>
            <p:cNvPr id="114799" name="Line 111"/>
            <p:cNvSpPr>
              <a:spLocks noChangeShapeType="1"/>
            </p:cNvSpPr>
            <p:nvPr/>
          </p:nvSpPr>
          <p:spPr bwMode="auto">
            <a:xfrm>
              <a:off x="2160" y="1344"/>
              <a:ext cx="0" cy="864"/>
            </a:xfrm>
            <a:prstGeom prst="line">
              <a:avLst/>
            </a:prstGeom>
            <a:noFill/>
            <a:ln w="2857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grpSp>
          <p:nvGrpSpPr>
            <p:cNvPr id="114800" name="Group 112"/>
            <p:cNvGrpSpPr>
              <a:grpSpLocks/>
            </p:cNvGrpSpPr>
            <p:nvPr/>
          </p:nvGrpSpPr>
          <p:grpSpPr bwMode="auto">
            <a:xfrm>
              <a:off x="2064" y="1385"/>
              <a:ext cx="440" cy="213"/>
              <a:chOff x="2064" y="1385"/>
              <a:chExt cx="440" cy="213"/>
            </a:xfrm>
          </p:grpSpPr>
          <p:sp>
            <p:nvSpPr>
              <p:cNvPr id="114801" name="Line 113"/>
              <p:cNvSpPr>
                <a:spLocks noChangeShapeType="1"/>
              </p:cNvSpPr>
              <p:nvPr/>
            </p:nvSpPr>
            <p:spPr bwMode="auto">
              <a:xfrm>
                <a:off x="2064" y="1491"/>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4802" name="Text Box 114"/>
              <p:cNvSpPr txBox="1">
                <a:spLocks noChangeArrowheads="1"/>
              </p:cNvSpPr>
              <p:nvPr/>
            </p:nvSpPr>
            <p:spPr bwMode="auto">
              <a:xfrm>
                <a:off x="2328" y="1385"/>
                <a:ext cx="17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F</a:t>
                </a:r>
              </a:p>
            </p:txBody>
          </p:sp>
        </p:grpSp>
        <p:grpSp>
          <p:nvGrpSpPr>
            <p:cNvPr id="114803" name="Group 115"/>
            <p:cNvGrpSpPr>
              <a:grpSpLocks/>
            </p:cNvGrpSpPr>
            <p:nvPr/>
          </p:nvGrpSpPr>
          <p:grpSpPr bwMode="auto">
            <a:xfrm>
              <a:off x="2064" y="1488"/>
              <a:ext cx="463" cy="212"/>
              <a:chOff x="2064" y="1577"/>
              <a:chExt cx="463" cy="212"/>
            </a:xfrm>
          </p:grpSpPr>
          <p:sp>
            <p:nvSpPr>
              <p:cNvPr id="114804" name="Line 116"/>
              <p:cNvSpPr>
                <a:spLocks noChangeShapeType="1"/>
              </p:cNvSpPr>
              <p:nvPr/>
            </p:nvSpPr>
            <p:spPr bwMode="auto">
              <a:xfrm>
                <a:off x="2064" y="1683"/>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4805" name="Text Box 117"/>
              <p:cNvSpPr txBox="1">
                <a:spLocks noChangeArrowheads="1"/>
              </p:cNvSpPr>
              <p:nvPr/>
            </p:nvSpPr>
            <p:spPr bwMode="auto">
              <a:xfrm>
                <a:off x="2324" y="1577"/>
                <a:ext cx="20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G</a:t>
                </a:r>
              </a:p>
            </p:txBody>
          </p:sp>
        </p:grpSp>
        <p:grpSp>
          <p:nvGrpSpPr>
            <p:cNvPr id="114806" name="Group 118"/>
            <p:cNvGrpSpPr>
              <a:grpSpLocks/>
            </p:cNvGrpSpPr>
            <p:nvPr/>
          </p:nvGrpSpPr>
          <p:grpSpPr bwMode="auto">
            <a:xfrm>
              <a:off x="2064" y="1632"/>
              <a:ext cx="451" cy="213"/>
              <a:chOff x="2064" y="1769"/>
              <a:chExt cx="451" cy="213"/>
            </a:xfrm>
          </p:grpSpPr>
          <p:sp>
            <p:nvSpPr>
              <p:cNvPr id="114807" name="Line 119"/>
              <p:cNvSpPr>
                <a:spLocks noChangeShapeType="1"/>
              </p:cNvSpPr>
              <p:nvPr/>
            </p:nvSpPr>
            <p:spPr bwMode="auto">
              <a:xfrm>
                <a:off x="2064" y="1875"/>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4808" name="Text Box 120"/>
              <p:cNvSpPr txBox="1">
                <a:spLocks noChangeArrowheads="1"/>
              </p:cNvSpPr>
              <p:nvPr/>
            </p:nvSpPr>
            <p:spPr bwMode="auto">
              <a:xfrm>
                <a:off x="2318" y="1769"/>
                <a:ext cx="197"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dirty="0">
                    <a:solidFill>
                      <a:srgbClr val="0D0D0D"/>
                    </a:solidFill>
                  </a:rPr>
                  <a:t>H</a:t>
                </a:r>
              </a:p>
            </p:txBody>
          </p:sp>
        </p:grpSp>
        <p:grpSp>
          <p:nvGrpSpPr>
            <p:cNvPr id="114809" name="Group 121"/>
            <p:cNvGrpSpPr>
              <a:grpSpLocks/>
            </p:cNvGrpSpPr>
            <p:nvPr/>
          </p:nvGrpSpPr>
          <p:grpSpPr bwMode="auto">
            <a:xfrm>
              <a:off x="2064" y="1865"/>
              <a:ext cx="447" cy="213"/>
              <a:chOff x="2064" y="1865"/>
              <a:chExt cx="447" cy="213"/>
            </a:xfrm>
          </p:grpSpPr>
          <p:sp>
            <p:nvSpPr>
              <p:cNvPr id="114810" name="Line 122"/>
              <p:cNvSpPr>
                <a:spLocks noChangeShapeType="1"/>
              </p:cNvSpPr>
              <p:nvPr/>
            </p:nvSpPr>
            <p:spPr bwMode="auto">
              <a:xfrm>
                <a:off x="2064" y="1971"/>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4811" name="Text Box 123"/>
              <p:cNvSpPr txBox="1">
                <a:spLocks noChangeArrowheads="1"/>
              </p:cNvSpPr>
              <p:nvPr/>
            </p:nvSpPr>
            <p:spPr bwMode="auto">
              <a:xfrm>
                <a:off x="2328" y="1865"/>
                <a:ext cx="183"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K</a:t>
                </a:r>
              </a:p>
            </p:txBody>
          </p:sp>
        </p:grpSp>
        <p:grpSp>
          <p:nvGrpSpPr>
            <p:cNvPr id="114812" name="Group 124"/>
            <p:cNvGrpSpPr>
              <a:grpSpLocks/>
            </p:cNvGrpSpPr>
            <p:nvPr/>
          </p:nvGrpSpPr>
          <p:grpSpPr bwMode="auto">
            <a:xfrm>
              <a:off x="2064" y="2016"/>
              <a:ext cx="439" cy="213"/>
              <a:chOff x="2064" y="2016"/>
              <a:chExt cx="439" cy="213"/>
            </a:xfrm>
          </p:grpSpPr>
          <p:sp>
            <p:nvSpPr>
              <p:cNvPr id="114813" name="Line 125"/>
              <p:cNvSpPr>
                <a:spLocks noChangeShapeType="1"/>
              </p:cNvSpPr>
              <p:nvPr/>
            </p:nvSpPr>
            <p:spPr bwMode="auto">
              <a:xfrm>
                <a:off x="2064" y="2122"/>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4814" name="Text Box 126"/>
              <p:cNvSpPr txBox="1">
                <a:spLocks noChangeArrowheads="1"/>
              </p:cNvSpPr>
              <p:nvPr/>
            </p:nvSpPr>
            <p:spPr bwMode="auto">
              <a:xfrm>
                <a:off x="2332" y="2016"/>
                <a:ext cx="171"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L</a:t>
                </a:r>
              </a:p>
            </p:txBody>
          </p:sp>
        </p:grpSp>
      </p:grpSp>
      <p:grpSp>
        <p:nvGrpSpPr>
          <p:cNvPr id="114815" name="Group 127"/>
          <p:cNvGrpSpPr>
            <a:grpSpLocks/>
          </p:cNvGrpSpPr>
          <p:nvPr/>
        </p:nvGrpSpPr>
        <p:grpSpPr bwMode="auto">
          <a:xfrm flipV="1">
            <a:off x="4256088" y="5226045"/>
            <a:ext cx="685800" cy="642938"/>
            <a:chOff x="2064" y="3352"/>
            <a:chExt cx="432" cy="405"/>
          </a:xfrm>
        </p:grpSpPr>
        <p:sp>
          <p:nvSpPr>
            <p:cNvPr id="114816" name="Line 128"/>
            <p:cNvSpPr>
              <a:spLocks noChangeShapeType="1"/>
            </p:cNvSpPr>
            <p:nvPr/>
          </p:nvSpPr>
          <p:spPr bwMode="auto">
            <a:xfrm>
              <a:off x="2160" y="3360"/>
              <a:ext cx="0" cy="336"/>
            </a:xfrm>
            <a:prstGeom prst="line">
              <a:avLst/>
            </a:prstGeom>
            <a:noFill/>
            <a:ln w="2857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grpSp>
          <p:nvGrpSpPr>
            <p:cNvPr id="114817" name="Group 129"/>
            <p:cNvGrpSpPr>
              <a:grpSpLocks/>
            </p:cNvGrpSpPr>
            <p:nvPr/>
          </p:nvGrpSpPr>
          <p:grpSpPr bwMode="auto">
            <a:xfrm>
              <a:off x="2064" y="3352"/>
              <a:ext cx="432" cy="213"/>
              <a:chOff x="2064" y="3352"/>
              <a:chExt cx="432" cy="213"/>
            </a:xfrm>
          </p:grpSpPr>
          <p:sp>
            <p:nvSpPr>
              <p:cNvPr id="114818" name="Line 130"/>
              <p:cNvSpPr>
                <a:spLocks noChangeShapeType="1"/>
              </p:cNvSpPr>
              <p:nvPr/>
            </p:nvSpPr>
            <p:spPr bwMode="auto">
              <a:xfrm>
                <a:off x="2064" y="3459"/>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4819" name="Text Box 131"/>
              <p:cNvSpPr txBox="1">
                <a:spLocks noChangeArrowheads="1"/>
              </p:cNvSpPr>
              <p:nvPr/>
            </p:nvSpPr>
            <p:spPr bwMode="auto">
              <a:xfrm>
                <a:off x="2294" y="3352"/>
                <a:ext cx="202"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O</a:t>
                </a:r>
              </a:p>
            </p:txBody>
          </p:sp>
        </p:grpSp>
        <p:grpSp>
          <p:nvGrpSpPr>
            <p:cNvPr id="114820" name="Group 132"/>
            <p:cNvGrpSpPr>
              <a:grpSpLocks/>
            </p:cNvGrpSpPr>
            <p:nvPr/>
          </p:nvGrpSpPr>
          <p:grpSpPr bwMode="auto">
            <a:xfrm>
              <a:off x="2064" y="3544"/>
              <a:ext cx="430" cy="213"/>
              <a:chOff x="2064" y="3544"/>
              <a:chExt cx="430" cy="213"/>
            </a:xfrm>
          </p:grpSpPr>
          <p:sp>
            <p:nvSpPr>
              <p:cNvPr id="114821" name="Line 133"/>
              <p:cNvSpPr>
                <a:spLocks noChangeShapeType="1"/>
              </p:cNvSpPr>
              <p:nvPr/>
            </p:nvSpPr>
            <p:spPr bwMode="auto">
              <a:xfrm>
                <a:off x="2064" y="3651"/>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4822" name="Text Box 134"/>
              <p:cNvSpPr txBox="1">
                <a:spLocks noChangeArrowheads="1"/>
              </p:cNvSpPr>
              <p:nvPr/>
            </p:nvSpPr>
            <p:spPr bwMode="auto">
              <a:xfrm>
                <a:off x="2294" y="3544"/>
                <a:ext cx="20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N</a:t>
                </a:r>
              </a:p>
            </p:txBody>
          </p:sp>
        </p:grpSp>
      </p:grpSp>
      <p:sp>
        <p:nvSpPr>
          <p:cNvPr id="114823" name="Line 135"/>
          <p:cNvSpPr>
            <a:spLocks noChangeShapeType="1"/>
          </p:cNvSpPr>
          <p:nvPr/>
        </p:nvSpPr>
        <p:spPr bwMode="auto">
          <a:xfrm flipH="1" flipV="1">
            <a:off x="1981200" y="1524000"/>
            <a:ext cx="1828800" cy="533400"/>
          </a:xfrm>
          <a:prstGeom prst="line">
            <a:avLst/>
          </a:prstGeom>
          <a:noFill/>
          <a:ln w="9525">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14824" name="Line 136"/>
          <p:cNvSpPr>
            <a:spLocks noChangeShapeType="1"/>
          </p:cNvSpPr>
          <p:nvPr/>
        </p:nvSpPr>
        <p:spPr bwMode="auto">
          <a:xfrm flipH="1">
            <a:off x="1676400" y="5867400"/>
            <a:ext cx="2057400" cy="228600"/>
          </a:xfrm>
          <a:prstGeom prst="line">
            <a:avLst/>
          </a:prstGeom>
          <a:noFill/>
          <a:ln w="9525">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39" name="TextBox 138"/>
          <p:cNvSpPr txBox="1"/>
          <p:nvPr/>
        </p:nvSpPr>
        <p:spPr>
          <a:xfrm>
            <a:off x="5257800" y="72013"/>
            <a:ext cx="3835730"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Reference Assembly Basics</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979165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477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9" presetClass="entr" presetSubtype="0" fill="hold" nodeType="clickEffect">
                                  <p:stCondLst>
                                    <p:cond delay="0"/>
                                  </p:stCondLst>
                                  <p:childTnLst>
                                    <p:set>
                                      <p:cBhvr>
                                        <p:cTn id="10" dur="1" fill="hold">
                                          <p:stCondLst>
                                            <p:cond delay="0"/>
                                          </p:stCondLst>
                                        </p:cTn>
                                        <p:tgtEl>
                                          <p:spTgt spid="114738"/>
                                        </p:tgtEl>
                                        <p:attrNameLst>
                                          <p:attrName>style.visibility</p:attrName>
                                        </p:attrNameLst>
                                      </p:cBhvr>
                                      <p:to>
                                        <p:strVal val="visible"/>
                                      </p:to>
                                    </p:set>
                                    <p:animEffect transition="in" filter="dissolve">
                                      <p:cBhvr>
                                        <p:cTn id="11" dur="500"/>
                                        <p:tgtEl>
                                          <p:spTgt spid="11473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114780"/>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nodeType="clickEffect">
                                  <p:stCondLst>
                                    <p:cond delay="0"/>
                                  </p:stCondLst>
                                  <p:childTnLst>
                                    <p:set>
                                      <p:cBhvr>
                                        <p:cTn id="19" dur="1" fill="hold">
                                          <p:stCondLst>
                                            <p:cond delay="0"/>
                                          </p:stCondLst>
                                        </p:cTn>
                                        <p:tgtEl>
                                          <p:spTgt spid="114798"/>
                                        </p:tgtEl>
                                        <p:attrNameLst>
                                          <p:attrName>style.visibility</p:attrName>
                                        </p:attrNameLst>
                                      </p:cBhvr>
                                      <p:to>
                                        <p:strVal val="visible"/>
                                      </p:to>
                                    </p:set>
                                    <p:animEffect transition="in" filter="dissolve">
                                      <p:cBhvr>
                                        <p:cTn id="20" dur="500"/>
                                        <p:tgtEl>
                                          <p:spTgt spid="114798"/>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499"/>
                                          </p:stCondLst>
                                        </p:cTn>
                                        <p:tgtEl>
                                          <p:spTgt spid="114781"/>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9" presetClass="entr" presetSubtype="0" fill="hold" nodeType="clickEffect">
                                  <p:stCondLst>
                                    <p:cond delay="0"/>
                                  </p:stCondLst>
                                  <p:childTnLst>
                                    <p:set>
                                      <p:cBhvr>
                                        <p:cTn id="28" dur="1" fill="hold">
                                          <p:stCondLst>
                                            <p:cond delay="0"/>
                                          </p:stCondLst>
                                        </p:cTn>
                                        <p:tgtEl>
                                          <p:spTgt spid="114815"/>
                                        </p:tgtEl>
                                        <p:attrNameLst>
                                          <p:attrName>style.visibility</p:attrName>
                                        </p:attrNameLst>
                                      </p:cBhvr>
                                      <p:to>
                                        <p:strVal val="visible"/>
                                      </p:to>
                                    </p:set>
                                    <p:animEffect transition="in" filter="dissolve">
                                      <p:cBhvr>
                                        <p:cTn id="29" dur="500"/>
                                        <p:tgtEl>
                                          <p:spTgt spid="1148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779" grpId="0" animBg="1"/>
      <p:bldP spid="11478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5714" name="Object 2"/>
          <p:cNvGraphicFramePr>
            <a:graphicFrameLocks noChangeAspect="1"/>
          </p:cNvGraphicFramePr>
          <p:nvPr/>
        </p:nvGraphicFramePr>
        <p:xfrm>
          <a:off x="4343400" y="1066800"/>
          <a:ext cx="446088" cy="5014913"/>
        </p:xfrm>
        <a:graphic>
          <a:graphicData uri="http://schemas.openxmlformats.org/presentationml/2006/ole">
            <mc:AlternateContent xmlns:mc="http://schemas.openxmlformats.org/markup-compatibility/2006">
              <mc:Choice xmlns:v="urn:schemas-microsoft-com:vml" Requires="v">
                <p:oleObj spid="_x0000_s2426" name="Image" r:id="rId4" imgW="775150" imgH="8704553" progId="Photoshop.Image.5">
                  <p:embed/>
                </p:oleObj>
              </mc:Choice>
              <mc:Fallback>
                <p:oleObj name="Image" r:id="rId4" imgW="775150" imgH="8704553" progId="Photoshop.Image.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3400" y="1066800"/>
                        <a:ext cx="446088" cy="5014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15715" name="Text Box 3"/>
          <p:cNvSpPr txBox="1">
            <a:spLocks noChangeArrowheads="1"/>
          </p:cNvSpPr>
          <p:nvPr/>
        </p:nvSpPr>
        <p:spPr bwMode="auto">
          <a:xfrm>
            <a:off x="136525" y="685800"/>
            <a:ext cx="1265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dirty="0">
                <a:solidFill>
                  <a:srgbClr val="262626"/>
                </a:solidFill>
              </a:rPr>
              <a:t>More like…</a:t>
            </a:r>
          </a:p>
        </p:txBody>
      </p:sp>
      <p:grpSp>
        <p:nvGrpSpPr>
          <p:cNvPr id="115716" name="Group 4"/>
          <p:cNvGrpSpPr>
            <a:grpSpLocks/>
          </p:cNvGrpSpPr>
          <p:nvPr/>
        </p:nvGrpSpPr>
        <p:grpSpPr bwMode="auto">
          <a:xfrm>
            <a:off x="990600" y="1589088"/>
            <a:ext cx="781050" cy="4605338"/>
            <a:chOff x="3876" y="809"/>
            <a:chExt cx="492" cy="2901"/>
          </a:xfrm>
        </p:grpSpPr>
        <p:sp>
          <p:nvSpPr>
            <p:cNvPr id="115717" name="Line 5"/>
            <p:cNvSpPr>
              <a:spLocks noChangeShapeType="1"/>
            </p:cNvSpPr>
            <p:nvPr/>
          </p:nvSpPr>
          <p:spPr bwMode="auto">
            <a:xfrm>
              <a:off x="3972" y="816"/>
              <a:ext cx="0" cy="2880"/>
            </a:xfrm>
            <a:prstGeom prst="line">
              <a:avLst/>
            </a:prstGeom>
            <a:noFill/>
            <a:ln w="2857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grpSp>
          <p:nvGrpSpPr>
            <p:cNvPr id="115718" name="Group 6"/>
            <p:cNvGrpSpPr>
              <a:grpSpLocks/>
            </p:cNvGrpSpPr>
            <p:nvPr/>
          </p:nvGrpSpPr>
          <p:grpSpPr bwMode="auto">
            <a:xfrm>
              <a:off x="3885" y="809"/>
              <a:ext cx="464" cy="213"/>
              <a:chOff x="3696" y="809"/>
              <a:chExt cx="464" cy="213"/>
            </a:xfrm>
          </p:grpSpPr>
          <p:sp>
            <p:nvSpPr>
              <p:cNvPr id="115719" name="Line 7"/>
              <p:cNvSpPr>
                <a:spLocks noChangeShapeType="1"/>
              </p:cNvSpPr>
              <p:nvPr/>
            </p:nvSpPr>
            <p:spPr bwMode="auto">
              <a:xfrm>
                <a:off x="3696" y="915"/>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720" name="Text Box 8"/>
              <p:cNvSpPr txBox="1">
                <a:spLocks noChangeArrowheads="1"/>
              </p:cNvSpPr>
              <p:nvPr/>
            </p:nvSpPr>
            <p:spPr bwMode="auto">
              <a:xfrm>
                <a:off x="3969" y="809"/>
                <a:ext cx="191"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A</a:t>
                </a:r>
              </a:p>
            </p:txBody>
          </p:sp>
        </p:grpSp>
        <p:grpSp>
          <p:nvGrpSpPr>
            <p:cNvPr id="115721" name="Group 9"/>
            <p:cNvGrpSpPr>
              <a:grpSpLocks/>
            </p:cNvGrpSpPr>
            <p:nvPr/>
          </p:nvGrpSpPr>
          <p:grpSpPr bwMode="auto">
            <a:xfrm>
              <a:off x="3876" y="1049"/>
              <a:ext cx="466" cy="213"/>
              <a:chOff x="3696" y="1049"/>
              <a:chExt cx="466" cy="213"/>
            </a:xfrm>
          </p:grpSpPr>
          <p:sp>
            <p:nvSpPr>
              <p:cNvPr id="115722" name="Line 10"/>
              <p:cNvSpPr>
                <a:spLocks noChangeShapeType="1"/>
              </p:cNvSpPr>
              <p:nvPr/>
            </p:nvSpPr>
            <p:spPr bwMode="auto">
              <a:xfrm>
                <a:off x="3696" y="1155"/>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723" name="Text Box 11"/>
              <p:cNvSpPr txBox="1">
                <a:spLocks noChangeArrowheads="1"/>
              </p:cNvSpPr>
              <p:nvPr/>
            </p:nvSpPr>
            <p:spPr bwMode="auto">
              <a:xfrm>
                <a:off x="3975" y="1049"/>
                <a:ext cx="187"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B</a:t>
                </a:r>
              </a:p>
            </p:txBody>
          </p:sp>
        </p:grpSp>
        <p:grpSp>
          <p:nvGrpSpPr>
            <p:cNvPr id="115724" name="Group 12"/>
            <p:cNvGrpSpPr>
              <a:grpSpLocks/>
            </p:cNvGrpSpPr>
            <p:nvPr/>
          </p:nvGrpSpPr>
          <p:grpSpPr bwMode="auto">
            <a:xfrm>
              <a:off x="3876" y="1193"/>
              <a:ext cx="474" cy="212"/>
              <a:chOff x="3696" y="1193"/>
              <a:chExt cx="474" cy="212"/>
            </a:xfrm>
          </p:grpSpPr>
          <p:sp>
            <p:nvSpPr>
              <p:cNvPr id="115725" name="Line 13"/>
              <p:cNvSpPr>
                <a:spLocks noChangeShapeType="1"/>
              </p:cNvSpPr>
              <p:nvPr/>
            </p:nvSpPr>
            <p:spPr bwMode="auto">
              <a:xfrm>
                <a:off x="3696" y="1299"/>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726" name="Text Box 14"/>
              <p:cNvSpPr txBox="1">
                <a:spLocks noChangeArrowheads="1"/>
              </p:cNvSpPr>
              <p:nvPr/>
            </p:nvSpPr>
            <p:spPr bwMode="auto">
              <a:xfrm>
                <a:off x="3977" y="1193"/>
                <a:ext cx="19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C</a:t>
                </a:r>
              </a:p>
            </p:txBody>
          </p:sp>
        </p:grpSp>
        <p:grpSp>
          <p:nvGrpSpPr>
            <p:cNvPr id="115727" name="Group 15"/>
            <p:cNvGrpSpPr>
              <a:grpSpLocks/>
            </p:cNvGrpSpPr>
            <p:nvPr/>
          </p:nvGrpSpPr>
          <p:grpSpPr bwMode="auto">
            <a:xfrm>
              <a:off x="3876" y="1385"/>
              <a:ext cx="469" cy="213"/>
              <a:chOff x="3696" y="1385"/>
              <a:chExt cx="469" cy="213"/>
            </a:xfrm>
          </p:grpSpPr>
          <p:sp>
            <p:nvSpPr>
              <p:cNvPr id="115728" name="Line 16"/>
              <p:cNvSpPr>
                <a:spLocks noChangeShapeType="1"/>
              </p:cNvSpPr>
              <p:nvPr/>
            </p:nvSpPr>
            <p:spPr bwMode="auto">
              <a:xfrm>
                <a:off x="3696" y="1491"/>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729" name="Text Box 17"/>
              <p:cNvSpPr txBox="1">
                <a:spLocks noChangeArrowheads="1"/>
              </p:cNvSpPr>
              <p:nvPr/>
            </p:nvSpPr>
            <p:spPr bwMode="auto">
              <a:xfrm>
                <a:off x="3969" y="1385"/>
                <a:ext cx="19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D</a:t>
                </a:r>
              </a:p>
            </p:txBody>
          </p:sp>
        </p:grpSp>
        <p:grpSp>
          <p:nvGrpSpPr>
            <p:cNvPr id="115730" name="Group 18"/>
            <p:cNvGrpSpPr>
              <a:grpSpLocks/>
            </p:cNvGrpSpPr>
            <p:nvPr/>
          </p:nvGrpSpPr>
          <p:grpSpPr bwMode="auto">
            <a:xfrm>
              <a:off x="3876" y="1625"/>
              <a:ext cx="459" cy="213"/>
              <a:chOff x="3696" y="1625"/>
              <a:chExt cx="459" cy="213"/>
            </a:xfrm>
          </p:grpSpPr>
          <p:sp>
            <p:nvSpPr>
              <p:cNvPr id="115731" name="Line 19"/>
              <p:cNvSpPr>
                <a:spLocks noChangeShapeType="1"/>
              </p:cNvSpPr>
              <p:nvPr/>
            </p:nvSpPr>
            <p:spPr bwMode="auto">
              <a:xfrm>
                <a:off x="3696" y="1731"/>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732" name="Text Box 20"/>
              <p:cNvSpPr txBox="1">
                <a:spLocks noChangeArrowheads="1"/>
              </p:cNvSpPr>
              <p:nvPr/>
            </p:nvSpPr>
            <p:spPr bwMode="auto">
              <a:xfrm>
                <a:off x="3976" y="1625"/>
                <a:ext cx="179"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E</a:t>
                </a:r>
              </a:p>
            </p:txBody>
          </p:sp>
        </p:grpSp>
        <p:grpSp>
          <p:nvGrpSpPr>
            <p:cNvPr id="115733" name="Group 21"/>
            <p:cNvGrpSpPr>
              <a:grpSpLocks/>
            </p:cNvGrpSpPr>
            <p:nvPr/>
          </p:nvGrpSpPr>
          <p:grpSpPr bwMode="auto">
            <a:xfrm>
              <a:off x="3876" y="1769"/>
              <a:ext cx="457" cy="213"/>
              <a:chOff x="3696" y="1769"/>
              <a:chExt cx="457" cy="213"/>
            </a:xfrm>
          </p:grpSpPr>
          <p:sp>
            <p:nvSpPr>
              <p:cNvPr id="115734" name="Line 22"/>
              <p:cNvSpPr>
                <a:spLocks noChangeShapeType="1"/>
              </p:cNvSpPr>
              <p:nvPr/>
            </p:nvSpPr>
            <p:spPr bwMode="auto">
              <a:xfrm>
                <a:off x="3696" y="1875"/>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735" name="Text Box 23"/>
              <p:cNvSpPr txBox="1">
                <a:spLocks noChangeArrowheads="1"/>
              </p:cNvSpPr>
              <p:nvPr/>
            </p:nvSpPr>
            <p:spPr bwMode="auto">
              <a:xfrm>
                <a:off x="3977" y="1769"/>
                <a:ext cx="17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F</a:t>
                </a:r>
              </a:p>
            </p:txBody>
          </p:sp>
        </p:grpSp>
        <p:grpSp>
          <p:nvGrpSpPr>
            <p:cNvPr id="115736" name="Group 24"/>
            <p:cNvGrpSpPr>
              <a:grpSpLocks/>
            </p:cNvGrpSpPr>
            <p:nvPr/>
          </p:nvGrpSpPr>
          <p:grpSpPr bwMode="auto">
            <a:xfrm>
              <a:off x="3876" y="1961"/>
              <a:ext cx="479" cy="212"/>
              <a:chOff x="3696" y="1961"/>
              <a:chExt cx="479" cy="212"/>
            </a:xfrm>
          </p:grpSpPr>
          <p:sp>
            <p:nvSpPr>
              <p:cNvPr id="115737" name="Line 25"/>
              <p:cNvSpPr>
                <a:spLocks noChangeShapeType="1"/>
              </p:cNvSpPr>
              <p:nvPr/>
            </p:nvSpPr>
            <p:spPr bwMode="auto">
              <a:xfrm>
                <a:off x="3696" y="2067"/>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738" name="Text Box 26"/>
              <p:cNvSpPr txBox="1">
                <a:spLocks noChangeArrowheads="1"/>
              </p:cNvSpPr>
              <p:nvPr/>
            </p:nvSpPr>
            <p:spPr bwMode="auto">
              <a:xfrm>
                <a:off x="3972" y="1961"/>
                <a:ext cx="20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G</a:t>
                </a:r>
              </a:p>
            </p:txBody>
          </p:sp>
        </p:grpSp>
        <p:grpSp>
          <p:nvGrpSpPr>
            <p:cNvPr id="115739" name="Group 27"/>
            <p:cNvGrpSpPr>
              <a:grpSpLocks/>
            </p:cNvGrpSpPr>
            <p:nvPr/>
          </p:nvGrpSpPr>
          <p:grpSpPr bwMode="auto">
            <a:xfrm>
              <a:off x="3876" y="2105"/>
              <a:ext cx="468" cy="213"/>
              <a:chOff x="3696" y="2105"/>
              <a:chExt cx="468" cy="213"/>
            </a:xfrm>
          </p:grpSpPr>
          <p:sp>
            <p:nvSpPr>
              <p:cNvPr id="115740" name="Line 28"/>
              <p:cNvSpPr>
                <a:spLocks noChangeShapeType="1"/>
              </p:cNvSpPr>
              <p:nvPr/>
            </p:nvSpPr>
            <p:spPr bwMode="auto">
              <a:xfrm>
                <a:off x="3696" y="2211"/>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741" name="Text Box 29"/>
              <p:cNvSpPr txBox="1">
                <a:spLocks noChangeArrowheads="1"/>
              </p:cNvSpPr>
              <p:nvPr/>
            </p:nvSpPr>
            <p:spPr bwMode="auto">
              <a:xfrm>
                <a:off x="3967" y="2105"/>
                <a:ext cx="197"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H</a:t>
                </a:r>
              </a:p>
            </p:txBody>
          </p:sp>
        </p:grpSp>
        <p:grpSp>
          <p:nvGrpSpPr>
            <p:cNvPr id="115742" name="Group 30"/>
            <p:cNvGrpSpPr>
              <a:grpSpLocks/>
            </p:cNvGrpSpPr>
            <p:nvPr/>
          </p:nvGrpSpPr>
          <p:grpSpPr bwMode="auto">
            <a:xfrm>
              <a:off x="3876" y="2345"/>
              <a:ext cx="434" cy="213"/>
              <a:chOff x="3696" y="2345"/>
              <a:chExt cx="434" cy="213"/>
            </a:xfrm>
          </p:grpSpPr>
          <p:sp>
            <p:nvSpPr>
              <p:cNvPr id="115743" name="Line 31"/>
              <p:cNvSpPr>
                <a:spLocks noChangeShapeType="1"/>
              </p:cNvSpPr>
              <p:nvPr/>
            </p:nvSpPr>
            <p:spPr bwMode="auto">
              <a:xfrm>
                <a:off x="3696" y="2451"/>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744" name="Text Box 32"/>
              <p:cNvSpPr txBox="1">
                <a:spLocks noChangeArrowheads="1"/>
              </p:cNvSpPr>
              <p:nvPr/>
            </p:nvSpPr>
            <p:spPr bwMode="auto">
              <a:xfrm>
                <a:off x="3981" y="2345"/>
                <a:ext cx="149"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I</a:t>
                </a:r>
              </a:p>
            </p:txBody>
          </p:sp>
        </p:grpSp>
        <p:grpSp>
          <p:nvGrpSpPr>
            <p:cNvPr id="115745" name="Group 33"/>
            <p:cNvGrpSpPr>
              <a:grpSpLocks/>
            </p:cNvGrpSpPr>
            <p:nvPr/>
          </p:nvGrpSpPr>
          <p:grpSpPr bwMode="auto">
            <a:xfrm>
              <a:off x="3876" y="2537"/>
              <a:ext cx="435" cy="213"/>
              <a:chOff x="3696" y="2537"/>
              <a:chExt cx="435" cy="213"/>
            </a:xfrm>
          </p:grpSpPr>
          <p:sp>
            <p:nvSpPr>
              <p:cNvPr id="115746" name="Line 34"/>
              <p:cNvSpPr>
                <a:spLocks noChangeShapeType="1"/>
              </p:cNvSpPr>
              <p:nvPr/>
            </p:nvSpPr>
            <p:spPr bwMode="auto">
              <a:xfrm>
                <a:off x="3696" y="2643"/>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747" name="Text Box 35"/>
              <p:cNvSpPr txBox="1">
                <a:spLocks noChangeArrowheads="1"/>
              </p:cNvSpPr>
              <p:nvPr/>
            </p:nvSpPr>
            <p:spPr bwMode="auto">
              <a:xfrm>
                <a:off x="3973" y="2537"/>
                <a:ext cx="158"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J</a:t>
                </a:r>
              </a:p>
            </p:txBody>
          </p:sp>
        </p:grpSp>
        <p:grpSp>
          <p:nvGrpSpPr>
            <p:cNvPr id="115748" name="Group 36"/>
            <p:cNvGrpSpPr>
              <a:grpSpLocks/>
            </p:cNvGrpSpPr>
            <p:nvPr/>
          </p:nvGrpSpPr>
          <p:grpSpPr bwMode="auto">
            <a:xfrm>
              <a:off x="3876" y="2729"/>
              <a:ext cx="464" cy="213"/>
              <a:chOff x="3696" y="2729"/>
              <a:chExt cx="464" cy="213"/>
            </a:xfrm>
          </p:grpSpPr>
          <p:sp>
            <p:nvSpPr>
              <p:cNvPr id="115749" name="Line 37"/>
              <p:cNvSpPr>
                <a:spLocks noChangeShapeType="1"/>
              </p:cNvSpPr>
              <p:nvPr/>
            </p:nvSpPr>
            <p:spPr bwMode="auto">
              <a:xfrm>
                <a:off x="3696" y="2832"/>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750" name="Text Box 38"/>
              <p:cNvSpPr txBox="1">
                <a:spLocks noChangeArrowheads="1"/>
              </p:cNvSpPr>
              <p:nvPr/>
            </p:nvSpPr>
            <p:spPr bwMode="auto">
              <a:xfrm>
                <a:off x="3977" y="2729"/>
                <a:ext cx="183"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K</a:t>
                </a:r>
              </a:p>
            </p:txBody>
          </p:sp>
        </p:grpSp>
        <p:grpSp>
          <p:nvGrpSpPr>
            <p:cNvPr id="115751" name="Group 39"/>
            <p:cNvGrpSpPr>
              <a:grpSpLocks/>
            </p:cNvGrpSpPr>
            <p:nvPr/>
          </p:nvGrpSpPr>
          <p:grpSpPr bwMode="auto">
            <a:xfrm>
              <a:off x="3876" y="2921"/>
              <a:ext cx="455" cy="213"/>
              <a:chOff x="3696" y="2921"/>
              <a:chExt cx="455" cy="213"/>
            </a:xfrm>
          </p:grpSpPr>
          <p:sp>
            <p:nvSpPr>
              <p:cNvPr id="115752" name="Line 40"/>
              <p:cNvSpPr>
                <a:spLocks noChangeShapeType="1"/>
              </p:cNvSpPr>
              <p:nvPr/>
            </p:nvSpPr>
            <p:spPr bwMode="auto">
              <a:xfrm>
                <a:off x="3696" y="3027"/>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753" name="Text Box 41"/>
              <p:cNvSpPr txBox="1">
                <a:spLocks noChangeArrowheads="1"/>
              </p:cNvSpPr>
              <p:nvPr/>
            </p:nvSpPr>
            <p:spPr bwMode="auto">
              <a:xfrm>
                <a:off x="3980" y="2921"/>
                <a:ext cx="171"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L</a:t>
                </a:r>
              </a:p>
            </p:txBody>
          </p:sp>
        </p:grpSp>
        <p:grpSp>
          <p:nvGrpSpPr>
            <p:cNvPr id="115754" name="Group 42"/>
            <p:cNvGrpSpPr>
              <a:grpSpLocks/>
            </p:cNvGrpSpPr>
            <p:nvPr/>
          </p:nvGrpSpPr>
          <p:grpSpPr bwMode="auto">
            <a:xfrm>
              <a:off x="3876" y="3113"/>
              <a:ext cx="492" cy="212"/>
              <a:chOff x="3696" y="3113"/>
              <a:chExt cx="492" cy="212"/>
            </a:xfrm>
          </p:grpSpPr>
          <p:sp>
            <p:nvSpPr>
              <p:cNvPr id="115755" name="Line 43"/>
              <p:cNvSpPr>
                <a:spLocks noChangeShapeType="1"/>
              </p:cNvSpPr>
              <p:nvPr/>
            </p:nvSpPr>
            <p:spPr bwMode="auto">
              <a:xfrm>
                <a:off x="3696" y="3219"/>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756" name="Text Box 44"/>
              <p:cNvSpPr txBox="1">
                <a:spLocks noChangeArrowheads="1"/>
              </p:cNvSpPr>
              <p:nvPr/>
            </p:nvSpPr>
            <p:spPr bwMode="auto">
              <a:xfrm>
                <a:off x="3959" y="3113"/>
                <a:ext cx="22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M</a:t>
                </a:r>
              </a:p>
            </p:txBody>
          </p:sp>
        </p:grpSp>
        <p:grpSp>
          <p:nvGrpSpPr>
            <p:cNvPr id="115757" name="Group 45"/>
            <p:cNvGrpSpPr>
              <a:grpSpLocks/>
            </p:cNvGrpSpPr>
            <p:nvPr/>
          </p:nvGrpSpPr>
          <p:grpSpPr bwMode="auto">
            <a:xfrm>
              <a:off x="3876" y="3305"/>
              <a:ext cx="469" cy="213"/>
              <a:chOff x="3696" y="3305"/>
              <a:chExt cx="469" cy="213"/>
            </a:xfrm>
          </p:grpSpPr>
          <p:sp>
            <p:nvSpPr>
              <p:cNvPr id="115758" name="Line 46"/>
              <p:cNvSpPr>
                <a:spLocks noChangeShapeType="1"/>
              </p:cNvSpPr>
              <p:nvPr/>
            </p:nvSpPr>
            <p:spPr bwMode="auto">
              <a:xfrm>
                <a:off x="3696" y="3411"/>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759" name="Text Box 47"/>
              <p:cNvSpPr txBox="1">
                <a:spLocks noChangeArrowheads="1"/>
              </p:cNvSpPr>
              <p:nvPr/>
            </p:nvSpPr>
            <p:spPr bwMode="auto">
              <a:xfrm>
                <a:off x="3965" y="3305"/>
                <a:ext cx="20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N</a:t>
                </a:r>
              </a:p>
            </p:txBody>
          </p:sp>
        </p:grpSp>
        <p:grpSp>
          <p:nvGrpSpPr>
            <p:cNvPr id="115760" name="Group 48"/>
            <p:cNvGrpSpPr>
              <a:grpSpLocks/>
            </p:cNvGrpSpPr>
            <p:nvPr/>
          </p:nvGrpSpPr>
          <p:grpSpPr bwMode="auto">
            <a:xfrm>
              <a:off x="3876" y="3497"/>
              <a:ext cx="471" cy="213"/>
              <a:chOff x="3696" y="3497"/>
              <a:chExt cx="471" cy="213"/>
            </a:xfrm>
          </p:grpSpPr>
          <p:sp>
            <p:nvSpPr>
              <p:cNvPr id="115761" name="Line 49"/>
              <p:cNvSpPr>
                <a:spLocks noChangeShapeType="1"/>
              </p:cNvSpPr>
              <p:nvPr/>
            </p:nvSpPr>
            <p:spPr bwMode="auto">
              <a:xfrm>
                <a:off x="3696" y="3603"/>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762" name="Text Box 50"/>
              <p:cNvSpPr txBox="1">
                <a:spLocks noChangeArrowheads="1"/>
              </p:cNvSpPr>
              <p:nvPr/>
            </p:nvSpPr>
            <p:spPr bwMode="auto">
              <a:xfrm>
                <a:off x="3965" y="3497"/>
                <a:ext cx="202"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O</a:t>
                </a:r>
              </a:p>
            </p:txBody>
          </p:sp>
        </p:grpSp>
      </p:grpSp>
      <p:grpSp>
        <p:nvGrpSpPr>
          <p:cNvPr id="115763" name="Group 51"/>
          <p:cNvGrpSpPr>
            <a:grpSpLocks/>
          </p:cNvGrpSpPr>
          <p:nvPr/>
        </p:nvGrpSpPr>
        <p:grpSpPr bwMode="auto">
          <a:xfrm>
            <a:off x="2170117" y="1600200"/>
            <a:ext cx="781050" cy="4529138"/>
            <a:chOff x="4452" y="816"/>
            <a:chExt cx="492" cy="2853"/>
          </a:xfrm>
        </p:grpSpPr>
        <p:sp>
          <p:nvSpPr>
            <p:cNvPr id="115764" name="Line 52"/>
            <p:cNvSpPr>
              <a:spLocks noChangeShapeType="1"/>
            </p:cNvSpPr>
            <p:nvPr/>
          </p:nvSpPr>
          <p:spPr bwMode="auto">
            <a:xfrm>
              <a:off x="4560" y="816"/>
              <a:ext cx="0" cy="2832"/>
            </a:xfrm>
            <a:prstGeom prst="line">
              <a:avLst/>
            </a:prstGeom>
            <a:noFill/>
            <a:ln w="38100">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grpSp>
          <p:nvGrpSpPr>
            <p:cNvPr id="115765" name="Group 53"/>
            <p:cNvGrpSpPr>
              <a:grpSpLocks/>
            </p:cNvGrpSpPr>
            <p:nvPr/>
          </p:nvGrpSpPr>
          <p:grpSpPr bwMode="auto">
            <a:xfrm>
              <a:off x="4461" y="905"/>
              <a:ext cx="464" cy="213"/>
              <a:chOff x="3696" y="809"/>
              <a:chExt cx="464" cy="213"/>
            </a:xfrm>
          </p:grpSpPr>
          <p:sp>
            <p:nvSpPr>
              <p:cNvPr id="115766" name="Line 54"/>
              <p:cNvSpPr>
                <a:spLocks noChangeShapeType="1"/>
              </p:cNvSpPr>
              <p:nvPr/>
            </p:nvSpPr>
            <p:spPr bwMode="auto">
              <a:xfrm>
                <a:off x="3696" y="915"/>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767" name="Text Box 55"/>
              <p:cNvSpPr txBox="1">
                <a:spLocks noChangeArrowheads="1"/>
              </p:cNvSpPr>
              <p:nvPr/>
            </p:nvSpPr>
            <p:spPr bwMode="auto">
              <a:xfrm>
                <a:off x="3969" y="809"/>
                <a:ext cx="191"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A</a:t>
                </a:r>
              </a:p>
            </p:txBody>
          </p:sp>
        </p:grpSp>
        <p:grpSp>
          <p:nvGrpSpPr>
            <p:cNvPr id="115768" name="Group 56"/>
            <p:cNvGrpSpPr>
              <a:grpSpLocks/>
            </p:cNvGrpSpPr>
            <p:nvPr/>
          </p:nvGrpSpPr>
          <p:grpSpPr bwMode="auto">
            <a:xfrm>
              <a:off x="4465" y="1324"/>
              <a:ext cx="466" cy="213"/>
              <a:chOff x="3696" y="1049"/>
              <a:chExt cx="466" cy="213"/>
            </a:xfrm>
          </p:grpSpPr>
          <p:sp>
            <p:nvSpPr>
              <p:cNvPr id="115769" name="Line 57"/>
              <p:cNvSpPr>
                <a:spLocks noChangeShapeType="1"/>
              </p:cNvSpPr>
              <p:nvPr/>
            </p:nvSpPr>
            <p:spPr bwMode="auto">
              <a:xfrm>
                <a:off x="3696" y="1155"/>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770" name="Text Box 58"/>
              <p:cNvSpPr txBox="1">
                <a:spLocks noChangeArrowheads="1"/>
              </p:cNvSpPr>
              <p:nvPr/>
            </p:nvSpPr>
            <p:spPr bwMode="auto">
              <a:xfrm>
                <a:off x="3975" y="1049"/>
                <a:ext cx="187"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B</a:t>
                </a:r>
              </a:p>
            </p:txBody>
          </p:sp>
        </p:grpSp>
        <p:grpSp>
          <p:nvGrpSpPr>
            <p:cNvPr id="115771" name="Group 59"/>
            <p:cNvGrpSpPr>
              <a:grpSpLocks/>
            </p:cNvGrpSpPr>
            <p:nvPr/>
          </p:nvGrpSpPr>
          <p:grpSpPr bwMode="auto">
            <a:xfrm>
              <a:off x="4466" y="1152"/>
              <a:ext cx="474" cy="212"/>
              <a:chOff x="3696" y="1193"/>
              <a:chExt cx="474" cy="212"/>
            </a:xfrm>
          </p:grpSpPr>
          <p:sp>
            <p:nvSpPr>
              <p:cNvPr id="115772" name="Line 60"/>
              <p:cNvSpPr>
                <a:spLocks noChangeShapeType="1"/>
              </p:cNvSpPr>
              <p:nvPr/>
            </p:nvSpPr>
            <p:spPr bwMode="auto">
              <a:xfrm>
                <a:off x="3696" y="1299"/>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773" name="Text Box 61"/>
              <p:cNvSpPr txBox="1">
                <a:spLocks noChangeArrowheads="1"/>
              </p:cNvSpPr>
              <p:nvPr/>
            </p:nvSpPr>
            <p:spPr bwMode="auto">
              <a:xfrm>
                <a:off x="3977" y="1193"/>
                <a:ext cx="19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C</a:t>
                </a:r>
              </a:p>
            </p:txBody>
          </p:sp>
        </p:grpSp>
        <p:grpSp>
          <p:nvGrpSpPr>
            <p:cNvPr id="115774" name="Group 62"/>
            <p:cNvGrpSpPr>
              <a:grpSpLocks/>
            </p:cNvGrpSpPr>
            <p:nvPr/>
          </p:nvGrpSpPr>
          <p:grpSpPr bwMode="auto">
            <a:xfrm>
              <a:off x="4464" y="1529"/>
              <a:ext cx="469" cy="213"/>
              <a:chOff x="4464" y="1529"/>
              <a:chExt cx="469" cy="213"/>
            </a:xfrm>
          </p:grpSpPr>
          <p:sp>
            <p:nvSpPr>
              <p:cNvPr id="115775" name="Line 63"/>
              <p:cNvSpPr>
                <a:spLocks noChangeShapeType="1"/>
              </p:cNvSpPr>
              <p:nvPr/>
            </p:nvSpPr>
            <p:spPr bwMode="auto">
              <a:xfrm>
                <a:off x="4464" y="1632"/>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776" name="Text Box 64"/>
              <p:cNvSpPr txBox="1">
                <a:spLocks noChangeArrowheads="1"/>
              </p:cNvSpPr>
              <p:nvPr/>
            </p:nvSpPr>
            <p:spPr bwMode="auto">
              <a:xfrm>
                <a:off x="4752" y="1529"/>
                <a:ext cx="181"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Z</a:t>
                </a:r>
              </a:p>
            </p:txBody>
          </p:sp>
        </p:grpSp>
        <p:grpSp>
          <p:nvGrpSpPr>
            <p:cNvPr id="115777" name="Group 65"/>
            <p:cNvGrpSpPr>
              <a:grpSpLocks/>
            </p:cNvGrpSpPr>
            <p:nvPr/>
          </p:nvGrpSpPr>
          <p:grpSpPr bwMode="auto">
            <a:xfrm>
              <a:off x="4464" y="1673"/>
              <a:ext cx="457" cy="213"/>
              <a:chOff x="4464" y="1673"/>
              <a:chExt cx="457" cy="213"/>
            </a:xfrm>
          </p:grpSpPr>
          <p:sp>
            <p:nvSpPr>
              <p:cNvPr id="115778" name="Line 66"/>
              <p:cNvSpPr>
                <a:spLocks noChangeShapeType="1"/>
              </p:cNvSpPr>
              <p:nvPr/>
            </p:nvSpPr>
            <p:spPr bwMode="auto">
              <a:xfrm>
                <a:off x="4464" y="1776"/>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779" name="Text Box 67"/>
              <p:cNvSpPr txBox="1">
                <a:spLocks noChangeArrowheads="1"/>
              </p:cNvSpPr>
              <p:nvPr/>
            </p:nvSpPr>
            <p:spPr bwMode="auto">
              <a:xfrm>
                <a:off x="4742" y="1673"/>
                <a:ext cx="179"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Y</a:t>
                </a:r>
              </a:p>
            </p:txBody>
          </p:sp>
        </p:grpSp>
        <p:grpSp>
          <p:nvGrpSpPr>
            <p:cNvPr id="115780" name="Group 68"/>
            <p:cNvGrpSpPr>
              <a:grpSpLocks/>
            </p:cNvGrpSpPr>
            <p:nvPr/>
          </p:nvGrpSpPr>
          <p:grpSpPr bwMode="auto">
            <a:xfrm>
              <a:off x="4464" y="1817"/>
              <a:ext cx="461" cy="213"/>
              <a:chOff x="4464" y="1817"/>
              <a:chExt cx="461" cy="213"/>
            </a:xfrm>
          </p:grpSpPr>
          <p:sp>
            <p:nvSpPr>
              <p:cNvPr id="115781" name="Line 69"/>
              <p:cNvSpPr>
                <a:spLocks noChangeShapeType="1"/>
              </p:cNvSpPr>
              <p:nvPr/>
            </p:nvSpPr>
            <p:spPr bwMode="auto">
              <a:xfrm>
                <a:off x="4464" y="1920"/>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782" name="Text Box 70"/>
              <p:cNvSpPr txBox="1">
                <a:spLocks noChangeArrowheads="1"/>
              </p:cNvSpPr>
              <p:nvPr/>
            </p:nvSpPr>
            <p:spPr bwMode="auto">
              <a:xfrm>
                <a:off x="4742" y="1817"/>
                <a:ext cx="183"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X</a:t>
                </a:r>
              </a:p>
            </p:txBody>
          </p:sp>
        </p:grpSp>
        <p:grpSp>
          <p:nvGrpSpPr>
            <p:cNvPr id="115783" name="Group 71"/>
            <p:cNvGrpSpPr>
              <a:grpSpLocks/>
            </p:cNvGrpSpPr>
            <p:nvPr/>
          </p:nvGrpSpPr>
          <p:grpSpPr bwMode="auto">
            <a:xfrm>
              <a:off x="4464" y="1961"/>
              <a:ext cx="471" cy="213"/>
              <a:chOff x="4464" y="1961"/>
              <a:chExt cx="471" cy="213"/>
            </a:xfrm>
          </p:grpSpPr>
          <p:sp>
            <p:nvSpPr>
              <p:cNvPr id="115784" name="Line 72"/>
              <p:cNvSpPr>
                <a:spLocks noChangeShapeType="1"/>
              </p:cNvSpPr>
              <p:nvPr/>
            </p:nvSpPr>
            <p:spPr bwMode="auto">
              <a:xfrm>
                <a:off x="4464" y="2064"/>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785" name="Text Box 73"/>
              <p:cNvSpPr txBox="1">
                <a:spLocks noChangeArrowheads="1"/>
              </p:cNvSpPr>
              <p:nvPr/>
            </p:nvSpPr>
            <p:spPr bwMode="auto">
              <a:xfrm>
                <a:off x="4704" y="1961"/>
                <a:ext cx="231"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W</a:t>
                </a:r>
              </a:p>
            </p:txBody>
          </p:sp>
        </p:grpSp>
        <p:grpSp>
          <p:nvGrpSpPr>
            <p:cNvPr id="115786" name="Group 74"/>
            <p:cNvGrpSpPr>
              <a:grpSpLocks/>
            </p:cNvGrpSpPr>
            <p:nvPr/>
          </p:nvGrpSpPr>
          <p:grpSpPr bwMode="auto">
            <a:xfrm>
              <a:off x="4464" y="2201"/>
              <a:ext cx="468" cy="213"/>
              <a:chOff x="3696" y="2105"/>
              <a:chExt cx="468" cy="213"/>
            </a:xfrm>
          </p:grpSpPr>
          <p:sp>
            <p:nvSpPr>
              <p:cNvPr id="115787" name="Line 75"/>
              <p:cNvSpPr>
                <a:spLocks noChangeShapeType="1"/>
              </p:cNvSpPr>
              <p:nvPr/>
            </p:nvSpPr>
            <p:spPr bwMode="auto">
              <a:xfrm>
                <a:off x="3696" y="2211"/>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788" name="Text Box 76"/>
              <p:cNvSpPr txBox="1">
                <a:spLocks noChangeArrowheads="1"/>
              </p:cNvSpPr>
              <p:nvPr/>
            </p:nvSpPr>
            <p:spPr bwMode="auto">
              <a:xfrm>
                <a:off x="3967" y="2105"/>
                <a:ext cx="197"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H</a:t>
                </a:r>
              </a:p>
            </p:txBody>
          </p:sp>
        </p:grpSp>
        <p:grpSp>
          <p:nvGrpSpPr>
            <p:cNvPr id="115789" name="Group 77"/>
            <p:cNvGrpSpPr>
              <a:grpSpLocks/>
            </p:cNvGrpSpPr>
            <p:nvPr/>
          </p:nvGrpSpPr>
          <p:grpSpPr bwMode="auto">
            <a:xfrm>
              <a:off x="4466" y="2400"/>
              <a:ext cx="435" cy="213"/>
              <a:chOff x="3696" y="2537"/>
              <a:chExt cx="435" cy="213"/>
            </a:xfrm>
          </p:grpSpPr>
          <p:sp>
            <p:nvSpPr>
              <p:cNvPr id="115790" name="Line 78"/>
              <p:cNvSpPr>
                <a:spLocks noChangeShapeType="1"/>
              </p:cNvSpPr>
              <p:nvPr/>
            </p:nvSpPr>
            <p:spPr bwMode="auto">
              <a:xfrm>
                <a:off x="3696" y="2643"/>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791" name="Text Box 79"/>
              <p:cNvSpPr txBox="1">
                <a:spLocks noChangeArrowheads="1"/>
              </p:cNvSpPr>
              <p:nvPr/>
            </p:nvSpPr>
            <p:spPr bwMode="auto">
              <a:xfrm>
                <a:off x="3973" y="2537"/>
                <a:ext cx="158"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J</a:t>
                </a:r>
              </a:p>
            </p:txBody>
          </p:sp>
        </p:grpSp>
        <p:grpSp>
          <p:nvGrpSpPr>
            <p:cNvPr id="115792" name="Group 80"/>
            <p:cNvGrpSpPr>
              <a:grpSpLocks/>
            </p:cNvGrpSpPr>
            <p:nvPr/>
          </p:nvGrpSpPr>
          <p:grpSpPr bwMode="auto">
            <a:xfrm>
              <a:off x="4452" y="2860"/>
              <a:ext cx="492" cy="212"/>
              <a:chOff x="3696" y="3113"/>
              <a:chExt cx="492" cy="212"/>
            </a:xfrm>
          </p:grpSpPr>
          <p:sp>
            <p:nvSpPr>
              <p:cNvPr id="115793" name="Line 81"/>
              <p:cNvSpPr>
                <a:spLocks noChangeShapeType="1"/>
              </p:cNvSpPr>
              <p:nvPr/>
            </p:nvSpPr>
            <p:spPr bwMode="auto">
              <a:xfrm>
                <a:off x="3696" y="3219"/>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794" name="Text Box 82"/>
              <p:cNvSpPr txBox="1">
                <a:spLocks noChangeArrowheads="1"/>
              </p:cNvSpPr>
              <p:nvPr/>
            </p:nvSpPr>
            <p:spPr bwMode="auto">
              <a:xfrm>
                <a:off x="3959" y="3113"/>
                <a:ext cx="22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M</a:t>
                </a:r>
              </a:p>
            </p:txBody>
          </p:sp>
        </p:grpSp>
        <p:grpSp>
          <p:nvGrpSpPr>
            <p:cNvPr id="115795" name="Group 83"/>
            <p:cNvGrpSpPr>
              <a:grpSpLocks/>
            </p:cNvGrpSpPr>
            <p:nvPr/>
          </p:nvGrpSpPr>
          <p:grpSpPr bwMode="auto">
            <a:xfrm>
              <a:off x="4464" y="2633"/>
              <a:ext cx="477" cy="212"/>
              <a:chOff x="4464" y="2633"/>
              <a:chExt cx="477" cy="212"/>
            </a:xfrm>
          </p:grpSpPr>
          <p:sp>
            <p:nvSpPr>
              <p:cNvPr id="115796" name="Line 84"/>
              <p:cNvSpPr>
                <a:spLocks noChangeShapeType="1"/>
              </p:cNvSpPr>
              <p:nvPr/>
            </p:nvSpPr>
            <p:spPr bwMode="auto">
              <a:xfrm>
                <a:off x="4464" y="2736"/>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797" name="Text Box 85"/>
              <p:cNvSpPr txBox="1">
                <a:spLocks noChangeArrowheads="1"/>
              </p:cNvSpPr>
              <p:nvPr/>
            </p:nvSpPr>
            <p:spPr bwMode="auto">
              <a:xfrm>
                <a:off x="4742" y="2633"/>
                <a:ext cx="19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V</a:t>
                </a:r>
              </a:p>
            </p:txBody>
          </p:sp>
        </p:grpSp>
        <p:grpSp>
          <p:nvGrpSpPr>
            <p:cNvPr id="115798" name="Group 86"/>
            <p:cNvGrpSpPr>
              <a:grpSpLocks/>
            </p:cNvGrpSpPr>
            <p:nvPr/>
          </p:nvGrpSpPr>
          <p:grpSpPr bwMode="auto">
            <a:xfrm>
              <a:off x="4464" y="3216"/>
              <a:ext cx="469" cy="213"/>
              <a:chOff x="3696" y="3305"/>
              <a:chExt cx="469" cy="213"/>
            </a:xfrm>
          </p:grpSpPr>
          <p:sp>
            <p:nvSpPr>
              <p:cNvPr id="115799" name="Line 87"/>
              <p:cNvSpPr>
                <a:spLocks noChangeShapeType="1"/>
              </p:cNvSpPr>
              <p:nvPr/>
            </p:nvSpPr>
            <p:spPr bwMode="auto">
              <a:xfrm>
                <a:off x="3696" y="3411"/>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800" name="Text Box 88"/>
              <p:cNvSpPr txBox="1">
                <a:spLocks noChangeArrowheads="1"/>
              </p:cNvSpPr>
              <p:nvPr/>
            </p:nvSpPr>
            <p:spPr bwMode="auto">
              <a:xfrm>
                <a:off x="3965" y="3305"/>
                <a:ext cx="20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N</a:t>
                </a:r>
              </a:p>
            </p:txBody>
          </p:sp>
        </p:grpSp>
        <p:grpSp>
          <p:nvGrpSpPr>
            <p:cNvPr id="115801" name="Group 89"/>
            <p:cNvGrpSpPr>
              <a:grpSpLocks/>
            </p:cNvGrpSpPr>
            <p:nvPr/>
          </p:nvGrpSpPr>
          <p:grpSpPr bwMode="auto">
            <a:xfrm>
              <a:off x="4457" y="3456"/>
              <a:ext cx="471" cy="213"/>
              <a:chOff x="3696" y="3497"/>
              <a:chExt cx="471" cy="213"/>
            </a:xfrm>
          </p:grpSpPr>
          <p:sp>
            <p:nvSpPr>
              <p:cNvPr id="115802" name="Line 90"/>
              <p:cNvSpPr>
                <a:spLocks noChangeShapeType="1"/>
              </p:cNvSpPr>
              <p:nvPr/>
            </p:nvSpPr>
            <p:spPr bwMode="auto">
              <a:xfrm>
                <a:off x="3696" y="3603"/>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803" name="Text Box 91"/>
              <p:cNvSpPr txBox="1">
                <a:spLocks noChangeArrowheads="1"/>
              </p:cNvSpPr>
              <p:nvPr/>
            </p:nvSpPr>
            <p:spPr bwMode="auto">
              <a:xfrm>
                <a:off x="3965" y="3497"/>
                <a:ext cx="202"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O</a:t>
                </a:r>
              </a:p>
            </p:txBody>
          </p:sp>
        </p:grpSp>
      </p:grpSp>
      <p:grpSp>
        <p:nvGrpSpPr>
          <p:cNvPr id="115804" name="Group 92"/>
          <p:cNvGrpSpPr>
            <a:grpSpLocks/>
          </p:cNvGrpSpPr>
          <p:nvPr/>
        </p:nvGrpSpPr>
        <p:grpSpPr bwMode="auto">
          <a:xfrm>
            <a:off x="6857998" y="3078164"/>
            <a:ext cx="742950" cy="1589088"/>
            <a:chOff x="2016" y="2188"/>
            <a:chExt cx="468" cy="1001"/>
          </a:xfrm>
        </p:grpSpPr>
        <p:sp>
          <p:nvSpPr>
            <p:cNvPr id="115805" name="Line 93"/>
            <p:cNvSpPr>
              <a:spLocks noChangeShapeType="1"/>
            </p:cNvSpPr>
            <p:nvPr/>
          </p:nvSpPr>
          <p:spPr bwMode="auto">
            <a:xfrm>
              <a:off x="2112" y="2208"/>
              <a:ext cx="0" cy="960"/>
            </a:xfrm>
            <a:prstGeom prst="line">
              <a:avLst/>
            </a:prstGeom>
            <a:noFill/>
            <a:ln w="38100">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grpSp>
          <p:nvGrpSpPr>
            <p:cNvPr id="115806" name="Group 94"/>
            <p:cNvGrpSpPr>
              <a:grpSpLocks/>
            </p:cNvGrpSpPr>
            <p:nvPr/>
          </p:nvGrpSpPr>
          <p:grpSpPr bwMode="auto">
            <a:xfrm>
              <a:off x="2016" y="2188"/>
              <a:ext cx="464" cy="213"/>
              <a:chOff x="3696" y="809"/>
              <a:chExt cx="464" cy="213"/>
            </a:xfrm>
          </p:grpSpPr>
          <p:sp>
            <p:nvSpPr>
              <p:cNvPr id="115807" name="Line 95"/>
              <p:cNvSpPr>
                <a:spLocks noChangeShapeType="1"/>
              </p:cNvSpPr>
              <p:nvPr/>
            </p:nvSpPr>
            <p:spPr bwMode="auto">
              <a:xfrm>
                <a:off x="3696" y="915"/>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808" name="Text Box 96"/>
              <p:cNvSpPr txBox="1">
                <a:spLocks noChangeArrowheads="1"/>
              </p:cNvSpPr>
              <p:nvPr/>
            </p:nvSpPr>
            <p:spPr bwMode="auto">
              <a:xfrm>
                <a:off x="3969" y="809"/>
                <a:ext cx="191"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A</a:t>
                </a:r>
              </a:p>
            </p:txBody>
          </p:sp>
        </p:grpSp>
        <p:grpSp>
          <p:nvGrpSpPr>
            <p:cNvPr id="115809" name="Group 97"/>
            <p:cNvGrpSpPr>
              <a:grpSpLocks/>
            </p:cNvGrpSpPr>
            <p:nvPr/>
          </p:nvGrpSpPr>
          <p:grpSpPr bwMode="auto">
            <a:xfrm>
              <a:off x="2016" y="2332"/>
              <a:ext cx="466" cy="213"/>
              <a:chOff x="3696" y="1049"/>
              <a:chExt cx="466" cy="213"/>
            </a:xfrm>
          </p:grpSpPr>
          <p:sp>
            <p:nvSpPr>
              <p:cNvPr id="115810" name="Line 98"/>
              <p:cNvSpPr>
                <a:spLocks noChangeShapeType="1"/>
              </p:cNvSpPr>
              <p:nvPr/>
            </p:nvSpPr>
            <p:spPr bwMode="auto">
              <a:xfrm>
                <a:off x="3696" y="1155"/>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811" name="Text Box 99"/>
              <p:cNvSpPr txBox="1">
                <a:spLocks noChangeArrowheads="1"/>
              </p:cNvSpPr>
              <p:nvPr/>
            </p:nvSpPr>
            <p:spPr bwMode="auto">
              <a:xfrm>
                <a:off x="3975" y="1049"/>
                <a:ext cx="187"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B</a:t>
                </a:r>
              </a:p>
            </p:txBody>
          </p:sp>
        </p:grpSp>
        <p:grpSp>
          <p:nvGrpSpPr>
            <p:cNvPr id="115812" name="Group 100"/>
            <p:cNvGrpSpPr>
              <a:grpSpLocks/>
            </p:cNvGrpSpPr>
            <p:nvPr/>
          </p:nvGrpSpPr>
          <p:grpSpPr bwMode="auto">
            <a:xfrm>
              <a:off x="2016" y="2716"/>
              <a:ext cx="468" cy="213"/>
              <a:chOff x="3696" y="2105"/>
              <a:chExt cx="468" cy="213"/>
            </a:xfrm>
          </p:grpSpPr>
          <p:sp>
            <p:nvSpPr>
              <p:cNvPr id="115813" name="Line 101"/>
              <p:cNvSpPr>
                <a:spLocks noChangeShapeType="1"/>
              </p:cNvSpPr>
              <p:nvPr/>
            </p:nvSpPr>
            <p:spPr bwMode="auto">
              <a:xfrm>
                <a:off x="3696" y="2211"/>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814" name="Text Box 102"/>
              <p:cNvSpPr txBox="1">
                <a:spLocks noChangeArrowheads="1"/>
              </p:cNvSpPr>
              <p:nvPr/>
            </p:nvSpPr>
            <p:spPr bwMode="auto">
              <a:xfrm>
                <a:off x="3967" y="2105"/>
                <a:ext cx="197"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H</a:t>
                </a:r>
              </a:p>
            </p:txBody>
          </p:sp>
        </p:grpSp>
        <p:grpSp>
          <p:nvGrpSpPr>
            <p:cNvPr id="115815" name="Group 103"/>
            <p:cNvGrpSpPr>
              <a:grpSpLocks/>
            </p:cNvGrpSpPr>
            <p:nvPr/>
          </p:nvGrpSpPr>
          <p:grpSpPr bwMode="auto">
            <a:xfrm>
              <a:off x="2025" y="2860"/>
              <a:ext cx="434" cy="213"/>
              <a:chOff x="3696" y="2345"/>
              <a:chExt cx="434" cy="213"/>
            </a:xfrm>
          </p:grpSpPr>
          <p:sp>
            <p:nvSpPr>
              <p:cNvPr id="115816" name="Line 104"/>
              <p:cNvSpPr>
                <a:spLocks noChangeShapeType="1"/>
              </p:cNvSpPr>
              <p:nvPr/>
            </p:nvSpPr>
            <p:spPr bwMode="auto">
              <a:xfrm>
                <a:off x="3696" y="2451"/>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817" name="Text Box 105"/>
              <p:cNvSpPr txBox="1">
                <a:spLocks noChangeArrowheads="1"/>
              </p:cNvSpPr>
              <p:nvPr/>
            </p:nvSpPr>
            <p:spPr bwMode="auto">
              <a:xfrm>
                <a:off x="3981" y="2345"/>
                <a:ext cx="149"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I</a:t>
                </a:r>
              </a:p>
            </p:txBody>
          </p:sp>
        </p:grpSp>
        <p:grpSp>
          <p:nvGrpSpPr>
            <p:cNvPr id="115818" name="Group 106"/>
            <p:cNvGrpSpPr>
              <a:grpSpLocks/>
            </p:cNvGrpSpPr>
            <p:nvPr/>
          </p:nvGrpSpPr>
          <p:grpSpPr bwMode="auto">
            <a:xfrm>
              <a:off x="2016" y="2976"/>
              <a:ext cx="435" cy="213"/>
              <a:chOff x="3696" y="2537"/>
              <a:chExt cx="435" cy="213"/>
            </a:xfrm>
          </p:grpSpPr>
          <p:sp>
            <p:nvSpPr>
              <p:cNvPr id="115819" name="Line 107"/>
              <p:cNvSpPr>
                <a:spLocks noChangeShapeType="1"/>
              </p:cNvSpPr>
              <p:nvPr/>
            </p:nvSpPr>
            <p:spPr bwMode="auto">
              <a:xfrm>
                <a:off x="3696" y="2643"/>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820" name="Text Box 108"/>
              <p:cNvSpPr txBox="1">
                <a:spLocks noChangeArrowheads="1"/>
              </p:cNvSpPr>
              <p:nvPr/>
            </p:nvSpPr>
            <p:spPr bwMode="auto">
              <a:xfrm>
                <a:off x="3973" y="2537"/>
                <a:ext cx="158"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J</a:t>
                </a:r>
              </a:p>
            </p:txBody>
          </p:sp>
        </p:grpSp>
      </p:grpSp>
      <p:grpSp>
        <p:nvGrpSpPr>
          <p:cNvPr id="115821" name="Group 109"/>
          <p:cNvGrpSpPr>
            <a:grpSpLocks/>
          </p:cNvGrpSpPr>
          <p:nvPr/>
        </p:nvGrpSpPr>
        <p:grpSpPr bwMode="auto">
          <a:xfrm>
            <a:off x="6856415" y="2087565"/>
            <a:ext cx="754063" cy="827088"/>
            <a:chOff x="2015" y="1564"/>
            <a:chExt cx="475" cy="521"/>
          </a:xfrm>
        </p:grpSpPr>
        <p:sp>
          <p:nvSpPr>
            <p:cNvPr id="115822" name="Line 110"/>
            <p:cNvSpPr>
              <a:spLocks noChangeShapeType="1"/>
            </p:cNvSpPr>
            <p:nvPr/>
          </p:nvSpPr>
          <p:spPr bwMode="auto">
            <a:xfrm>
              <a:off x="2112" y="1584"/>
              <a:ext cx="0" cy="480"/>
            </a:xfrm>
            <a:prstGeom prst="line">
              <a:avLst/>
            </a:prstGeom>
            <a:noFill/>
            <a:ln w="38100">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grpSp>
          <p:nvGrpSpPr>
            <p:cNvPr id="115823" name="Group 111"/>
            <p:cNvGrpSpPr>
              <a:grpSpLocks/>
            </p:cNvGrpSpPr>
            <p:nvPr/>
          </p:nvGrpSpPr>
          <p:grpSpPr bwMode="auto">
            <a:xfrm>
              <a:off x="2016" y="1564"/>
              <a:ext cx="474" cy="212"/>
              <a:chOff x="3696" y="1193"/>
              <a:chExt cx="474" cy="212"/>
            </a:xfrm>
          </p:grpSpPr>
          <p:sp>
            <p:nvSpPr>
              <p:cNvPr id="115824" name="Line 112"/>
              <p:cNvSpPr>
                <a:spLocks noChangeShapeType="1"/>
              </p:cNvSpPr>
              <p:nvPr/>
            </p:nvSpPr>
            <p:spPr bwMode="auto">
              <a:xfrm>
                <a:off x="3696" y="1299"/>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825" name="Text Box 113"/>
              <p:cNvSpPr txBox="1">
                <a:spLocks noChangeArrowheads="1"/>
              </p:cNvSpPr>
              <p:nvPr/>
            </p:nvSpPr>
            <p:spPr bwMode="auto">
              <a:xfrm>
                <a:off x="3977" y="1193"/>
                <a:ext cx="19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C</a:t>
                </a:r>
              </a:p>
            </p:txBody>
          </p:sp>
        </p:grpSp>
        <p:grpSp>
          <p:nvGrpSpPr>
            <p:cNvPr id="115826" name="Group 114"/>
            <p:cNvGrpSpPr>
              <a:grpSpLocks/>
            </p:cNvGrpSpPr>
            <p:nvPr/>
          </p:nvGrpSpPr>
          <p:grpSpPr bwMode="auto">
            <a:xfrm>
              <a:off x="2016" y="1708"/>
              <a:ext cx="469" cy="213"/>
              <a:chOff x="3696" y="1385"/>
              <a:chExt cx="469" cy="213"/>
            </a:xfrm>
          </p:grpSpPr>
          <p:sp>
            <p:nvSpPr>
              <p:cNvPr id="115827" name="Line 115"/>
              <p:cNvSpPr>
                <a:spLocks noChangeShapeType="1"/>
              </p:cNvSpPr>
              <p:nvPr/>
            </p:nvSpPr>
            <p:spPr bwMode="auto">
              <a:xfrm>
                <a:off x="3696" y="1491"/>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828" name="Text Box 116"/>
              <p:cNvSpPr txBox="1">
                <a:spLocks noChangeArrowheads="1"/>
              </p:cNvSpPr>
              <p:nvPr/>
            </p:nvSpPr>
            <p:spPr bwMode="auto">
              <a:xfrm>
                <a:off x="3969" y="1385"/>
                <a:ext cx="19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D</a:t>
                </a:r>
              </a:p>
            </p:txBody>
          </p:sp>
        </p:grpSp>
        <p:grpSp>
          <p:nvGrpSpPr>
            <p:cNvPr id="115829" name="Group 117"/>
            <p:cNvGrpSpPr>
              <a:grpSpLocks/>
            </p:cNvGrpSpPr>
            <p:nvPr/>
          </p:nvGrpSpPr>
          <p:grpSpPr bwMode="auto">
            <a:xfrm>
              <a:off x="2015" y="1872"/>
              <a:ext cx="452" cy="213"/>
              <a:chOff x="3696" y="1385"/>
              <a:chExt cx="452" cy="213"/>
            </a:xfrm>
          </p:grpSpPr>
          <p:sp>
            <p:nvSpPr>
              <p:cNvPr id="115830" name="Line 118"/>
              <p:cNvSpPr>
                <a:spLocks noChangeShapeType="1"/>
              </p:cNvSpPr>
              <p:nvPr/>
            </p:nvSpPr>
            <p:spPr bwMode="auto">
              <a:xfrm>
                <a:off x="3696" y="1491"/>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831" name="Text Box 119"/>
              <p:cNvSpPr txBox="1">
                <a:spLocks noChangeArrowheads="1"/>
              </p:cNvSpPr>
              <p:nvPr/>
            </p:nvSpPr>
            <p:spPr bwMode="auto">
              <a:xfrm>
                <a:off x="3969" y="1385"/>
                <a:ext cx="179"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Y</a:t>
                </a:r>
              </a:p>
            </p:txBody>
          </p:sp>
        </p:grpSp>
      </p:grpSp>
      <p:grpSp>
        <p:nvGrpSpPr>
          <p:cNvPr id="115832" name="Group 120"/>
          <p:cNvGrpSpPr>
            <a:grpSpLocks/>
          </p:cNvGrpSpPr>
          <p:nvPr/>
        </p:nvGrpSpPr>
        <p:grpSpPr bwMode="auto">
          <a:xfrm>
            <a:off x="6858000" y="4754563"/>
            <a:ext cx="781050" cy="1174750"/>
            <a:chOff x="2016" y="3244"/>
            <a:chExt cx="492" cy="740"/>
          </a:xfrm>
        </p:grpSpPr>
        <p:sp>
          <p:nvSpPr>
            <p:cNvPr id="115833" name="Line 121"/>
            <p:cNvSpPr>
              <a:spLocks noChangeShapeType="1"/>
            </p:cNvSpPr>
            <p:nvPr/>
          </p:nvSpPr>
          <p:spPr bwMode="auto">
            <a:xfrm>
              <a:off x="2112" y="3264"/>
              <a:ext cx="0" cy="720"/>
            </a:xfrm>
            <a:prstGeom prst="line">
              <a:avLst/>
            </a:prstGeom>
            <a:noFill/>
            <a:ln w="38100">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grpSp>
          <p:nvGrpSpPr>
            <p:cNvPr id="115834" name="Group 122"/>
            <p:cNvGrpSpPr>
              <a:grpSpLocks/>
            </p:cNvGrpSpPr>
            <p:nvPr/>
          </p:nvGrpSpPr>
          <p:grpSpPr bwMode="auto">
            <a:xfrm>
              <a:off x="2016" y="3244"/>
              <a:ext cx="455" cy="213"/>
              <a:chOff x="3696" y="2921"/>
              <a:chExt cx="455" cy="213"/>
            </a:xfrm>
          </p:grpSpPr>
          <p:sp>
            <p:nvSpPr>
              <p:cNvPr id="115835" name="Line 123"/>
              <p:cNvSpPr>
                <a:spLocks noChangeShapeType="1"/>
              </p:cNvSpPr>
              <p:nvPr/>
            </p:nvSpPr>
            <p:spPr bwMode="auto">
              <a:xfrm>
                <a:off x="3696" y="3027"/>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836" name="Text Box 124"/>
              <p:cNvSpPr txBox="1">
                <a:spLocks noChangeArrowheads="1"/>
              </p:cNvSpPr>
              <p:nvPr/>
            </p:nvSpPr>
            <p:spPr bwMode="auto">
              <a:xfrm>
                <a:off x="3980" y="2921"/>
                <a:ext cx="171"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L</a:t>
                </a:r>
              </a:p>
            </p:txBody>
          </p:sp>
        </p:grpSp>
        <p:grpSp>
          <p:nvGrpSpPr>
            <p:cNvPr id="115837" name="Group 125"/>
            <p:cNvGrpSpPr>
              <a:grpSpLocks/>
            </p:cNvGrpSpPr>
            <p:nvPr/>
          </p:nvGrpSpPr>
          <p:grpSpPr bwMode="auto">
            <a:xfrm>
              <a:off x="2016" y="3340"/>
              <a:ext cx="492" cy="212"/>
              <a:chOff x="3696" y="3113"/>
              <a:chExt cx="492" cy="212"/>
            </a:xfrm>
          </p:grpSpPr>
          <p:sp>
            <p:nvSpPr>
              <p:cNvPr id="115838" name="Line 126"/>
              <p:cNvSpPr>
                <a:spLocks noChangeShapeType="1"/>
              </p:cNvSpPr>
              <p:nvPr/>
            </p:nvSpPr>
            <p:spPr bwMode="auto">
              <a:xfrm>
                <a:off x="3696" y="3219"/>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839" name="Text Box 127"/>
              <p:cNvSpPr txBox="1">
                <a:spLocks noChangeArrowheads="1"/>
              </p:cNvSpPr>
              <p:nvPr/>
            </p:nvSpPr>
            <p:spPr bwMode="auto">
              <a:xfrm>
                <a:off x="3959" y="3113"/>
                <a:ext cx="22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M</a:t>
                </a:r>
              </a:p>
            </p:txBody>
          </p:sp>
        </p:grpSp>
        <p:grpSp>
          <p:nvGrpSpPr>
            <p:cNvPr id="115840" name="Group 128"/>
            <p:cNvGrpSpPr>
              <a:grpSpLocks/>
            </p:cNvGrpSpPr>
            <p:nvPr/>
          </p:nvGrpSpPr>
          <p:grpSpPr bwMode="auto">
            <a:xfrm>
              <a:off x="2016" y="3532"/>
              <a:ext cx="469" cy="213"/>
              <a:chOff x="3696" y="3305"/>
              <a:chExt cx="469" cy="213"/>
            </a:xfrm>
          </p:grpSpPr>
          <p:sp>
            <p:nvSpPr>
              <p:cNvPr id="115841" name="Line 129"/>
              <p:cNvSpPr>
                <a:spLocks noChangeShapeType="1"/>
              </p:cNvSpPr>
              <p:nvPr/>
            </p:nvSpPr>
            <p:spPr bwMode="auto">
              <a:xfrm>
                <a:off x="3696" y="3411"/>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842" name="Text Box 130"/>
              <p:cNvSpPr txBox="1">
                <a:spLocks noChangeArrowheads="1"/>
              </p:cNvSpPr>
              <p:nvPr/>
            </p:nvSpPr>
            <p:spPr bwMode="auto">
              <a:xfrm>
                <a:off x="3965" y="3305"/>
                <a:ext cx="20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N</a:t>
                </a:r>
              </a:p>
            </p:txBody>
          </p:sp>
        </p:grpSp>
        <p:grpSp>
          <p:nvGrpSpPr>
            <p:cNvPr id="115843" name="Group 131"/>
            <p:cNvGrpSpPr>
              <a:grpSpLocks/>
            </p:cNvGrpSpPr>
            <p:nvPr/>
          </p:nvGrpSpPr>
          <p:grpSpPr bwMode="auto">
            <a:xfrm>
              <a:off x="2016" y="3724"/>
              <a:ext cx="471" cy="213"/>
              <a:chOff x="3696" y="3497"/>
              <a:chExt cx="471" cy="213"/>
            </a:xfrm>
          </p:grpSpPr>
          <p:sp>
            <p:nvSpPr>
              <p:cNvPr id="115844" name="Line 132"/>
              <p:cNvSpPr>
                <a:spLocks noChangeShapeType="1"/>
              </p:cNvSpPr>
              <p:nvPr/>
            </p:nvSpPr>
            <p:spPr bwMode="auto">
              <a:xfrm>
                <a:off x="3696" y="3603"/>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845" name="Text Box 133"/>
              <p:cNvSpPr txBox="1">
                <a:spLocks noChangeArrowheads="1"/>
              </p:cNvSpPr>
              <p:nvPr/>
            </p:nvSpPr>
            <p:spPr bwMode="auto">
              <a:xfrm>
                <a:off x="3965" y="3497"/>
                <a:ext cx="202"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O</a:t>
                </a:r>
              </a:p>
            </p:txBody>
          </p:sp>
        </p:grpSp>
      </p:grpSp>
      <p:sp>
        <p:nvSpPr>
          <p:cNvPr id="115846" name="Line 134"/>
          <p:cNvSpPr>
            <a:spLocks noChangeShapeType="1"/>
          </p:cNvSpPr>
          <p:nvPr/>
        </p:nvSpPr>
        <p:spPr bwMode="auto">
          <a:xfrm flipH="1">
            <a:off x="5638800" y="3795713"/>
            <a:ext cx="1143000" cy="0"/>
          </a:xfrm>
          <a:prstGeom prst="line">
            <a:avLst/>
          </a:prstGeom>
          <a:noFill/>
          <a:ln w="38100">
            <a:solidFill>
              <a:srgbClr val="0D0D0D"/>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nvGrpSpPr>
          <p:cNvPr id="115847" name="Group 135"/>
          <p:cNvGrpSpPr>
            <a:grpSpLocks/>
          </p:cNvGrpSpPr>
          <p:nvPr/>
        </p:nvGrpSpPr>
        <p:grpSpPr bwMode="auto">
          <a:xfrm>
            <a:off x="5029198" y="3081339"/>
            <a:ext cx="742950" cy="1589088"/>
            <a:chOff x="2016" y="2188"/>
            <a:chExt cx="468" cy="1001"/>
          </a:xfrm>
        </p:grpSpPr>
        <p:sp>
          <p:nvSpPr>
            <p:cNvPr id="115848" name="Line 136"/>
            <p:cNvSpPr>
              <a:spLocks noChangeShapeType="1"/>
            </p:cNvSpPr>
            <p:nvPr/>
          </p:nvSpPr>
          <p:spPr bwMode="auto">
            <a:xfrm>
              <a:off x="2112" y="2208"/>
              <a:ext cx="0" cy="960"/>
            </a:xfrm>
            <a:prstGeom prst="line">
              <a:avLst/>
            </a:prstGeom>
            <a:noFill/>
            <a:ln w="38100">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grpSp>
          <p:nvGrpSpPr>
            <p:cNvPr id="115849" name="Group 137"/>
            <p:cNvGrpSpPr>
              <a:grpSpLocks/>
            </p:cNvGrpSpPr>
            <p:nvPr/>
          </p:nvGrpSpPr>
          <p:grpSpPr bwMode="auto">
            <a:xfrm>
              <a:off x="2016" y="2188"/>
              <a:ext cx="464" cy="213"/>
              <a:chOff x="3696" y="809"/>
              <a:chExt cx="464" cy="213"/>
            </a:xfrm>
          </p:grpSpPr>
          <p:sp>
            <p:nvSpPr>
              <p:cNvPr id="115850" name="Line 138"/>
              <p:cNvSpPr>
                <a:spLocks noChangeShapeType="1"/>
              </p:cNvSpPr>
              <p:nvPr/>
            </p:nvSpPr>
            <p:spPr bwMode="auto">
              <a:xfrm>
                <a:off x="3696" y="915"/>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851" name="Text Box 139"/>
              <p:cNvSpPr txBox="1">
                <a:spLocks noChangeArrowheads="1"/>
              </p:cNvSpPr>
              <p:nvPr/>
            </p:nvSpPr>
            <p:spPr bwMode="auto">
              <a:xfrm>
                <a:off x="3969" y="809"/>
                <a:ext cx="191"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A</a:t>
                </a:r>
              </a:p>
            </p:txBody>
          </p:sp>
        </p:grpSp>
        <p:grpSp>
          <p:nvGrpSpPr>
            <p:cNvPr id="115852" name="Group 140"/>
            <p:cNvGrpSpPr>
              <a:grpSpLocks/>
            </p:cNvGrpSpPr>
            <p:nvPr/>
          </p:nvGrpSpPr>
          <p:grpSpPr bwMode="auto">
            <a:xfrm>
              <a:off x="2016" y="2332"/>
              <a:ext cx="466" cy="213"/>
              <a:chOff x="3696" y="1049"/>
              <a:chExt cx="466" cy="213"/>
            </a:xfrm>
          </p:grpSpPr>
          <p:sp>
            <p:nvSpPr>
              <p:cNvPr id="115853" name="Line 141"/>
              <p:cNvSpPr>
                <a:spLocks noChangeShapeType="1"/>
              </p:cNvSpPr>
              <p:nvPr/>
            </p:nvSpPr>
            <p:spPr bwMode="auto">
              <a:xfrm>
                <a:off x="3696" y="1155"/>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854" name="Text Box 142"/>
              <p:cNvSpPr txBox="1">
                <a:spLocks noChangeArrowheads="1"/>
              </p:cNvSpPr>
              <p:nvPr/>
            </p:nvSpPr>
            <p:spPr bwMode="auto">
              <a:xfrm>
                <a:off x="3975" y="1049"/>
                <a:ext cx="187"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B</a:t>
                </a:r>
              </a:p>
            </p:txBody>
          </p:sp>
        </p:grpSp>
        <p:grpSp>
          <p:nvGrpSpPr>
            <p:cNvPr id="115855" name="Group 143"/>
            <p:cNvGrpSpPr>
              <a:grpSpLocks/>
            </p:cNvGrpSpPr>
            <p:nvPr/>
          </p:nvGrpSpPr>
          <p:grpSpPr bwMode="auto">
            <a:xfrm>
              <a:off x="2016" y="2716"/>
              <a:ext cx="468" cy="213"/>
              <a:chOff x="3696" y="2105"/>
              <a:chExt cx="468" cy="213"/>
            </a:xfrm>
          </p:grpSpPr>
          <p:sp>
            <p:nvSpPr>
              <p:cNvPr id="115856" name="Line 144"/>
              <p:cNvSpPr>
                <a:spLocks noChangeShapeType="1"/>
              </p:cNvSpPr>
              <p:nvPr/>
            </p:nvSpPr>
            <p:spPr bwMode="auto">
              <a:xfrm>
                <a:off x="3696" y="2211"/>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857" name="Text Box 145"/>
              <p:cNvSpPr txBox="1">
                <a:spLocks noChangeArrowheads="1"/>
              </p:cNvSpPr>
              <p:nvPr/>
            </p:nvSpPr>
            <p:spPr bwMode="auto">
              <a:xfrm>
                <a:off x="3967" y="2105"/>
                <a:ext cx="197"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H</a:t>
                </a:r>
              </a:p>
            </p:txBody>
          </p:sp>
        </p:grpSp>
        <p:grpSp>
          <p:nvGrpSpPr>
            <p:cNvPr id="115858" name="Group 146"/>
            <p:cNvGrpSpPr>
              <a:grpSpLocks/>
            </p:cNvGrpSpPr>
            <p:nvPr/>
          </p:nvGrpSpPr>
          <p:grpSpPr bwMode="auto">
            <a:xfrm>
              <a:off x="2025" y="2860"/>
              <a:ext cx="434" cy="213"/>
              <a:chOff x="3696" y="2345"/>
              <a:chExt cx="434" cy="213"/>
            </a:xfrm>
          </p:grpSpPr>
          <p:sp>
            <p:nvSpPr>
              <p:cNvPr id="115859" name="Line 147"/>
              <p:cNvSpPr>
                <a:spLocks noChangeShapeType="1"/>
              </p:cNvSpPr>
              <p:nvPr/>
            </p:nvSpPr>
            <p:spPr bwMode="auto">
              <a:xfrm>
                <a:off x="3696" y="2451"/>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860" name="Text Box 148"/>
              <p:cNvSpPr txBox="1">
                <a:spLocks noChangeArrowheads="1"/>
              </p:cNvSpPr>
              <p:nvPr/>
            </p:nvSpPr>
            <p:spPr bwMode="auto">
              <a:xfrm>
                <a:off x="3981" y="2345"/>
                <a:ext cx="149"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I</a:t>
                </a:r>
              </a:p>
            </p:txBody>
          </p:sp>
        </p:grpSp>
        <p:grpSp>
          <p:nvGrpSpPr>
            <p:cNvPr id="115861" name="Group 149"/>
            <p:cNvGrpSpPr>
              <a:grpSpLocks/>
            </p:cNvGrpSpPr>
            <p:nvPr/>
          </p:nvGrpSpPr>
          <p:grpSpPr bwMode="auto">
            <a:xfrm>
              <a:off x="2016" y="2976"/>
              <a:ext cx="435" cy="213"/>
              <a:chOff x="3696" y="2537"/>
              <a:chExt cx="435" cy="213"/>
            </a:xfrm>
          </p:grpSpPr>
          <p:sp>
            <p:nvSpPr>
              <p:cNvPr id="115862" name="Line 150"/>
              <p:cNvSpPr>
                <a:spLocks noChangeShapeType="1"/>
              </p:cNvSpPr>
              <p:nvPr/>
            </p:nvSpPr>
            <p:spPr bwMode="auto">
              <a:xfrm>
                <a:off x="3696" y="2643"/>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863" name="Text Box 151"/>
              <p:cNvSpPr txBox="1">
                <a:spLocks noChangeArrowheads="1"/>
              </p:cNvSpPr>
              <p:nvPr/>
            </p:nvSpPr>
            <p:spPr bwMode="auto">
              <a:xfrm>
                <a:off x="3973" y="2537"/>
                <a:ext cx="158"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J</a:t>
                </a:r>
              </a:p>
            </p:txBody>
          </p:sp>
        </p:grpSp>
      </p:grpSp>
      <p:sp>
        <p:nvSpPr>
          <p:cNvPr id="115864" name="Line 152"/>
          <p:cNvSpPr>
            <a:spLocks noChangeShapeType="1"/>
          </p:cNvSpPr>
          <p:nvPr/>
        </p:nvSpPr>
        <p:spPr bwMode="auto">
          <a:xfrm flipH="1">
            <a:off x="5715000" y="5319713"/>
            <a:ext cx="1143000" cy="0"/>
          </a:xfrm>
          <a:prstGeom prst="line">
            <a:avLst/>
          </a:prstGeom>
          <a:noFill/>
          <a:ln w="38100">
            <a:solidFill>
              <a:srgbClr val="0D0D0D"/>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nvGrpSpPr>
          <p:cNvPr id="115865" name="Group 153"/>
          <p:cNvGrpSpPr>
            <a:grpSpLocks/>
          </p:cNvGrpSpPr>
          <p:nvPr/>
        </p:nvGrpSpPr>
        <p:grpSpPr bwMode="auto">
          <a:xfrm>
            <a:off x="5029200" y="4862513"/>
            <a:ext cx="781050" cy="1174750"/>
            <a:chOff x="2016" y="3244"/>
            <a:chExt cx="492" cy="740"/>
          </a:xfrm>
        </p:grpSpPr>
        <p:sp>
          <p:nvSpPr>
            <p:cNvPr id="115866" name="Line 154"/>
            <p:cNvSpPr>
              <a:spLocks noChangeShapeType="1"/>
            </p:cNvSpPr>
            <p:nvPr/>
          </p:nvSpPr>
          <p:spPr bwMode="auto">
            <a:xfrm>
              <a:off x="2112" y="3264"/>
              <a:ext cx="0" cy="720"/>
            </a:xfrm>
            <a:prstGeom prst="line">
              <a:avLst/>
            </a:prstGeom>
            <a:noFill/>
            <a:ln w="38100">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grpSp>
          <p:nvGrpSpPr>
            <p:cNvPr id="115867" name="Group 155"/>
            <p:cNvGrpSpPr>
              <a:grpSpLocks/>
            </p:cNvGrpSpPr>
            <p:nvPr/>
          </p:nvGrpSpPr>
          <p:grpSpPr bwMode="auto">
            <a:xfrm>
              <a:off x="2016" y="3244"/>
              <a:ext cx="455" cy="213"/>
              <a:chOff x="3696" y="2921"/>
              <a:chExt cx="455" cy="213"/>
            </a:xfrm>
          </p:grpSpPr>
          <p:sp>
            <p:nvSpPr>
              <p:cNvPr id="115868" name="Line 156"/>
              <p:cNvSpPr>
                <a:spLocks noChangeShapeType="1"/>
              </p:cNvSpPr>
              <p:nvPr/>
            </p:nvSpPr>
            <p:spPr bwMode="auto">
              <a:xfrm>
                <a:off x="3696" y="3027"/>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869" name="Text Box 157"/>
              <p:cNvSpPr txBox="1">
                <a:spLocks noChangeArrowheads="1"/>
              </p:cNvSpPr>
              <p:nvPr/>
            </p:nvSpPr>
            <p:spPr bwMode="auto">
              <a:xfrm>
                <a:off x="3980" y="2921"/>
                <a:ext cx="171"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L</a:t>
                </a:r>
              </a:p>
            </p:txBody>
          </p:sp>
        </p:grpSp>
        <p:grpSp>
          <p:nvGrpSpPr>
            <p:cNvPr id="115870" name="Group 158"/>
            <p:cNvGrpSpPr>
              <a:grpSpLocks/>
            </p:cNvGrpSpPr>
            <p:nvPr/>
          </p:nvGrpSpPr>
          <p:grpSpPr bwMode="auto">
            <a:xfrm>
              <a:off x="2016" y="3340"/>
              <a:ext cx="492" cy="212"/>
              <a:chOff x="3696" y="3113"/>
              <a:chExt cx="492" cy="212"/>
            </a:xfrm>
          </p:grpSpPr>
          <p:sp>
            <p:nvSpPr>
              <p:cNvPr id="115871" name="Line 159"/>
              <p:cNvSpPr>
                <a:spLocks noChangeShapeType="1"/>
              </p:cNvSpPr>
              <p:nvPr/>
            </p:nvSpPr>
            <p:spPr bwMode="auto">
              <a:xfrm>
                <a:off x="3696" y="3219"/>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872" name="Text Box 160"/>
              <p:cNvSpPr txBox="1">
                <a:spLocks noChangeArrowheads="1"/>
              </p:cNvSpPr>
              <p:nvPr/>
            </p:nvSpPr>
            <p:spPr bwMode="auto">
              <a:xfrm>
                <a:off x="3959" y="3113"/>
                <a:ext cx="22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M</a:t>
                </a:r>
              </a:p>
            </p:txBody>
          </p:sp>
        </p:grpSp>
        <p:grpSp>
          <p:nvGrpSpPr>
            <p:cNvPr id="115873" name="Group 161"/>
            <p:cNvGrpSpPr>
              <a:grpSpLocks/>
            </p:cNvGrpSpPr>
            <p:nvPr/>
          </p:nvGrpSpPr>
          <p:grpSpPr bwMode="auto">
            <a:xfrm>
              <a:off x="2016" y="3532"/>
              <a:ext cx="469" cy="213"/>
              <a:chOff x="3696" y="3305"/>
              <a:chExt cx="469" cy="213"/>
            </a:xfrm>
          </p:grpSpPr>
          <p:sp>
            <p:nvSpPr>
              <p:cNvPr id="115874" name="Line 162"/>
              <p:cNvSpPr>
                <a:spLocks noChangeShapeType="1"/>
              </p:cNvSpPr>
              <p:nvPr/>
            </p:nvSpPr>
            <p:spPr bwMode="auto">
              <a:xfrm>
                <a:off x="3696" y="3411"/>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875" name="Text Box 163"/>
              <p:cNvSpPr txBox="1">
                <a:spLocks noChangeArrowheads="1"/>
              </p:cNvSpPr>
              <p:nvPr/>
            </p:nvSpPr>
            <p:spPr bwMode="auto">
              <a:xfrm>
                <a:off x="3965" y="3305"/>
                <a:ext cx="20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N</a:t>
                </a:r>
              </a:p>
            </p:txBody>
          </p:sp>
        </p:grpSp>
        <p:grpSp>
          <p:nvGrpSpPr>
            <p:cNvPr id="115876" name="Group 164"/>
            <p:cNvGrpSpPr>
              <a:grpSpLocks/>
            </p:cNvGrpSpPr>
            <p:nvPr/>
          </p:nvGrpSpPr>
          <p:grpSpPr bwMode="auto">
            <a:xfrm>
              <a:off x="2016" y="3724"/>
              <a:ext cx="471" cy="213"/>
              <a:chOff x="3696" y="3497"/>
              <a:chExt cx="471" cy="213"/>
            </a:xfrm>
          </p:grpSpPr>
          <p:sp>
            <p:nvSpPr>
              <p:cNvPr id="115877" name="Line 165"/>
              <p:cNvSpPr>
                <a:spLocks noChangeShapeType="1"/>
              </p:cNvSpPr>
              <p:nvPr/>
            </p:nvSpPr>
            <p:spPr bwMode="auto">
              <a:xfrm>
                <a:off x="3696" y="3603"/>
                <a:ext cx="192" cy="0"/>
              </a:xfrm>
              <a:prstGeom prst="line">
                <a:avLst/>
              </a:prstGeom>
              <a:noFill/>
              <a:ln w="9525">
                <a:solidFill>
                  <a:srgbClr val="0D0D0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solidFill>
                    <a:srgbClr val="0D0D0D"/>
                  </a:solidFill>
                </a:endParaRPr>
              </a:p>
            </p:txBody>
          </p:sp>
          <p:sp>
            <p:nvSpPr>
              <p:cNvPr id="115878" name="Text Box 166"/>
              <p:cNvSpPr txBox="1">
                <a:spLocks noChangeArrowheads="1"/>
              </p:cNvSpPr>
              <p:nvPr/>
            </p:nvSpPr>
            <p:spPr bwMode="auto">
              <a:xfrm>
                <a:off x="3965" y="3497"/>
                <a:ext cx="202"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solidFill>
                      <a:srgbClr val="0D0D0D"/>
                    </a:solidFill>
                  </a:rPr>
                  <a:t>O</a:t>
                </a:r>
              </a:p>
            </p:txBody>
          </p:sp>
        </p:grpSp>
      </p:grpSp>
      <p:grpSp>
        <p:nvGrpSpPr>
          <p:cNvPr id="115879" name="Group 167"/>
          <p:cNvGrpSpPr>
            <a:grpSpLocks/>
          </p:cNvGrpSpPr>
          <p:nvPr/>
        </p:nvGrpSpPr>
        <p:grpSpPr bwMode="auto">
          <a:xfrm>
            <a:off x="5105400" y="2500313"/>
            <a:ext cx="1600200" cy="2209800"/>
            <a:chOff x="912" y="1824"/>
            <a:chExt cx="1008" cy="1392"/>
          </a:xfrm>
        </p:grpSpPr>
        <p:sp>
          <p:nvSpPr>
            <p:cNvPr id="115880" name="Line 168"/>
            <p:cNvSpPr>
              <a:spLocks noChangeShapeType="1"/>
            </p:cNvSpPr>
            <p:nvPr/>
          </p:nvSpPr>
          <p:spPr bwMode="auto">
            <a:xfrm flipH="1">
              <a:off x="912" y="1824"/>
              <a:ext cx="1008" cy="0"/>
            </a:xfrm>
            <a:prstGeom prst="line">
              <a:avLst/>
            </a:prstGeom>
            <a:noFill/>
            <a:ln w="28575">
              <a:solidFill>
                <a:srgbClr val="0D0D0D"/>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15881" name="Line 169"/>
            <p:cNvSpPr>
              <a:spLocks noChangeShapeType="1"/>
            </p:cNvSpPr>
            <p:nvPr/>
          </p:nvSpPr>
          <p:spPr bwMode="auto">
            <a:xfrm flipH="1">
              <a:off x="1104" y="1824"/>
              <a:ext cx="816" cy="1392"/>
            </a:xfrm>
            <a:prstGeom prst="line">
              <a:avLst/>
            </a:prstGeom>
            <a:noFill/>
            <a:ln w="38100">
              <a:solidFill>
                <a:srgbClr val="0D0D0D"/>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15882" name="Text Box 170"/>
            <p:cNvSpPr txBox="1">
              <a:spLocks noChangeArrowheads="1"/>
            </p:cNvSpPr>
            <p:nvPr/>
          </p:nvSpPr>
          <p:spPr bwMode="auto">
            <a:xfrm>
              <a:off x="1622" y="1865"/>
              <a:ext cx="17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B2B2B2"/>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b="1" dirty="0">
                  <a:solidFill>
                    <a:srgbClr val="0D0D0D"/>
                  </a:solidFill>
                </a:rPr>
                <a:t>?</a:t>
              </a:r>
            </a:p>
          </p:txBody>
        </p:sp>
      </p:grpSp>
      <p:grpSp>
        <p:nvGrpSpPr>
          <p:cNvPr id="115883" name="Group 171"/>
          <p:cNvGrpSpPr>
            <a:grpSpLocks/>
          </p:cNvGrpSpPr>
          <p:nvPr/>
        </p:nvGrpSpPr>
        <p:grpSpPr bwMode="auto">
          <a:xfrm>
            <a:off x="1676400" y="2133600"/>
            <a:ext cx="457200" cy="381000"/>
            <a:chOff x="1056" y="1344"/>
            <a:chExt cx="288" cy="240"/>
          </a:xfrm>
        </p:grpSpPr>
        <p:sp>
          <p:nvSpPr>
            <p:cNvPr id="115884" name="Line 172"/>
            <p:cNvSpPr>
              <a:spLocks noChangeShapeType="1"/>
            </p:cNvSpPr>
            <p:nvPr/>
          </p:nvSpPr>
          <p:spPr bwMode="auto">
            <a:xfrm>
              <a:off x="1104" y="1344"/>
              <a:ext cx="240" cy="24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15885" name="Line 173"/>
            <p:cNvSpPr>
              <a:spLocks noChangeShapeType="1"/>
            </p:cNvSpPr>
            <p:nvPr/>
          </p:nvSpPr>
          <p:spPr bwMode="auto">
            <a:xfrm flipV="1">
              <a:off x="1056" y="1440"/>
              <a:ext cx="288" cy="48"/>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grpSp>
        <p:nvGrpSpPr>
          <p:cNvPr id="115886" name="Group 174"/>
          <p:cNvGrpSpPr>
            <a:grpSpLocks/>
          </p:cNvGrpSpPr>
          <p:nvPr/>
        </p:nvGrpSpPr>
        <p:grpSpPr bwMode="auto">
          <a:xfrm>
            <a:off x="2562225" y="2711450"/>
            <a:ext cx="457200" cy="2089150"/>
            <a:chOff x="1614" y="1708"/>
            <a:chExt cx="288" cy="1316"/>
          </a:xfrm>
        </p:grpSpPr>
        <p:sp>
          <p:nvSpPr>
            <p:cNvPr id="115887" name="Oval 175"/>
            <p:cNvSpPr>
              <a:spLocks noChangeArrowheads="1"/>
            </p:cNvSpPr>
            <p:nvPr/>
          </p:nvSpPr>
          <p:spPr bwMode="auto">
            <a:xfrm>
              <a:off x="1614" y="1708"/>
              <a:ext cx="288" cy="672"/>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5888" name="Oval 176"/>
            <p:cNvSpPr>
              <a:spLocks noChangeArrowheads="1"/>
            </p:cNvSpPr>
            <p:nvPr/>
          </p:nvSpPr>
          <p:spPr bwMode="auto">
            <a:xfrm>
              <a:off x="1632" y="2832"/>
              <a:ext cx="240" cy="192"/>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115889" name="Group 177"/>
          <p:cNvGrpSpPr>
            <a:grpSpLocks/>
          </p:cNvGrpSpPr>
          <p:nvPr/>
        </p:nvGrpSpPr>
        <p:grpSpPr bwMode="auto">
          <a:xfrm>
            <a:off x="1371600" y="2514600"/>
            <a:ext cx="381000" cy="2743200"/>
            <a:chOff x="864" y="1584"/>
            <a:chExt cx="240" cy="1728"/>
          </a:xfrm>
        </p:grpSpPr>
        <p:sp>
          <p:nvSpPr>
            <p:cNvPr id="115890" name="Oval 178"/>
            <p:cNvSpPr>
              <a:spLocks noChangeArrowheads="1"/>
            </p:cNvSpPr>
            <p:nvPr/>
          </p:nvSpPr>
          <p:spPr bwMode="auto">
            <a:xfrm>
              <a:off x="864" y="1584"/>
              <a:ext cx="240" cy="816"/>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5891" name="Oval 179"/>
            <p:cNvSpPr>
              <a:spLocks noChangeArrowheads="1"/>
            </p:cNvSpPr>
            <p:nvPr/>
          </p:nvSpPr>
          <p:spPr bwMode="auto">
            <a:xfrm>
              <a:off x="912" y="2496"/>
              <a:ext cx="192" cy="288"/>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5892" name="Oval 180"/>
            <p:cNvSpPr>
              <a:spLocks noChangeArrowheads="1"/>
            </p:cNvSpPr>
            <p:nvPr/>
          </p:nvSpPr>
          <p:spPr bwMode="auto">
            <a:xfrm>
              <a:off x="912" y="2928"/>
              <a:ext cx="192" cy="384"/>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183" name="TextBox 182"/>
          <p:cNvSpPr txBox="1"/>
          <p:nvPr/>
        </p:nvSpPr>
        <p:spPr>
          <a:xfrm>
            <a:off x="5257800" y="72013"/>
            <a:ext cx="3835730"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Reference Assembly Basics</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297518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15883"/>
                                        </p:tgtEl>
                                        <p:attrNameLst>
                                          <p:attrName>style.visibility</p:attrName>
                                        </p:attrNameLst>
                                      </p:cBhvr>
                                      <p:to>
                                        <p:strVal val="visible"/>
                                      </p:to>
                                    </p:set>
                                  </p:childTnLst>
                                  <p:subTnLst>
                                    <p:set>
                                      <p:cBhvr override="childStyle">
                                        <p:cTn dur="1" fill="hold" display="0" masterRel="nextClick" afterEffect="1"/>
                                        <p:tgtEl>
                                          <p:spTgt spid="115883"/>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15886"/>
                                        </p:tgtEl>
                                        <p:attrNameLst>
                                          <p:attrName>style.visibility</p:attrName>
                                        </p:attrNameLst>
                                      </p:cBhvr>
                                      <p:to>
                                        <p:strVal val="visible"/>
                                      </p:to>
                                    </p:set>
                                  </p:childTnLst>
                                  <p:subTnLst>
                                    <p:set>
                                      <p:cBhvr override="childStyle">
                                        <p:cTn dur="1" fill="hold" display="0" masterRel="nextClick" afterEffect="1"/>
                                        <p:tgtEl>
                                          <p:spTgt spid="115886"/>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115889"/>
                                        </p:tgtEl>
                                        <p:attrNameLst>
                                          <p:attrName>style.visibility</p:attrName>
                                        </p:attrNameLst>
                                      </p:cBhvr>
                                      <p:to>
                                        <p:strVal val="visible"/>
                                      </p:to>
                                    </p:set>
                                  </p:childTnLst>
                                  <p:subTnLst>
                                    <p:set>
                                      <p:cBhvr override="childStyle">
                                        <p:cTn dur="1" fill="hold" display="0" masterRel="nextClick" afterEffect="1"/>
                                        <p:tgtEl>
                                          <p:spTgt spid="115889"/>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15846"/>
                                        </p:tgtEl>
                                        <p:attrNameLst>
                                          <p:attrName>style.visibility</p:attrName>
                                        </p:attrNameLst>
                                      </p:cBhvr>
                                      <p:to>
                                        <p:strVal val="visible"/>
                                      </p:to>
                                    </p:set>
                                  </p:childTnLst>
                                  <p:subTnLst>
                                    <p:set>
                                      <p:cBhvr override="childStyle">
                                        <p:cTn dur="1" fill="hold" display="0" masterRel="nextClick" afterEffect="1"/>
                                        <p:tgtEl>
                                          <p:spTgt spid="115846"/>
                                        </p:tgtEl>
                                        <p:attrNameLst>
                                          <p:attrName>style.visibility</p:attrName>
                                        </p:attrNameLst>
                                      </p:cBhvr>
                                      <p:to>
                                        <p:strVal val="hidden"/>
                                      </p:to>
                                    </p:set>
                                  </p:subTnLst>
                                </p:cTn>
                              </p:par>
                            </p:childTnLst>
                          </p:cTn>
                        </p:par>
                        <p:par>
                          <p:cTn id="19" fill="hold" nodeType="afterGroup">
                            <p:stCondLst>
                              <p:cond delay="500"/>
                            </p:stCondLst>
                            <p:childTnLst>
                              <p:par>
                                <p:cTn id="20" presetID="1" presetClass="entr" presetSubtype="0" fill="hold" nodeType="afterEffect">
                                  <p:stCondLst>
                                    <p:cond delay="0"/>
                                  </p:stCondLst>
                                  <p:childTnLst>
                                    <p:set>
                                      <p:cBhvr>
                                        <p:cTn id="21" dur="1" fill="hold">
                                          <p:stCondLst>
                                            <p:cond delay="499"/>
                                          </p:stCondLst>
                                        </p:cTn>
                                        <p:tgtEl>
                                          <p:spTgt spid="115847"/>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499"/>
                                          </p:stCondLst>
                                        </p:cTn>
                                        <p:tgtEl>
                                          <p:spTgt spid="115864"/>
                                        </p:tgtEl>
                                        <p:attrNameLst>
                                          <p:attrName>style.visibility</p:attrName>
                                        </p:attrNameLst>
                                      </p:cBhvr>
                                      <p:to>
                                        <p:strVal val="visible"/>
                                      </p:to>
                                    </p:set>
                                  </p:childTnLst>
                                  <p:subTnLst>
                                    <p:set>
                                      <p:cBhvr override="childStyle">
                                        <p:cTn dur="1" fill="hold" display="0" masterRel="nextClick" afterEffect="1"/>
                                        <p:tgtEl>
                                          <p:spTgt spid="115864"/>
                                        </p:tgtEl>
                                        <p:attrNameLst>
                                          <p:attrName>style.visibility</p:attrName>
                                        </p:attrNameLst>
                                      </p:cBhvr>
                                      <p:to>
                                        <p:strVal val="hidden"/>
                                      </p:to>
                                    </p:set>
                                  </p:sub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nodeType="clickEffect">
                                  <p:stCondLst>
                                    <p:cond delay="0"/>
                                  </p:stCondLst>
                                  <p:childTnLst>
                                    <p:set>
                                      <p:cBhvr>
                                        <p:cTn id="29" dur="1" fill="hold">
                                          <p:stCondLst>
                                            <p:cond delay="499"/>
                                          </p:stCondLst>
                                        </p:cTn>
                                        <p:tgtEl>
                                          <p:spTgt spid="115865"/>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nodeType="clickEffect">
                                  <p:stCondLst>
                                    <p:cond delay="0"/>
                                  </p:stCondLst>
                                  <p:childTnLst>
                                    <p:set>
                                      <p:cBhvr>
                                        <p:cTn id="33" dur="1" fill="hold">
                                          <p:stCondLst>
                                            <p:cond delay="499"/>
                                          </p:stCondLst>
                                        </p:cTn>
                                        <p:tgtEl>
                                          <p:spTgt spid="1158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846" grpId="0" animBg="1"/>
      <p:bldP spid="11586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954088"/>
            <a:ext cx="7924800" cy="5675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16741" name="Text Box 5"/>
          <p:cNvSpPr txBox="1">
            <a:spLocks noChangeArrowheads="1"/>
          </p:cNvSpPr>
          <p:nvPr/>
        </p:nvSpPr>
        <p:spPr bwMode="auto">
          <a:xfrm>
            <a:off x="6705" y="277635"/>
            <a:ext cx="49688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2000" dirty="0">
                <a:solidFill>
                  <a:srgbClr val="0D0D0D"/>
                </a:solidFill>
                <a:latin typeface="Trebuchet MS" panose="020B0603020202020204" pitchFamily="34" charset="0"/>
              </a:rPr>
              <a:t>Sequence vs. Non-sequence based maps</a:t>
            </a:r>
          </a:p>
        </p:txBody>
      </p:sp>
      <p:sp>
        <p:nvSpPr>
          <p:cNvPr id="116742" name="Text Box 6"/>
          <p:cNvSpPr txBox="1">
            <a:spLocks noChangeArrowheads="1"/>
          </p:cNvSpPr>
          <p:nvPr/>
        </p:nvSpPr>
        <p:spPr bwMode="auto">
          <a:xfrm>
            <a:off x="0" y="630238"/>
            <a:ext cx="85472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dirty="0">
                <a:solidFill>
                  <a:schemeClr val="tx1">
                    <a:lumMod val="50000"/>
                    <a:lumOff val="50000"/>
                  </a:schemeClr>
                </a:solidFill>
                <a:latin typeface="Trebuchet MS" panose="020B0603020202020204" pitchFamily="34" charset="0"/>
              </a:rPr>
              <a:t>Mmu7</a:t>
            </a:r>
          </a:p>
        </p:txBody>
      </p:sp>
      <p:grpSp>
        <p:nvGrpSpPr>
          <p:cNvPr id="116747" name="Group 11"/>
          <p:cNvGrpSpPr>
            <a:grpSpLocks/>
          </p:cNvGrpSpPr>
          <p:nvPr/>
        </p:nvGrpSpPr>
        <p:grpSpPr bwMode="auto">
          <a:xfrm>
            <a:off x="6172198" y="192087"/>
            <a:ext cx="1438275" cy="369888"/>
            <a:chOff x="3888" y="-56"/>
            <a:chExt cx="906" cy="233"/>
          </a:xfrm>
        </p:grpSpPr>
        <p:sp>
          <p:nvSpPr>
            <p:cNvPr id="116743" name="Rectangle 7"/>
            <p:cNvSpPr>
              <a:spLocks noChangeArrowheads="1"/>
            </p:cNvSpPr>
            <p:nvPr/>
          </p:nvSpPr>
          <p:spPr bwMode="auto">
            <a:xfrm>
              <a:off x="3888" y="11"/>
              <a:ext cx="96" cy="96"/>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latin typeface="Trebuchet MS" panose="020B0603020202020204" pitchFamily="34" charset="0"/>
              </a:endParaRPr>
            </a:p>
          </p:txBody>
        </p:sp>
        <p:sp>
          <p:nvSpPr>
            <p:cNvPr id="116745" name="Text Box 9"/>
            <p:cNvSpPr txBox="1">
              <a:spLocks noChangeArrowheads="1"/>
            </p:cNvSpPr>
            <p:nvPr/>
          </p:nvSpPr>
          <p:spPr bwMode="auto">
            <a:xfrm>
              <a:off x="3962" y="-56"/>
              <a:ext cx="832"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dirty="0">
                  <a:solidFill>
                    <a:srgbClr val="FFFF00"/>
                  </a:solidFill>
                  <a:latin typeface="Trebuchet MS" panose="020B0603020202020204" pitchFamily="34" charset="0"/>
                </a:rPr>
                <a:t>WI Genetic</a:t>
              </a:r>
            </a:p>
          </p:txBody>
        </p:sp>
      </p:grpSp>
      <p:grpSp>
        <p:nvGrpSpPr>
          <p:cNvPr id="116748" name="Group 12"/>
          <p:cNvGrpSpPr>
            <a:grpSpLocks/>
          </p:cNvGrpSpPr>
          <p:nvPr/>
        </p:nvGrpSpPr>
        <p:grpSpPr bwMode="auto">
          <a:xfrm>
            <a:off x="6184900" y="471487"/>
            <a:ext cx="1462088" cy="369888"/>
            <a:chOff x="3896" y="170"/>
            <a:chExt cx="921" cy="233"/>
          </a:xfrm>
        </p:grpSpPr>
        <p:sp>
          <p:nvSpPr>
            <p:cNvPr id="116744" name="Rectangle 8"/>
            <p:cNvSpPr>
              <a:spLocks noChangeArrowheads="1"/>
            </p:cNvSpPr>
            <p:nvPr/>
          </p:nvSpPr>
          <p:spPr bwMode="auto">
            <a:xfrm>
              <a:off x="3896" y="238"/>
              <a:ext cx="96" cy="96"/>
            </a:xfrm>
            <a:prstGeom prst="rect">
              <a:avLst/>
            </a:prstGeom>
            <a:solidFill>
              <a:srgbClr val="00FF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latin typeface="Trebuchet MS" panose="020B0603020202020204" pitchFamily="34" charset="0"/>
              </a:endParaRPr>
            </a:p>
          </p:txBody>
        </p:sp>
        <p:sp>
          <p:nvSpPr>
            <p:cNvPr id="116746" name="Text Box 10"/>
            <p:cNvSpPr txBox="1">
              <a:spLocks noChangeArrowheads="1"/>
            </p:cNvSpPr>
            <p:nvPr/>
          </p:nvSpPr>
          <p:spPr bwMode="auto">
            <a:xfrm>
              <a:off x="3962" y="170"/>
              <a:ext cx="855"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dirty="0">
                  <a:solidFill>
                    <a:srgbClr val="00FF00"/>
                  </a:solidFill>
                  <a:latin typeface="Trebuchet MS" panose="020B0603020202020204" pitchFamily="34" charset="0"/>
                </a:rPr>
                <a:t>WI/MRC RH</a:t>
              </a:r>
            </a:p>
          </p:txBody>
        </p:sp>
      </p:grpSp>
      <p:pic>
        <p:nvPicPr>
          <p:cNvPr id="116750"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76200"/>
            <a:ext cx="6021388"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16751" name="Oval 15"/>
          <p:cNvSpPr>
            <a:spLocks noChangeArrowheads="1"/>
          </p:cNvSpPr>
          <p:nvPr/>
        </p:nvSpPr>
        <p:spPr bwMode="auto">
          <a:xfrm>
            <a:off x="3505200" y="3670300"/>
            <a:ext cx="1828800" cy="914400"/>
          </a:xfrm>
          <a:prstGeom prst="ellipse">
            <a:avLst/>
          </a:pr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Tree>
    <p:extLst>
      <p:ext uri="{BB962C8B-B14F-4D97-AF65-F5344CB8AC3E}">
        <p14:creationId xmlns:p14="http://schemas.microsoft.com/office/powerpoint/2010/main" val="41966529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116750"/>
                                        </p:tgtEl>
                                        <p:attrNameLst>
                                          <p:attrName>style.visibility</p:attrName>
                                        </p:attrNameLst>
                                      </p:cBhvr>
                                      <p:to>
                                        <p:strVal val="visible"/>
                                      </p:to>
                                    </p:set>
                                    <p:anim calcmode="lin" valueType="num">
                                      <p:cBhvr>
                                        <p:cTn id="7" dur="500" fill="hold"/>
                                        <p:tgtEl>
                                          <p:spTgt spid="116750"/>
                                        </p:tgtEl>
                                        <p:attrNameLst>
                                          <p:attrName>ppt_w</p:attrName>
                                        </p:attrNameLst>
                                      </p:cBhvr>
                                      <p:tavLst>
                                        <p:tav tm="0">
                                          <p:val>
                                            <p:fltVal val="0"/>
                                          </p:val>
                                        </p:tav>
                                        <p:tav tm="100000">
                                          <p:val>
                                            <p:strVal val="#ppt_w"/>
                                          </p:val>
                                        </p:tav>
                                      </p:tavLst>
                                    </p:anim>
                                    <p:anim calcmode="lin" valueType="num">
                                      <p:cBhvr>
                                        <p:cTn id="8" dur="500" fill="hold"/>
                                        <p:tgtEl>
                                          <p:spTgt spid="116750"/>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9" presetClass="entr" presetSubtype="0" fill="hold" grpId="0" nodeType="afterEffect">
                                  <p:stCondLst>
                                    <p:cond delay="500"/>
                                  </p:stCondLst>
                                  <p:childTnLst>
                                    <p:set>
                                      <p:cBhvr>
                                        <p:cTn id="11" dur="1" fill="hold">
                                          <p:stCondLst>
                                            <p:cond delay="0"/>
                                          </p:stCondLst>
                                        </p:cTn>
                                        <p:tgtEl>
                                          <p:spTgt spid="116751"/>
                                        </p:tgtEl>
                                        <p:attrNameLst>
                                          <p:attrName>style.visibility</p:attrName>
                                        </p:attrNameLst>
                                      </p:cBhvr>
                                      <p:to>
                                        <p:strVal val="visible"/>
                                      </p:to>
                                    </p:set>
                                    <p:animEffect transition="in" filter="dissolve">
                                      <p:cBhvr>
                                        <p:cTn id="12" dur="500"/>
                                        <p:tgtEl>
                                          <p:spTgt spid="1167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5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388002" y="782976"/>
            <a:ext cx="8367996" cy="461665"/>
          </a:xfrm>
          <a:prstGeom prst="rect">
            <a:avLst/>
          </a:prstGeom>
          <a:noFill/>
        </p:spPr>
        <p:txBody>
          <a:bodyPr wrap="none" rtlCol="0">
            <a:spAutoFit/>
          </a:bodyPr>
          <a:lstStyle/>
          <a:p>
            <a:r>
              <a:rPr lang="en-US" sz="2400" dirty="0" smtClean="0">
                <a:latin typeface="Trebuchet MS" panose="020B0603020202020204" pitchFamily="34" charset="0"/>
              </a:rPr>
              <a:t>Human assemblies available in the NCBI assembly database</a:t>
            </a:r>
            <a:endParaRPr lang="en-US" sz="2400" dirty="0">
              <a:latin typeface="Trebuchet MS" panose="020B0603020202020204" pitchFamily="34" charset="0"/>
            </a:endParaRPr>
          </a:p>
        </p:txBody>
      </p:sp>
      <p:sp>
        <p:nvSpPr>
          <p:cNvPr id="15" name="TextBox 14"/>
          <p:cNvSpPr txBox="1"/>
          <p:nvPr/>
        </p:nvSpPr>
        <p:spPr>
          <a:xfrm>
            <a:off x="3426345" y="6320135"/>
            <a:ext cx="5717655" cy="461665"/>
          </a:xfrm>
          <a:prstGeom prst="rect">
            <a:avLst/>
          </a:prstGeom>
          <a:noFill/>
        </p:spPr>
        <p:txBody>
          <a:bodyPr wrap="none" rtlCol="0">
            <a:spAutoFit/>
          </a:bodyPr>
          <a:lstStyle/>
          <a:p>
            <a:r>
              <a:rPr lang="en-US" sz="2400" dirty="0" smtClean="0">
                <a:solidFill>
                  <a:srgbClr val="214263"/>
                </a:solidFill>
                <a:latin typeface="Trebuchet MS" panose="020B0603020202020204" pitchFamily="34" charset="0"/>
              </a:rPr>
              <a:t>http://</a:t>
            </a:r>
            <a:r>
              <a:rPr lang="en-US" sz="2400" dirty="0" err="1" smtClean="0">
                <a:solidFill>
                  <a:srgbClr val="214263"/>
                </a:solidFill>
                <a:latin typeface="Trebuchet MS" panose="020B0603020202020204" pitchFamily="34" charset="0"/>
              </a:rPr>
              <a:t>www.ncbi.nlm.nih.gov</a:t>
            </a:r>
            <a:r>
              <a:rPr lang="en-US" sz="2400" dirty="0" smtClean="0">
                <a:solidFill>
                  <a:srgbClr val="214263"/>
                </a:solidFill>
                <a:latin typeface="Trebuchet MS" panose="020B0603020202020204" pitchFamily="34" charset="0"/>
              </a:rPr>
              <a:t>/assembly</a:t>
            </a:r>
            <a:endParaRPr lang="en-US" sz="2400" dirty="0">
              <a:solidFill>
                <a:srgbClr val="214263"/>
              </a:solidFill>
              <a:latin typeface="Trebuchet MS" panose="020B0603020202020204" pitchFamily="34" charset="0"/>
            </a:endParaRPr>
          </a:p>
        </p:txBody>
      </p:sp>
      <p:sp>
        <p:nvSpPr>
          <p:cNvPr id="6" name="TextBox 5"/>
          <p:cNvSpPr txBox="1"/>
          <p:nvPr/>
        </p:nvSpPr>
        <p:spPr>
          <a:xfrm>
            <a:off x="5257800" y="72013"/>
            <a:ext cx="3835730"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Reference Assembly Basics</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29000"/>
            <a:ext cx="9144000" cy="3200000"/>
          </a:xfrm>
          <a:prstGeom prst="rect">
            <a:avLst/>
          </a:prstGeom>
        </p:spPr>
      </p:pic>
    </p:spTree>
    <p:extLst>
      <p:ext uri="{BB962C8B-B14F-4D97-AF65-F5344CB8AC3E}">
        <p14:creationId xmlns:p14="http://schemas.microsoft.com/office/powerpoint/2010/main" val="16710555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9144000" cy="5493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257800" y="72013"/>
            <a:ext cx="3835730"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Reference Assembly Basics</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243087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57800" y="72013"/>
            <a:ext cx="3835730"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Reference Assembly Basics</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81827"/>
            <a:ext cx="9144000" cy="5495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536025" y="990600"/>
            <a:ext cx="3607975" cy="1938992"/>
          </a:xfrm>
          <a:prstGeom prst="rect">
            <a:avLst/>
          </a:prstGeom>
          <a:solidFill>
            <a:schemeClr val="accent6">
              <a:lumMod val="60000"/>
              <a:lumOff val="40000"/>
            </a:schemeClr>
          </a:solidFill>
        </p:spPr>
        <p:txBody>
          <a:bodyPr wrap="none" rtlCol="0">
            <a:spAutoFit/>
          </a:bodyPr>
          <a:lstStyle/>
          <a:p>
            <a:r>
              <a:rPr lang="en-US" sz="2400" dirty="0" smtClean="0"/>
              <a:t>N50:</a:t>
            </a:r>
          </a:p>
          <a:p>
            <a:r>
              <a:rPr lang="en-US" sz="2400" dirty="0" smtClean="0"/>
              <a:t>Measure of continuity.</a:t>
            </a:r>
          </a:p>
          <a:p>
            <a:r>
              <a:rPr lang="en-US" sz="2400" dirty="0" smtClean="0"/>
              <a:t>Half of the </a:t>
            </a:r>
            <a:r>
              <a:rPr lang="en-US" sz="2400" dirty="0" err="1" smtClean="0"/>
              <a:t>contigs</a:t>
            </a:r>
            <a:r>
              <a:rPr lang="en-US" sz="2400" dirty="0" smtClean="0"/>
              <a:t> in the </a:t>
            </a:r>
            <a:br>
              <a:rPr lang="en-US" sz="2400" dirty="0" smtClean="0"/>
            </a:br>
            <a:r>
              <a:rPr lang="en-US" sz="2400" dirty="0" smtClean="0"/>
              <a:t>assembly are this length or </a:t>
            </a:r>
            <a:br>
              <a:rPr lang="en-US" sz="2400" dirty="0" smtClean="0"/>
            </a:br>
            <a:r>
              <a:rPr lang="en-US" sz="2400" dirty="0" smtClean="0"/>
              <a:t>greater. </a:t>
            </a:r>
            <a:endParaRPr lang="en-US" sz="2400" dirty="0"/>
          </a:p>
        </p:txBody>
      </p:sp>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0600"/>
            <a:ext cx="9144000" cy="5490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3212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147"/>
                                        </p:tgtEl>
                                        <p:attrNameLst>
                                          <p:attrName>style.visibility</p:attrName>
                                        </p:attrNameLst>
                                      </p:cBhvr>
                                      <p:to>
                                        <p:strVal val="visible"/>
                                      </p:to>
                                    </p:set>
                                    <p:anim calcmode="lin" valueType="num">
                                      <p:cBhvr>
                                        <p:cTn id="7" dur="500" fill="hold"/>
                                        <p:tgtEl>
                                          <p:spTgt spid="6147"/>
                                        </p:tgtEl>
                                        <p:attrNameLst>
                                          <p:attrName>ppt_w</p:attrName>
                                        </p:attrNameLst>
                                      </p:cBhvr>
                                      <p:tavLst>
                                        <p:tav tm="0">
                                          <p:val>
                                            <p:fltVal val="0"/>
                                          </p:val>
                                        </p:tav>
                                        <p:tav tm="100000">
                                          <p:val>
                                            <p:strVal val="#ppt_w"/>
                                          </p:val>
                                        </p:tav>
                                      </p:tavLst>
                                    </p:anim>
                                    <p:anim calcmode="lin" valueType="num">
                                      <p:cBhvr>
                                        <p:cTn id="8" dur="500" fill="hold"/>
                                        <p:tgtEl>
                                          <p:spTgt spid="6147"/>
                                        </p:tgtEl>
                                        <p:attrNameLst>
                                          <p:attrName>ppt_h</p:attrName>
                                        </p:attrNameLst>
                                      </p:cBhvr>
                                      <p:tavLst>
                                        <p:tav tm="0">
                                          <p:val>
                                            <p:fltVal val="0"/>
                                          </p:val>
                                        </p:tav>
                                        <p:tav tm="100000">
                                          <p:val>
                                            <p:strVal val="#ppt_h"/>
                                          </p:val>
                                        </p:tav>
                                      </p:tavLst>
                                    </p:anim>
                                    <p:animEffect transition="in" filter="fade">
                                      <p:cBhvr>
                                        <p:cTn id="9" dur="5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57800" y="72013"/>
            <a:ext cx="3835730"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Reference Assembly Basics</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grpSp>
        <p:nvGrpSpPr>
          <p:cNvPr id="6" name="Group 5"/>
          <p:cNvGrpSpPr/>
          <p:nvPr/>
        </p:nvGrpSpPr>
        <p:grpSpPr>
          <a:xfrm>
            <a:off x="4762" y="762000"/>
            <a:ext cx="4572000" cy="5177012"/>
            <a:chOff x="4762" y="762000"/>
            <a:chExt cx="4572000" cy="5177012"/>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 y="1371600"/>
              <a:ext cx="4572000" cy="4567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00025" y="762000"/>
              <a:ext cx="4181475" cy="707886"/>
            </a:xfrm>
            <a:prstGeom prst="rect">
              <a:avLst/>
            </a:prstGeom>
            <a:noFill/>
          </p:spPr>
          <p:txBody>
            <a:bodyPr wrap="square" rtlCol="0">
              <a:spAutoFit/>
            </a:bodyPr>
            <a:lstStyle/>
            <a:p>
              <a:pPr algn="ctr"/>
              <a:r>
                <a:rPr lang="en-US" sz="2000" dirty="0" smtClean="0">
                  <a:latin typeface="Trebuchet MS" panose="020B0603020202020204" pitchFamily="34" charset="0"/>
                </a:rPr>
                <a:t>Fragmented genomes tend to have more partial models</a:t>
              </a:r>
              <a:endParaRPr lang="en-US" sz="2000" dirty="0">
                <a:latin typeface="Trebuchet MS" panose="020B0603020202020204" pitchFamily="34" charset="0"/>
              </a:endParaRPr>
            </a:p>
          </p:txBody>
        </p:sp>
      </p:grpSp>
      <p:grpSp>
        <p:nvGrpSpPr>
          <p:cNvPr id="7" name="Group 6"/>
          <p:cNvGrpSpPr/>
          <p:nvPr/>
        </p:nvGrpSpPr>
        <p:grpSpPr>
          <a:xfrm>
            <a:off x="4572000" y="762000"/>
            <a:ext cx="4572000" cy="5177012"/>
            <a:chOff x="4572000" y="762000"/>
            <a:chExt cx="4572000" cy="5177012"/>
          </a:xfrm>
        </p:grpSpPr>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367012"/>
              <a:ext cx="45720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953000" y="762000"/>
              <a:ext cx="3810000" cy="707886"/>
            </a:xfrm>
            <a:prstGeom prst="rect">
              <a:avLst/>
            </a:prstGeom>
            <a:noFill/>
          </p:spPr>
          <p:txBody>
            <a:bodyPr wrap="square" rtlCol="0">
              <a:spAutoFit/>
            </a:bodyPr>
            <a:lstStyle/>
            <a:p>
              <a:pPr algn="ctr"/>
              <a:r>
                <a:rPr lang="en-US" sz="2000" dirty="0" smtClean="0">
                  <a:latin typeface="Trebuchet MS" panose="020B0603020202020204" pitchFamily="34" charset="0"/>
                </a:rPr>
                <a:t>Fragmented genomes have fewer </a:t>
              </a:r>
              <a:r>
                <a:rPr lang="en-US" sz="2000" dirty="0" err="1" smtClean="0">
                  <a:latin typeface="Trebuchet MS" panose="020B0603020202020204" pitchFamily="34" charset="0"/>
                </a:rPr>
                <a:t>frameshifts</a:t>
              </a:r>
              <a:endParaRPr lang="en-US" sz="2000" dirty="0">
                <a:latin typeface="Trebuchet MS" panose="020B0603020202020204" pitchFamily="34" charset="0"/>
              </a:endParaRPr>
            </a:p>
          </p:txBody>
        </p:sp>
      </p:grpSp>
      <p:sp>
        <p:nvSpPr>
          <p:cNvPr id="10" name="TextBox 9"/>
          <p:cNvSpPr txBox="1"/>
          <p:nvPr/>
        </p:nvSpPr>
        <p:spPr>
          <a:xfrm>
            <a:off x="6324510" y="6488668"/>
            <a:ext cx="2819490" cy="369332"/>
          </a:xfrm>
          <a:prstGeom prst="rect">
            <a:avLst/>
          </a:prstGeom>
          <a:noFill/>
        </p:spPr>
        <p:txBody>
          <a:bodyPr wrap="none" rtlCol="0">
            <a:spAutoFit/>
          </a:bodyPr>
          <a:lstStyle/>
          <a:p>
            <a:r>
              <a:rPr lang="en-US" dirty="0" smtClean="0">
                <a:solidFill>
                  <a:schemeClr val="bg2">
                    <a:lumMod val="25000"/>
                  </a:schemeClr>
                </a:solidFill>
                <a:latin typeface="Trebuchet MS" panose="020B0603020202020204" pitchFamily="34" charset="0"/>
              </a:rPr>
              <a:t>Alexander Souvorov, NCBI</a:t>
            </a:r>
            <a:endParaRPr lang="en-US" dirty="0">
              <a:solidFill>
                <a:schemeClr val="bg2">
                  <a:lumMod val="25000"/>
                </a:schemeClr>
              </a:solidFill>
              <a:latin typeface="Trebuchet MS" panose="020B0603020202020204" pitchFamily="34" charset="0"/>
            </a:endParaRPr>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3428" y="1133761"/>
            <a:ext cx="7057143" cy="4590477"/>
          </a:xfrm>
          <a:prstGeom prst="rect">
            <a:avLst/>
          </a:prstGeom>
        </p:spPr>
      </p:pic>
    </p:spTree>
    <p:extLst>
      <p:ext uri="{BB962C8B-B14F-4D97-AF65-F5344CB8AC3E}">
        <p14:creationId xmlns:p14="http://schemas.microsoft.com/office/powerpoint/2010/main" val="1817721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childTnLst>
                                </p:cTn>
                              </p:par>
                              <p:par>
                                <p:cTn id="14" presetID="1" presetClass="exit" presetSubtype="0" fill="hold" nodeType="withEffect">
                                  <p:stCondLst>
                                    <p:cond delay="0"/>
                                  </p:stCondLst>
                                  <p:childTnLst>
                                    <p:set>
                                      <p:cBhvr>
                                        <p:cTn id="15" dur="1" fill="hold">
                                          <p:stCondLst>
                                            <p:cond delay="0"/>
                                          </p:stCondLst>
                                        </p:cTn>
                                        <p:tgtEl>
                                          <p:spTgt spid="6"/>
                                        </p:tgtEl>
                                        <p:attrNameLst>
                                          <p:attrName>style.visibility</p:attrName>
                                        </p:attrNameLst>
                                      </p:cBhvr>
                                      <p:to>
                                        <p:strVal val="hidden"/>
                                      </p:to>
                                    </p:set>
                                  </p:childTnLst>
                                </p:cTn>
                              </p:par>
                              <p:par>
                                <p:cTn id="16" presetID="1" presetClass="exit" presetSubtype="0" fill="hold" nodeType="withEffect">
                                  <p:stCondLst>
                                    <p:cond delay="0"/>
                                  </p:stCondLst>
                                  <p:childTnLst>
                                    <p:set>
                                      <p:cBhvr>
                                        <p:cTn id="17" dur="1" fill="hold">
                                          <p:stCondLst>
                                            <p:cond delay="0"/>
                                          </p:stCondLst>
                                        </p:cTn>
                                        <p:tgtEl>
                                          <p:spTgt spid="7"/>
                                        </p:tgtEl>
                                        <p:attrNameLst>
                                          <p:attrName>style.visibility</p:attrName>
                                        </p:attrNameLst>
                                      </p:cBhvr>
                                      <p:to>
                                        <p:strVal val="hidden"/>
                                      </p:to>
                                    </p:set>
                                  </p:childTnLst>
                                </p:cTn>
                              </p:par>
                              <p:par>
                                <p:cTn id="18" presetID="1" presetClass="exit"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1828800"/>
            <a:ext cx="7243714" cy="2369880"/>
          </a:xfrm>
          <a:prstGeom prst="rect">
            <a:avLst/>
          </a:prstGeom>
          <a:noFill/>
        </p:spPr>
        <p:txBody>
          <a:bodyPr wrap="none" rtlCol="0">
            <a:spAutoFit/>
          </a:bodyPr>
          <a:lstStyle/>
          <a:p>
            <a:r>
              <a:rPr lang="en-US" sz="3600" dirty="0" smtClean="0">
                <a:latin typeface="Trebuchet MS" panose="020B0603020202020204" pitchFamily="34" charset="0"/>
              </a:rPr>
              <a:t>Outline</a:t>
            </a:r>
          </a:p>
          <a:p>
            <a:pPr marL="285750" indent="-285750">
              <a:buFont typeface="Wingdings" panose="05000000000000000000" pitchFamily="2" charset="2"/>
              <a:buChar char="ü"/>
            </a:pPr>
            <a:r>
              <a:rPr lang="en-US" sz="2800" dirty="0" smtClean="0">
                <a:latin typeface="Trebuchet MS" panose="020B0603020202020204" pitchFamily="34" charset="0"/>
              </a:rPr>
              <a:t>Reference Assembly Basics</a:t>
            </a:r>
          </a:p>
          <a:p>
            <a:pPr marL="285750" indent="-285750">
              <a:buFont typeface="Wingdings" panose="05000000000000000000" pitchFamily="2" charset="2"/>
              <a:buChar char="ü"/>
            </a:pPr>
            <a:r>
              <a:rPr lang="en-US" sz="2800" dirty="0" smtClean="0">
                <a:solidFill>
                  <a:srgbClr val="FF6600"/>
                </a:solidFill>
                <a:latin typeface="Trebuchet MS" panose="020B0603020202020204" pitchFamily="34" charset="0"/>
              </a:rPr>
              <a:t>GRC: Assembly management and dataflow</a:t>
            </a:r>
          </a:p>
          <a:p>
            <a:pPr marL="285750" indent="-285750">
              <a:buFont typeface="Wingdings" panose="05000000000000000000" pitchFamily="2" charset="2"/>
              <a:buChar char="ü"/>
            </a:pPr>
            <a:r>
              <a:rPr lang="en-US" sz="2800" dirty="0" smtClean="0">
                <a:latin typeface="Trebuchet MS" panose="020B0603020202020204" pitchFamily="34" charset="0"/>
              </a:rPr>
              <a:t>GRCh38</a:t>
            </a:r>
          </a:p>
          <a:p>
            <a:pPr marL="285750" indent="-285750">
              <a:buFont typeface="Wingdings" panose="05000000000000000000" pitchFamily="2" charset="2"/>
              <a:buChar char="ü"/>
            </a:pPr>
            <a:r>
              <a:rPr lang="en-US" sz="2800" dirty="0" smtClean="0">
                <a:latin typeface="Trebuchet MS" panose="020B0603020202020204" pitchFamily="34" charset="0"/>
              </a:rPr>
              <a:t>Accessing the assembly and data</a:t>
            </a:r>
            <a:endParaRPr lang="en-US" sz="2800" dirty="0">
              <a:latin typeface="Trebuchet MS" panose="020B0603020202020204" pitchFamily="34" charset="0"/>
            </a:endParaRPr>
          </a:p>
        </p:txBody>
      </p:sp>
      <p:sp>
        <p:nvSpPr>
          <p:cNvPr id="3" name="TextBox 2"/>
          <p:cNvSpPr txBox="1"/>
          <p:nvPr/>
        </p:nvSpPr>
        <p:spPr>
          <a:xfrm>
            <a:off x="4876800" y="6159912"/>
            <a:ext cx="3975512"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http://genomereference.org</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6873476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6106"/>
            <a:ext cx="9144000" cy="5901894"/>
          </a:xfrm>
          <a:prstGeom prst="rect">
            <a:avLst/>
          </a:prstGeom>
        </p:spPr>
      </p:pic>
      <p:pic>
        <p:nvPicPr>
          <p:cNvPr id="6" name="Picture 5"/>
          <p:cNvPicPr>
            <a:picLocks noChangeAspect="1"/>
          </p:cNvPicPr>
          <p:nvPr/>
        </p:nvPicPr>
        <p:blipFill>
          <a:blip r:embed="rId4"/>
          <a:stretch>
            <a:fillRect/>
          </a:stretch>
        </p:blipFill>
        <p:spPr>
          <a:xfrm>
            <a:off x="5080000" y="3429000"/>
            <a:ext cx="1930400" cy="1498600"/>
          </a:xfrm>
          <a:prstGeom prst="rect">
            <a:avLst/>
          </a:prstGeom>
        </p:spPr>
      </p:pic>
      <p:pic>
        <p:nvPicPr>
          <p:cNvPr id="7" name="Picture 6"/>
          <p:cNvPicPr>
            <a:picLocks noChangeAspect="1"/>
          </p:cNvPicPr>
          <p:nvPr/>
        </p:nvPicPr>
        <p:blipFill>
          <a:blip r:embed="rId5"/>
          <a:stretch>
            <a:fillRect/>
          </a:stretch>
        </p:blipFill>
        <p:spPr>
          <a:xfrm>
            <a:off x="4800600" y="5638800"/>
            <a:ext cx="1917700" cy="596900"/>
          </a:xfrm>
          <a:prstGeom prst="rect">
            <a:avLst/>
          </a:prstGeom>
        </p:spPr>
      </p:pic>
      <p:pic>
        <p:nvPicPr>
          <p:cNvPr id="5" name="Picture 4"/>
          <p:cNvPicPr>
            <a:picLocks noChangeAspect="1"/>
          </p:cNvPicPr>
          <p:nvPr/>
        </p:nvPicPr>
        <p:blipFill>
          <a:blip r:embed="rId6"/>
          <a:stretch>
            <a:fillRect/>
          </a:stretch>
        </p:blipFill>
        <p:spPr>
          <a:xfrm>
            <a:off x="7435145" y="5236220"/>
            <a:ext cx="1708855" cy="1621780"/>
          </a:xfrm>
          <a:prstGeom prst="rect">
            <a:avLst/>
          </a:prstGeom>
        </p:spPr>
      </p:pic>
      <p:sp>
        <p:nvSpPr>
          <p:cNvPr id="4" name="TextBox 3"/>
          <p:cNvSpPr txBox="1"/>
          <p:nvPr/>
        </p:nvSpPr>
        <p:spPr>
          <a:xfrm>
            <a:off x="1600200" y="39469"/>
            <a:ext cx="6178294" cy="646331"/>
          </a:xfrm>
          <a:prstGeom prst="rect">
            <a:avLst/>
          </a:prstGeom>
          <a:noFill/>
        </p:spPr>
        <p:txBody>
          <a:bodyPr wrap="none" rtlCol="0">
            <a:spAutoFit/>
          </a:bodyPr>
          <a:lstStyle/>
          <a:p>
            <a:r>
              <a:rPr lang="en-US" sz="3600" dirty="0" smtClean="0">
                <a:solidFill>
                  <a:srgbClr val="FF6600"/>
                </a:solidFill>
                <a:latin typeface="Trebuchet MS" panose="020B0603020202020204" pitchFamily="34" charset="0"/>
              </a:rPr>
              <a:t>http://</a:t>
            </a:r>
            <a:r>
              <a:rPr lang="en-US" sz="3600" dirty="0" err="1" smtClean="0">
                <a:solidFill>
                  <a:srgbClr val="FF6600"/>
                </a:solidFill>
                <a:latin typeface="Trebuchet MS" panose="020B0603020202020204" pitchFamily="34" charset="0"/>
              </a:rPr>
              <a:t>genomereference.org</a:t>
            </a:r>
            <a:endParaRPr lang="en-US" sz="3600" dirty="0">
              <a:solidFill>
                <a:srgbClr val="FF6600"/>
              </a:solidFill>
              <a:latin typeface="Trebuchet MS" panose="020B0603020202020204" pitchFamily="34" charset="0"/>
            </a:endParaRPr>
          </a:p>
        </p:txBody>
      </p:sp>
    </p:spTree>
    <p:extLst>
      <p:ext uri="{BB962C8B-B14F-4D97-AF65-F5344CB8AC3E}">
        <p14:creationId xmlns:p14="http://schemas.microsoft.com/office/powerpoint/2010/main" val="32450425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2612970" y="2471003"/>
            <a:ext cx="39180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4000" dirty="0">
                <a:solidFill>
                  <a:schemeClr val="accent6">
                    <a:lumMod val="75000"/>
                  </a:schemeClr>
                </a:solidFill>
                <a:latin typeface="Trebuchet MS" panose="020B0603020202020204" pitchFamily="34" charset="0"/>
              </a:rPr>
              <a:t>Distributed data</a:t>
            </a:r>
          </a:p>
        </p:txBody>
      </p:sp>
      <p:sp>
        <p:nvSpPr>
          <p:cNvPr id="4" name="TextBox 3"/>
          <p:cNvSpPr txBox="1">
            <a:spLocks noChangeArrowheads="1"/>
          </p:cNvSpPr>
          <p:nvPr/>
        </p:nvSpPr>
        <p:spPr bwMode="auto">
          <a:xfrm>
            <a:off x="915390" y="5950803"/>
            <a:ext cx="73132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4000" dirty="0">
                <a:solidFill>
                  <a:schemeClr val="accent6">
                    <a:lumMod val="75000"/>
                  </a:schemeClr>
                </a:solidFill>
                <a:latin typeface="Trebuchet MS" panose="020B0603020202020204" pitchFamily="34" charset="0"/>
              </a:rPr>
              <a:t>Genome not in INSDC Database</a:t>
            </a:r>
          </a:p>
        </p:txBody>
      </p:sp>
      <p:sp>
        <p:nvSpPr>
          <p:cNvPr id="5" name="TextBox 4"/>
          <p:cNvSpPr txBox="1">
            <a:spLocks noChangeArrowheads="1"/>
          </p:cNvSpPr>
          <p:nvPr/>
        </p:nvSpPr>
        <p:spPr bwMode="auto">
          <a:xfrm>
            <a:off x="2212732" y="4250591"/>
            <a:ext cx="471853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4000" dirty="0">
                <a:solidFill>
                  <a:schemeClr val="accent6">
                    <a:lumMod val="75000"/>
                  </a:schemeClr>
                </a:solidFill>
                <a:latin typeface="Trebuchet MS" panose="020B0603020202020204" pitchFamily="34" charset="0"/>
              </a:rPr>
              <a:t>Old Assembly Model</a:t>
            </a:r>
          </a:p>
        </p:txBody>
      </p:sp>
      <p:sp>
        <p:nvSpPr>
          <p:cNvPr id="6" name="TextBox 5"/>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
        <p:nvSpPr>
          <p:cNvPr id="3" name="TextBox 2"/>
          <p:cNvSpPr txBox="1"/>
          <p:nvPr/>
        </p:nvSpPr>
        <p:spPr>
          <a:xfrm>
            <a:off x="309455" y="814457"/>
            <a:ext cx="8525091" cy="830997"/>
          </a:xfrm>
          <a:prstGeom prst="rect">
            <a:avLst/>
          </a:prstGeom>
          <a:noFill/>
        </p:spPr>
        <p:txBody>
          <a:bodyPr wrap="none" rtlCol="0">
            <a:spAutoFit/>
          </a:bodyPr>
          <a:lstStyle/>
          <a:p>
            <a:r>
              <a:rPr lang="en-US" sz="4800" dirty="0" smtClean="0">
                <a:latin typeface="Trebuchet MS" panose="020B0603020202020204" pitchFamily="34" charset="0"/>
              </a:rPr>
              <a:t>Human Genome Project (HGP)</a:t>
            </a:r>
            <a:endParaRPr lang="en-US" sz="4800" dirty="0">
              <a:latin typeface="Trebuchet MS" panose="020B0603020202020204" pitchFamily="34" charset="0"/>
            </a:endParaRPr>
          </a:p>
        </p:txBody>
      </p:sp>
    </p:spTree>
    <p:extLst>
      <p:ext uri="{BB962C8B-B14F-4D97-AF65-F5344CB8AC3E}">
        <p14:creationId xmlns:p14="http://schemas.microsoft.com/office/powerpoint/2010/main" val="6527218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 y="631382"/>
            <a:ext cx="9144077" cy="6226617"/>
          </a:xfrm>
          <a:prstGeom prst="rect">
            <a:avLst/>
          </a:prstGeom>
        </p:spPr>
      </p:pic>
      <p:sp>
        <p:nvSpPr>
          <p:cNvPr id="3" name="TextBox 2"/>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30648156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791322"/>
            <a:ext cx="9144000" cy="2145796"/>
          </a:xfrm>
          <a:prstGeom prst="rect">
            <a:avLst/>
          </a:prstGeom>
        </p:spPr>
      </p:pic>
      <p:pic>
        <p:nvPicPr>
          <p:cNvPr id="3" name="Picture 2"/>
          <p:cNvPicPr>
            <a:picLocks noChangeAspect="1"/>
          </p:cNvPicPr>
          <p:nvPr/>
        </p:nvPicPr>
        <p:blipFill>
          <a:blip r:embed="rId4"/>
          <a:stretch>
            <a:fillRect/>
          </a:stretch>
        </p:blipFill>
        <p:spPr>
          <a:xfrm>
            <a:off x="0" y="4177098"/>
            <a:ext cx="9144000" cy="2332753"/>
          </a:xfrm>
          <a:prstGeom prst="rect">
            <a:avLst/>
          </a:prstGeom>
        </p:spPr>
      </p:pic>
      <p:cxnSp>
        <p:nvCxnSpPr>
          <p:cNvPr id="5" name="Straight Arrow Connector 4"/>
          <p:cNvCxnSpPr>
            <a:stCxn id="2" idx="2"/>
            <a:endCxn id="3" idx="0"/>
          </p:cNvCxnSpPr>
          <p:nvPr/>
        </p:nvCxnSpPr>
        <p:spPr>
          <a:xfrm>
            <a:off x="4572000" y="2937118"/>
            <a:ext cx="0" cy="123998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57128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37867" y="657225"/>
            <a:ext cx="4668266" cy="830997"/>
          </a:xfrm>
          <a:prstGeom prst="rect">
            <a:avLst/>
          </a:prstGeom>
          <a:noFill/>
        </p:spPr>
        <p:txBody>
          <a:bodyPr wrap="none">
            <a:spAutoFit/>
          </a:bodyPr>
          <a:lstStyle/>
          <a:p>
            <a:pPr fontAlgn="auto">
              <a:spcBef>
                <a:spcPts val="0"/>
              </a:spcBef>
              <a:spcAft>
                <a:spcPts val="0"/>
              </a:spcAft>
              <a:defRPr/>
            </a:pPr>
            <a:r>
              <a:rPr lang="en-US" sz="4800" dirty="0">
                <a:solidFill>
                  <a:schemeClr val="bg1">
                    <a:lumMod val="50000"/>
                  </a:schemeClr>
                </a:solidFill>
                <a:latin typeface="Trebuchet MS" panose="020B0603020202020204" pitchFamily="34" charset="0"/>
              </a:rPr>
              <a:t>Distributed data</a:t>
            </a:r>
          </a:p>
        </p:txBody>
      </p:sp>
      <p:sp>
        <p:nvSpPr>
          <p:cNvPr id="37890" name="TextBox 2"/>
          <p:cNvSpPr txBox="1">
            <a:spLocks noChangeArrowheads="1"/>
          </p:cNvSpPr>
          <p:nvPr/>
        </p:nvSpPr>
        <p:spPr bwMode="auto">
          <a:xfrm>
            <a:off x="199649" y="4713288"/>
            <a:ext cx="874470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4800" dirty="0">
                <a:solidFill>
                  <a:schemeClr val="accent6">
                    <a:lumMod val="75000"/>
                  </a:schemeClr>
                </a:solidFill>
                <a:latin typeface="Trebuchet MS" panose="020B0603020202020204" pitchFamily="34" charset="0"/>
              </a:rPr>
              <a:t>Genome not in INSDC Database</a:t>
            </a:r>
          </a:p>
        </p:txBody>
      </p:sp>
      <p:sp>
        <p:nvSpPr>
          <p:cNvPr id="37891" name="TextBox 3"/>
          <p:cNvSpPr txBox="1">
            <a:spLocks noChangeArrowheads="1"/>
          </p:cNvSpPr>
          <p:nvPr/>
        </p:nvSpPr>
        <p:spPr bwMode="auto">
          <a:xfrm>
            <a:off x="1761134" y="3035300"/>
            <a:ext cx="56217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4800">
                <a:solidFill>
                  <a:schemeClr val="accent6">
                    <a:lumMod val="75000"/>
                  </a:schemeClr>
                </a:solidFill>
                <a:latin typeface="Trebuchet MS" panose="020B0603020202020204" pitchFamily="34" charset="0"/>
              </a:rPr>
              <a:t>Old Assembly Model</a:t>
            </a:r>
          </a:p>
        </p:txBody>
      </p:sp>
      <p:cxnSp>
        <p:nvCxnSpPr>
          <p:cNvPr id="6" name="Straight Connector 5"/>
          <p:cNvCxnSpPr/>
          <p:nvPr/>
        </p:nvCxnSpPr>
        <p:spPr>
          <a:xfrm flipV="1">
            <a:off x="1952625" y="779463"/>
            <a:ext cx="5027613" cy="727075"/>
          </a:xfrm>
          <a:prstGeom prst="line">
            <a:avLst/>
          </a:prstGeom>
          <a:ln>
            <a:solidFill>
              <a:srgbClr val="336699"/>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1952625" y="657225"/>
            <a:ext cx="5027613" cy="849313"/>
          </a:xfrm>
          <a:prstGeom prst="line">
            <a:avLst/>
          </a:prstGeom>
          <a:ln>
            <a:solidFill>
              <a:srgbClr val="336699"/>
            </a:solidFill>
          </a:ln>
        </p:spPr>
        <p:style>
          <a:lnRef idx="2">
            <a:schemeClr val="accent1"/>
          </a:lnRef>
          <a:fillRef idx="0">
            <a:schemeClr val="accent1"/>
          </a:fillRef>
          <a:effectRef idx="1">
            <a:schemeClr val="accent1"/>
          </a:effectRef>
          <a:fontRef idx="minor">
            <a:schemeClr val="tx1"/>
          </a:fontRef>
        </p:style>
      </p:cxnSp>
      <p:sp>
        <p:nvSpPr>
          <p:cNvPr id="37894" name="TextBox 8"/>
          <p:cNvSpPr txBox="1">
            <a:spLocks noChangeArrowheads="1"/>
          </p:cNvSpPr>
          <p:nvPr/>
        </p:nvSpPr>
        <p:spPr bwMode="auto">
          <a:xfrm>
            <a:off x="2164931" y="1592263"/>
            <a:ext cx="48141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4800" dirty="0">
                <a:solidFill>
                  <a:schemeClr val="accent6">
                    <a:lumMod val="75000"/>
                  </a:schemeClr>
                </a:solidFill>
                <a:latin typeface="Trebuchet MS" panose="020B0603020202020204" pitchFamily="34" charset="0"/>
              </a:rPr>
              <a:t>Centralized Data</a:t>
            </a:r>
          </a:p>
        </p:txBody>
      </p:sp>
      <p:pic>
        <p:nvPicPr>
          <p:cNvPr id="37895"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0088" y="1192213"/>
            <a:ext cx="1435100"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154420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40424" y="838200"/>
            <a:ext cx="7063152" cy="584775"/>
          </a:xfrm>
          <a:prstGeom prst="rect">
            <a:avLst/>
          </a:prstGeom>
          <a:noFill/>
        </p:spPr>
        <p:txBody>
          <a:bodyPr wrap="none" rtlCol="0">
            <a:spAutoFit/>
          </a:bodyPr>
          <a:lstStyle/>
          <a:p>
            <a:r>
              <a:rPr lang="en-US" sz="3200" dirty="0" smtClean="0">
                <a:solidFill>
                  <a:schemeClr val="tx1">
                    <a:lumMod val="85000"/>
                    <a:lumOff val="15000"/>
                  </a:schemeClr>
                </a:solidFill>
                <a:latin typeface="Trebuchet MS" panose="020B0603020202020204" pitchFamily="34" charset="0"/>
              </a:rPr>
              <a:t>Issue tracking system (based on JIRA)</a:t>
            </a:r>
            <a:endParaRPr lang="en-US" sz="3200" dirty="0">
              <a:solidFill>
                <a:schemeClr val="tx1">
                  <a:lumMod val="85000"/>
                  <a:lumOff val="15000"/>
                </a:schemeClr>
              </a:solidFill>
              <a:latin typeface="Trebuchet MS" panose="020B0603020202020204" pitchFamily="34" charset="0"/>
            </a:endParaRPr>
          </a:p>
        </p:txBody>
      </p:sp>
      <p:sp>
        <p:nvSpPr>
          <p:cNvPr id="5" name="TextBox 4"/>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5919"/>
            <a:ext cx="9144000" cy="3676681"/>
          </a:xfrm>
          <a:prstGeom prst="rect">
            <a:avLst/>
          </a:prstGeom>
        </p:spPr>
      </p:pic>
      <p:sp>
        <p:nvSpPr>
          <p:cNvPr id="8" name="TextBox 7"/>
          <p:cNvSpPr txBox="1"/>
          <p:nvPr/>
        </p:nvSpPr>
        <p:spPr>
          <a:xfrm>
            <a:off x="5636308" y="6368534"/>
            <a:ext cx="3507692" cy="400110"/>
          </a:xfrm>
          <a:prstGeom prst="rect">
            <a:avLst/>
          </a:prstGeom>
          <a:noFill/>
        </p:spPr>
        <p:txBody>
          <a:bodyPr wrap="none" rtlCol="0">
            <a:spAutoFit/>
          </a:bodyPr>
          <a:lstStyle/>
          <a:p>
            <a:r>
              <a:rPr lang="en-US" sz="2000" dirty="0" smtClean="0">
                <a:solidFill>
                  <a:srgbClr val="FF6600"/>
                </a:solidFill>
                <a:latin typeface="Trebuchet MS" panose="020B0603020202020204" pitchFamily="34" charset="0"/>
              </a:rPr>
              <a:t>http://genomereference.org</a:t>
            </a:r>
            <a:endParaRPr lang="en-US" sz="2000" dirty="0">
              <a:solidFill>
                <a:srgbClr val="FF6600"/>
              </a:solidFill>
              <a:latin typeface="Trebuchet MS" panose="020B0603020202020204" pitchFamily="34" charset="0"/>
            </a:endParaRPr>
          </a:p>
        </p:txBody>
      </p:sp>
    </p:spTree>
    <p:extLst>
      <p:ext uri="{BB962C8B-B14F-4D97-AF65-F5344CB8AC3E}">
        <p14:creationId xmlns:p14="http://schemas.microsoft.com/office/powerpoint/2010/main" val="6874602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762000"/>
            <a:ext cx="8229600" cy="5787166"/>
          </a:xfrm>
          <a:prstGeom prst="rect">
            <a:avLst/>
          </a:prstGeom>
        </p:spPr>
      </p:pic>
      <p:sp>
        <p:nvSpPr>
          <p:cNvPr id="7" name="TextBox 6"/>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16942258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grpSp>
        <p:nvGrpSpPr>
          <p:cNvPr id="41" name="Group 40"/>
          <p:cNvGrpSpPr/>
          <p:nvPr/>
        </p:nvGrpSpPr>
        <p:grpSpPr>
          <a:xfrm>
            <a:off x="3238500" y="5562600"/>
            <a:ext cx="5829300" cy="1244600"/>
            <a:chOff x="3155307" y="4623753"/>
            <a:chExt cx="5829300" cy="1244600"/>
          </a:xfrm>
        </p:grpSpPr>
        <p:pic>
          <p:nvPicPr>
            <p:cNvPr id="38" name="Picture 37"/>
            <p:cNvPicPr>
              <a:picLocks noChangeAspect="1"/>
            </p:cNvPicPr>
            <p:nvPr/>
          </p:nvPicPr>
          <p:blipFill>
            <a:blip r:embed="rId3"/>
            <a:stretch>
              <a:fillRect/>
            </a:stretch>
          </p:blipFill>
          <p:spPr>
            <a:xfrm>
              <a:off x="3803007" y="4623753"/>
              <a:ext cx="5181600" cy="863600"/>
            </a:xfrm>
            <a:prstGeom prst="rect">
              <a:avLst/>
            </a:prstGeom>
          </p:spPr>
        </p:pic>
        <p:pic>
          <p:nvPicPr>
            <p:cNvPr id="39" name="Picture 38"/>
            <p:cNvPicPr>
              <a:picLocks noChangeAspect="1"/>
            </p:cNvPicPr>
            <p:nvPr/>
          </p:nvPicPr>
          <p:blipFill>
            <a:blip r:embed="rId4"/>
            <a:stretch>
              <a:fillRect/>
            </a:stretch>
          </p:blipFill>
          <p:spPr>
            <a:xfrm>
              <a:off x="3155307" y="5487353"/>
              <a:ext cx="5829300" cy="381000"/>
            </a:xfrm>
            <a:prstGeom prst="rect">
              <a:avLst/>
            </a:prstGeom>
          </p:spPr>
        </p:pic>
        <p:sp>
          <p:nvSpPr>
            <p:cNvPr id="40" name="TextBox 39"/>
            <p:cNvSpPr txBox="1"/>
            <p:nvPr/>
          </p:nvSpPr>
          <p:spPr>
            <a:xfrm>
              <a:off x="7613007" y="4686221"/>
              <a:ext cx="1226342" cy="369332"/>
            </a:xfrm>
            <a:prstGeom prst="rect">
              <a:avLst/>
            </a:prstGeom>
            <a:noFill/>
          </p:spPr>
          <p:txBody>
            <a:bodyPr wrap="none" rtlCol="0">
              <a:spAutoFit/>
            </a:bodyPr>
            <a:lstStyle/>
            <a:p>
              <a:r>
                <a:rPr lang="en-US" dirty="0" smtClean="0"/>
                <a:t>5 July 2011</a:t>
              </a:r>
              <a:endParaRPr lang="en-US" dirty="0"/>
            </a:p>
          </p:txBody>
        </p:sp>
      </p:grpSp>
      <p:pic>
        <p:nvPicPr>
          <p:cNvPr id="46" name="Picture 4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 y="5460374"/>
            <a:ext cx="1828800" cy="1156326"/>
          </a:xfrm>
          <a:prstGeom prst="rect">
            <a:avLst/>
          </a:prstGeom>
        </p:spPr>
      </p:pic>
      <p:sp>
        <p:nvSpPr>
          <p:cNvPr id="47" name="Rectangle 46"/>
          <p:cNvSpPr/>
          <p:nvPr/>
        </p:nvSpPr>
        <p:spPr>
          <a:xfrm>
            <a:off x="139700" y="5903842"/>
            <a:ext cx="1918898" cy="6991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8" name="Picture 4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838200"/>
            <a:ext cx="9144000" cy="4454963"/>
          </a:xfrm>
          <a:prstGeom prst="rect">
            <a:avLst/>
          </a:prstGeom>
        </p:spPr>
      </p:pic>
      <p:grpSp>
        <p:nvGrpSpPr>
          <p:cNvPr id="99" name="Group 98"/>
          <p:cNvGrpSpPr/>
          <p:nvPr/>
        </p:nvGrpSpPr>
        <p:grpSpPr>
          <a:xfrm>
            <a:off x="485775" y="1343025"/>
            <a:ext cx="8427242" cy="3886200"/>
            <a:chOff x="485775" y="1343025"/>
            <a:chExt cx="8427242" cy="3886200"/>
          </a:xfrm>
        </p:grpSpPr>
        <p:sp>
          <p:nvSpPr>
            <p:cNvPr id="74" name="Rectangle 73"/>
            <p:cNvSpPr/>
            <p:nvPr/>
          </p:nvSpPr>
          <p:spPr>
            <a:xfrm>
              <a:off x="485775" y="1343025"/>
              <a:ext cx="137160" cy="388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Rectangle 74"/>
            <p:cNvSpPr/>
            <p:nvPr/>
          </p:nvSpPr>
          <p:spPr>
            <a:xfrm>
              <a:off x="843915" y="1343025"/>
              <a:ext cx="137160" cy="388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Rectangle 75"/>
            <p:cNvSpPr/>
            <p:nvPr/>
          </p:nvSpPr>
          <p:spPr>
            <a:xfrm>
              <a:off x="5867400" y="1343025"/>
              <a:ext cx="137160" cy="388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Rectangle 76"/>
            <p:cNvSpPr/>
            <p:nvPr/>
          </p:nvSpPr>
          <p:spPr>
            <a:xfrm>
              <a:off x="6240780" y="1343025"/>
              <a:ext cx="137160" cy="388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Rectangle 77"/>
            <p:cNvSpPr/>
            <p:nvPr/>
          </p:nvSpPr>
          <p:spPr>
            <a:xfrm>
              <a:off x="6610350" y="1343025"/>
              <a:ext cx="137160" cy="388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Rectangle 78"/>
            <p:cNvSpPr/>
            <p:nvPr/>
          </p:nvSpPr>
          <p:spPr>
            <a:xfrm>
              <a:off x="6972300" y="1343025"/>
              <a:ext cx="137160" cy="388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Rectangle 79"/>
            <p:cNvSpPr/>
            <p:nvPr/>
          </p:nvSpPr>
          <p:spPr>
            <a:xfrm>
              <a:off x="7343775" y="1343025"/>
              <a:ext cx="137160" cy="388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Rectangle 80"/>
            <p:cNvSpPr/>
            <p:nvPr/>
          </p:nvSpPr>
          <p:spPr>
            <a:xfrm>
              <a:off x="7698105" y="1343025"/>
              <a:ext cx="137160" cy="388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Rectangle 81"/>
            <p:cNvSpPr/>
            <p:nvPr/>
          </p:nvSpPr>
          <p:spPr>
            <a:xfrm>
              <a:off x="8058150" y="1343025"/>
              <a:ext cx="137160" cy="388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Rectangle 82"/>
            <p:cNvSpPr/>
            <p:nvPr/>
          </p:nvSpPr>
          <p:spPr>
            <a:xfrm>
              <a:off x="8420100" y="1343025"/>
              <a:ext cx="137160" cy="388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Rectangle 83"/>
            <p:cNvSpPr/>
            <p:nvPr/>
          </p:nvSpPr>
          <p:spPr>
            <a:xfrm>
              <a:off x="8775857" y="1343025"/>
              <a:ext cx="137160" cy="388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Rectangle 84"/>
            <p:cNvSpPr/>
            <p:nvPr/>
          </p:nvSpPr>
          <p:spPr>
            <a:xfrm>
              <a:off x="3314700" y="1343025"/>
              <a:ext cx="137160" cy="388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Rectangle 85"/>
            <p:cNvSpPr/>
            <p:nvPr/>
          </p:nvSpPr>
          <p:spPr>
            <a:xfrm>
              <a:off x="3686175" y="1343025"/>
              <a:ext cx="137160" cy="388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Rectangle 86"/>
            <p:cNvSpPr/>
            <p:nvPr/>
          </p:nvSpPr>
          <p:spPr>
            <a:xfrm>
              <a:off x="4038600" y="1343025"/>
              <a:ext cx="137160" cy="388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Rectangle 87"/>
            <p:cNvSpPr/>
            <p:nvPr/>
          </p:nvSpPr>
          <p:spPr>
            <a:xfrm>
              <a:off x="4410075" y="1343025"/>
              <a:ext cx="137160" cy="388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Rectangle 88"/>
            <p:cNvSpPr/>
            <p:nvPr/>
          </p:nvSpPr>
          <p:spPr>
            <a:xfrm>
              <a:off x="4772025" y="1343025"/>
              <a:ext cx="137160" cy="388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Rectangle 89"/>
            <p:cNvSpPr/>
            <p:nvPr/>
          </p:nvSpPr>
          <p:spPr>
            <a:xfrm>
              <a:off x="5146185" y="1343025"/>
              <a:ext cx="137160" cy="388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Rectangle 90"/>
            <p:cNvSpPr/>
            <p:nvPr/>
          </p:nvSpPr>
          <p:spPr>
            <a:xfrm>
              <a:off x="5505450" y="1343025"/>
              <a:ext cx="137160" cy="388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ectangle 91"/>
            <p:cNvSpPr/>
            <p:nvPr/>
          </p:nvSpPr>
          <p:spPr>
            <a:xfrm>
              <a:off x="1901190" y="1343025"/>
              <a:ext cx="137160" cy="388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Rectangle 92"/>
            <p:cNvSpPr/>
            <p:nvPr/>
          </p:nvSpPr>
          <p:spPr>
            <a:xfrm>
              <a:off x="2257425" y="1343025"/>
              <a:ext cx="137160" cy="388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Rectangle 93"/>
            <p:cNvSpPr/>
            <p:nvPr/>
          </p:nvSpPr>
          <p:spPr>
            <a:xfrm>
              <a:off x="2609850" y="1343025"/>
              <a:ext cx="137160" cy="388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Rectangle 94"/>
            <p:cNvSpPr/>
            <p:nvPr/>
          </p:nvSpPr>
          <p:spPr>
            <a:xfrm>
              <a:off x="2962275" y="1343025"/>
              <a:ext cx="137160" cy="388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Rectangle 95"/>
            <p:cNvSpPr/>
            <p:nvPr/>
          </p:nvSpPr>
          <p:spPr>
            <a:xfrm>
              <a:off x="1190625" y="1343025"/>
              <a:ext cx="137160" cy="388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Rectangle 96"/>
            <p:cNvSpPr/>
            <p:nvPr/>
          </p:nvSpPr>
          <p:spPr>
            <a:xfrm>
              <a:off x="1543050" y="1343025"/>
              <a:ext cx="137160" cy="388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62756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99"/>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47"/>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dissolve">
                                      <p:cBhvr>
                                        <p:cTn id="1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21899"/>
            <a:ext cx="9144000" cy="4614203"/>
          </a:xfrm>
          <a:prstGeom prst="rect">
            <a:avLst/>
          </a:prstGeom>
        </p:spPr>
      </p:pic>
      <p:pic>
        <p:nvPicPr>
          <p:cNvPr id="10" name="Picture 9"/>
          <p:cNvPicPr>
            <a:picLocks noChangeAspect="1"/>
          </p:cNvPicPr>
          <p:nvPr/>
        </p:nvPicPr>
        <p:blipFill>
          <a:blip r:embed="rId4"/>
          <a:stretch>
            <a:fillRect/>
          </a:stretch>
        </p:blipFill>
        <p:spPr>
          <a:xfrm>
            <a:off x="0" y="602179"/>
            <a:ext cx="9144000" cy="6858000"/>
          </a:xfrm>
          <a:prstGeom prst="rect">
            <a:avLst/>
          </a:prstGeom>
        </p:spPr>
      </p:pic>
      <p:sp>
        <p:nvSpPr>
          <p:cNvPr id="5" name="TextBox 4"/>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99156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report_problem_GRCh37.png"/>
          <p:cNvPicPr>
            <a:picLocks noChangeAspect="1"/>
          </p:cNvPicPr>
          <p:nvPr/>
        </p:nvPicPr>
        <p:blipFill>
          <a:blip r:embed="rId3" cstate="print"/>
          <a:stretch>
            <a:fillRect/>
          </a:stretch>
        </p:blipFill>
        <p:spPr>
          <a:xfrm>
            <a:off x="1371600" y="228600"/>
            <a:ext cx="6395165" cy="6629400"/>
          </a:xfrm>
          <a:prstGeom prst="rect">
            <a:avLst/>
          </a:prstGeom>
        </p:spPr>
      </p:pic>
      <p:pic>
        <p:nvPicPr>
          <p:cNvPr id="38916" name="Picture 4"/>
          <p:cNvPicPr>
            <a:picLocks noChangeAspect="1" noChangeArrowheads="1"/>
          </p:cNvPicPr>
          <p:nvPr/>
        </p:nvPicPr>
        <p:blipFill>
          <a:blip r:embed="rId4" cstate="print"/>
          <a:srcRect/>
          <a:stretch>
            <a:fillRect/>
          </a:stretch>
        </p:blipFill>
        <p:spPr bwMode="auto">
          <a:xfrm>
            <a:off x="228600" y="2057400"/>
            <a:ext cx="8382000" cy="2506047"/>
          </a:xfrm>
          <a:prstGeom prst="rect">
            <a:avLst/>
          </a:prstGeom>
          <a:noFill/>
          <a:ln w="9525">
            <a:noFill/>
            <a:miter lim="800000"/>
            <a:headEnd/>
            <a:tailEnd/>
          </a:ln>
          <a:effectLst/>
        </p:spPr>
      </p:pic>
      <p:pic>
        <p:nvPicPr>
          <p:cNvPr id="38917" name="Picture 5"/>
          <p:cNvPicPr>
            <a:picLocks noChangeAspect="1" noChangeArrowheads="1"/>
          </p:cNvPicPr>
          <p:nvPr/>
        </p:nvPicPr>
        <p:blipFill>
          <a:blip r:embed="rId5" cstate="print"/>
          <a:srcRect/>
          <a:stretch>
            <a:fillRect/>
          </a:stretch>
        </p:blipFill>
        <p:spPr bwMode="auto">
          <a:xfrm>
            <a:off x="0" y="2819400"/>
            <a:ext cx="8934450" cy="1467803"/>
          </a:xfrm>
          <a:prstGeom prst="rect">
            <a:avLst/>
          </a:prstGeom>
          <a:noFill/>
          <a:ln w="9525">
            <a:noFill/>
            <a:miter lim="800000"/>
            <a:headEnd/>
            <a:tailEnd/>
          </a:ln>
          <a:effectLst/>
        </p:spPr>
      </p:pic>
      <p:pic>
        <p:nvPicPr>
          <p:cNvPr id="38918" name="Picture 6"/>
          <p:cNvPicPr>
            <a:picLocks noChangeAspect="1" noChangeArrowheads="1"/>
          </p:cNvPicPr>
          <p:nvPr/>
        </p:nvPicPr>
        <p:blipFill>
          <a:blip r:embed="rId6" cstate="print"/>
          <a:srcRect/>
          <a:stretch>
            <a:fillRect/>
          </a:stretch>
        </p:blipFill>
        <p:spPr bwMode="auto">
          <a:xfrm>
            <a:off x="0" y="3676650"/>
            <a:ext cx="9144000" cy="2591266"/>
          </a:xfrm>
          <a:prstGeom prst="rect">
            <a:avLst/>
          </a:prstGeom>
          <a:noFill/>
          <a:ln w="9525">
            <a:noFill/>
            <a:miter lim="800000"/>
            <a:headEnd/>
            <a:tailEnd/>
          </a:ln>
          <a:effectLst/>
        </p:spPr>
      </p:pic>
      <p:pic>
        <p:nvPicPr>
          <p:cNvPr id="9" name="Picture 8" descr="genome_info_GRCh37.png"/>
          <p:cNvPicPr>
            <a:picLocks noChangeAspect="1"/>
          </p:cNvPicPr>
          <p:nvPr/>
        </p:nvPicPr>
        <p:blipFill>
          <a:blip r:embed="rId7" cstate="print"/>
          <a:stretch>
            <a:fillRect/>
          </a:stretch>
        </p:blipFill>
        <p:spPr>
          <a:xfrm>
            <a:off x="228600" y="1084223"/>
            <a:ext cx="8686800" cy="973177"/>
          </a:xfrm>
          <a:prstGeom prst="rect">
            <a:avLst/>
          </a:prstGeom>
        </p:spPr>
      </p:pic>
      <p:sp>
        <p:nvSpPr>
          <p:cNvPr id="10" name="TextBox 9"/>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260804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8916"/>
                                        </p:tgtEl>
                                        <p:attrNameLst>
                                          <p:attrName>style.visibility</p:attrName>
                                        </p:attrNameLst>
                                      </p:cBhvr>
                                      <p:to>
                                        <p:strVal val="visible"/>
                                      </p:to>
                                    </p:set>
                                    <p:animEffect transition="in" filter="fade">
                                      <p:cBhvr>
                                        <p:cTn id="14" dur="1000"/>
                                        <p:tgtEl>
                                          <p:spTgt spid="38916"/>
                                        </p:tgtEl>
                                      </p:cBhvr>
                                    </p:animEffect>
                                    <p:anim calcmode="lin" valueType="num">
                                      <p:cBhvr>
                                        <p:cTn id="15" dur="1000" fill="hold"/>
                                        <p:tgtEl>
                                          <p:spTgt spid="38916"/>
                                        </p:tgtEl>
                                        <p:attrNameLst>
                                          <p:attrName>ppt_x</p:attrName>
                                        </p:attrNameLst>
                                      </p:cBhvr>
                                      <p:tavLst>
                                        <p:tav tm="0">
                                          <p:val>
                                            <p:strVal val="#ppt_x"/>
                                          </p:val>
                                        </p:tav>
                                        <p:tav tm="100000">
                                          <p:val>
                                            <p:strVal val="#ppt_x"/>
                                          </p:val>
                                        </p:tav>
                                      </p:tavLst>
                                    </p:anim>
                                    <p:anim calcmode="lin" valueType="num">
                                      <p:cBhvr>
                                        <p:cTn id="16" dur="1000" fill="hold"/>
                                        <p:tgtEl>
                                          <p:spTgt spid="38916"/>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38916"/>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8917"/>
                                        </p:tgtEl>
                                        <p:attrNameLst>
                                          <p:attrName>style.visibility</p:attrName>
                                        </p:attrNameLst>
                                      </p:cBhvr>
                                      <p:to>
                                        <p:strVal val="visible"/>
                                      </p:to>
                                    </p:set>
                                    <p:animEffect transition="in" filter="fade">
                                      <p:cBhvr>
                                        <p:cTn id="21" dur="1000"/>
                                        <p:tgtEl>
                                          <p:spTgt spid="38917"/>
                                        </p:tgtEl>
                                      </p:cBhvr>
                                    </p:animEffect>
                                    <p:anim calcmode="lin" valueType="num">
                                      <p:cBhvr>
                                        <p:cTn id="22" dur="1000" fill="hold"/>
                                        <p:tgtEl>
                                          <p:spTgt spid="38917"/>
                                        </p:tgtEl>
                                        <p:attrNameLst>
                                          <p:attrName>ppt_x</p:attrName>
                                        </p:attrNameLst>
                                      </p:cBhvr>
                                      <p:tavLst>
                                        <p:tav tm="0">
                                          <p:val>
                                            <p:strVal val="#ppt_x"/>
                                          </p:val>
                                        </p:tav>
                                        <p:tav tm="100000">
                                          <p:val>
                                            <p:strVal val="#ppt_x"/>
                                          </p:val>
                                        </p:tav>
                                      </p:tavLst>
                                    </p:anim>
                                    <p:anim calcmode="lin" valueType="num">
                                      <p:cBhvr>
                                        <p:cTn id="23" dur="1000" fill="hold"/>
                                        <p:tgtEl>
                                          <p:spTgt spid="38917"/>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38917"/>
                                        </p:tgtEl>
                                        <p:attrNameLst>
                                          <p:attrName>style.visibility</p:attrName>
                                        </p:attrNameLst>
                                      </p:cBhvr>
                                      <p:to>
                                        <p:strVal val="hidden"/>
                                      </p:to>
                                    </p:set>
                                  </p:sub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8918"/>
                                        </p:tgtEl>
                                        <p:attrNameLst>
                                          <p:attrName>style.visibility</p:attrName>
                                        </p:attrNameLst>
                                      </p:cBhvr>
                                      <p:to>
                                        <p:strVal val="visible"/>
                                      </p:to>
                                    </p:set>
                                    <p:animEffect transition="in" filter="fade">
                                      <p:cBhvr>
                                        <p:cTn id="28" dur="1000"/>
                                        <p:tgtEl>
                                          <p:spTgt spid="38918"/>
                                        </p:tgtEl>
                                      </p:cBhvr>
                                    </p:animEffect>
                                    <p:anim calcmode="lin" valueType="num">
                                      <p:cBhvr>
                                        <p:cTn id="29" dur="1000" fill="hold"/>
                                        <p:tgtEl>
                                          <p:spTgt spid="38918"/>
                                        </p:tgtEl>
                                        <p:attrNameLst>
                                          <p:attrName>ppt_x</p:attrName>
                                        </p:attrNameLst>
                                      </p:cBhvr>
                                      <p:tavLst>
                                        <p:tav tm="0">
                                          <p:val>
                                            <p:strVal val="#ppt_x"/>
                                          </p:val>
                                        </p:tav>
                                        <p:tav tm="100000">
                                          <p:val>
                                            <p:strVal val="#ppt_x"/>
                                          </p:val>
                                        </p:tav>
                                      </p:tavLst>
                                    </p:anim>
                                    <p:anim calcmode="lin" valueType="num">
                                      <p:cBhvr>
                                        <p:cTn id="30" dur="1000" fill="hold"/>
                                        <p:tgtEl>
                                          <p:spTgt spid="38918"/>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38918"/>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317466867"/>
              </p:ext>
            </p:extLst>
          </p:nvPr>
        </p:nvGraphicFramePr>
        <p:xfrm>
          <a:off x="1339401" y="1147146"/>
          <a:ext cx="6465198" cy="4985728"/>
        </p:xfrm>
        <a:graphic>
          <a:graphicData uri="http://schemas.openxmlformats.org/drawingml/2006/table">
            <a:tbl>
              <a:tblPr firstRow="1" bandRow="1">
                <a:tableStyleId>{2D5ABB26-0587-4C30-8999-92F81FD0307C}</a:tableStyleId>
              </a:tblPr>
              <a:tblGrid>
                <a:gridCol w="2155066"/>
                <a:gridCol w="2155066"/>
                <a:gridCol w="2155066"/>
              </a:tblGrid>
              <a:tr h="623216">
                <a:tc>
                  <a:txBody>
                    <a:bodyPr/>
                    <a:lstStyle/>
                    <a:p>
                      <a:r>
                        <a:rPr lang="en-US" sz="2800" b="1" dirty="0" smtClean="0"/>
                        <a:t>ACCESSION</a:t>
                      </a:r>
                      <a:endParaRPr lang="en-US" sz="2800" b="1" dirty="0"/>
                    </a:p>
                  </a:txBody>
                  <a:tcPr/>
                </a:tc>
                <a:tc>
                  <a:txBody>
                    <a:bodyPr/>
                    <a:lstStyle/>
                    <a:p>
                      <a:r>
                        <a:rPr lang="en-US" sz="2800" b="1" dirty="0" smtClean="0"/>
                        <a:t>NAME</a:t>
                      </a:r>
                      <a:endParaRPr lang="en-US" sz="2800" b="1" dirty="0"/>
                    </a:p>
                  </a:txBody>
                  <a:tcPr/>
                </a:tc>
                <a:tc>
                  <a:txBody>
                    <a:bodyPr/>
                    <a:lstStyle/>
                    <a:p>
                      <a:r>
                        <a:rPr lang="en-US" sz="2800" b="1" dirty="0" smtClean="0"/>
                        <a:t>CONTIG</a:t>
                      </a:r>
                      <a:endParaRPr lang="en-US" sz="2800" b="1" dirty="0"/>
                    </a:p>
                  </a:txBody>
                  <a:tcPr/>
                </a:tc>
              </a:tr>
              <a:tr h="623216">
                <a:tc>
                  <a:txBody>
                    <a:bodyPr/>
                    <a:lstStyle/>
                    <a:p>
                      <a:r>
                        <a:rPr lang="en-US" sz="2800" dirty="0" smtClean="0"/>
                        <a:t>GAP</a:t>
                      </a:r>
                      <a:endParaRPr lang="en-US" sz="2800" dirty="0"/>
                    </a:p>
                  </a:txBody>
                  <a:tcPr/>
                </a:tc>
                <a:tc>
                  <a:txBody>
                    <a:bodyPr/>
                    <a:lstStyle/>
                    <a:p>
                      <a:r>
                        <a:rPr lang="en-US" sz="2800" dirty="0" smtClean="0"/>
                        <a:t>Telomere</a:t>
                      </a:r>
                      <a:endParaRPr lang="en-US" sz="2800" dirty="0"/>
                    </a:p>
                  </a:txBody>
                  <a:tcPr/>
                </a:tc>
                <a:tc>
                  <a:txBody>
                    <a:bodyPr/>
                    <a:lstStyle/>
                    <a:p>
                      <a:r>
                        <a:rPr lang="en-US" sz="2800" dirty="0" smtClean="0"/>
                        <a:t>10000</a:t>
                      </a:r>
                      <a:endParaRPr lang="en-US" sz="2800" dirty="0"/>
                    </a:p>
                  </a:txBody>
                  <a:tcPr/>
                </a:tc>
              </a:tr>
              <a:tr h="623216">
                <a:tc>
                  <a:txBody>
                    <a:bodyPr/>
                    <a:lstStyle/>
                    <a:p>
                      <a:r>
                        <a:rPr lang="en-US" sz="2800" dirty="0" smtClean="0"/>
                        <a:t>AP006221</a:t>
                      </a:r>
                      <a:endParaRPr lang="en-US" sz="2800" dirty="0"/>
                    </a:p>
                  </a:txBody>
                  <a:tcPr/>
                </a:tc>
                <a:tc>
                  <a:txBody>
                    <a:bodyPr/>
                    <a:lstStyle/>
                    <a:p>
                      <a:r>
                        <a:rPr lang="en-US" sz="2800" dirty="0" smtClean="0"/>
                        <a:t>XX-190A2</a:t>
                      </a:r>
                      <a:endParaRPr lang="en-US" sz="2800" dirty="0"/>
                    </a:p>
                  </a:txBody>
                  <a:tcPr/>
                </a:tc>
                <a:tc>
                  <a:txBody>
                    <a:bodyPr/>
                    <a:lstStyle/>
                    <a:p>
                      <a:r>
                        <a:rPr lang="en-US" sz="2800" dirty="0" smtClean="0"/>
                        <a:t>Hschr1_ctg1</a:t>
                      </a:r>
                      <a:endParaRPr lang="en-US" sz="2800" dirty="0"/>
                    </a:p>
                  </a:txBody>
                  <a:tcPr/>
                </a:tc>
              </a:tr>
              <a:tr h="623216">
                <a:tc>
                  <a:txBody>
                    <a:bodyPr/>
                    <a:lstStyle/>
                    <a:p>
                      <a:r>
                        <a:rPr lang="en-US" sz="2800" dirty="0" smtClean="0"/>
                        <a:t>AL627309</a:t>
                      </a:r>
                      <a:endParaRPr lang="en-US" sz="2800" dirty="0"/>
                    </a:p>
                  </a:txBody>
                  <a:tcPr/>
                </a:tc>
                <a:tc>
                  <a:txBody>
                    <a:bodyPr/>
                    <a:lstStyle/>
                    <a:p>
                      <a:r>
                        <a:rPr lang="en-US" sz="2800" dirty="0" smtClean="0"/>
                        <a:t>RP11-34P13</a:t>
                      </a:r>
                      <a:endParaRPr lang="en-US" sz="2800" dirty="0"/>
                    </a:p>
                  </a:txBody>
                  <a:tcPr/>
                </a:tc>
                <a:tc>
                  <a:txBody>
                    <a:bodyPr/>
                    <a:lstStyle/>
                    <a:p>
                      <a:r>
                        <a:rPr lang="en-US" sz="2800" dirty="0" smtClean="0"/>
                        <a:t>Hschr1_ctg1</a:t>
                      </a:r>
                    </a:p>
                  </a:txBody>
                  <a:tcPr/>
                </a:tc>
              </a:tr>
              <a:tr h="623216">
                <a:tc>
                  <a:txBody>
                    <a:bodyPr/>
                    <a:lstStyle/>
                    <a:p>
                      <a:r>
                        <a:rPr lang="en-US" sz="2800" dirty="0" smtClean="0"/>
                        <a:t>GAP</a:t>
                      </a:r>
                      <a:endParaRPr lang="en-US" sz="2800" dirty="0"/>
                    </a:p>
                  </a:txBody>
                  <a:tcPr/>
                </a:tc>
                <a:tc>
                  <a:txBody>
                    <a:bodyPr/>
                    <a:lstStyle/>
                    <a:p>
                      <a:r>
                        <a:rPr lang="en-US" sz="2800" dirty="0" smtClean="0"/>
                        <a:t>type-3</a:t>
                      </a:r>
                      <a:endParaRPr lang="en-US" sz="2800" dirty="0"/>
                    </a:p>
                  </a:txBody>
                  <a:tcPr/>
                </a:tc>
                <a:tc>
                  <a:txBody>
                    <a:bodyPr/>
                    <a:lstStyle/>
                    <a:p>
                      <a:endParaRPr lang="en-US" sz="2800" dirty="0" smtClean="0"/>
                    </a:p>
                  </a:txBody>
                  <a:tcPr/>
                </a:tc>
              </a:tr>
              <a:tr h="623216">
                <a:tc>
                  <a:txBody>
                    <a:bodyPr/>
                    <a:lstStyle/>
                    <a:p>
                      <a:r>
                        <a:rPr lang="en-US" sz="2800" dirty="0" smtClean="0"/>
                        <a:t>AC114498</a:t>
                      </a:r>
                      <a:endParaRPr lang="en-US" sz="2800" dirty="0"/>
                    </a:p>
                  </a:txBody>
                  <a:tcPr/>
                </a:tc>
                <a:tc>
                  <a:txBody>
                    <a:bodyPr/>
                    <a:lstStyle/>
                    <a:p>
                      <a:r>
                        <a:rPr lang="en-US" sz="2800" dirty="0" smtClean="0"/>
                        <a:t>RP5-857K21</a:t>
                      </a:r>
                      <a:endParaRPr lang="en-US" sz="2800" dirty="0"/>
                    </a:p>
                  </a:txBody>
                  <a:tcPr/>
                </a:tc>
                <a:tc>
                  <a:txBody>
                    <a:bodyPr/>
                    <a:lstStyle/>
                    <a:p>
                      <a:r>
                        <a:rPr lang="en-US" sz="2800" dirty="0" smtClean="0"/>
                        <a:t>Hschr1_ctg3</a:t>
                      </a:r>
                      <a:endParaRPr lang="en-US" sz="2800" dirty="0"/>
                    </a:p>
                  </a:txBody>
                  <a:tcPr/>
                </a:tc>
              </a:tr>
              <a:tr h="623216">
                <a:tc>
                  <a:txBody>
                    <a:bodyPr/>
                    <a:lstStyle/>
                    <a:p>
                      <a:r>
                        <a:rPr lang="en-US" sz="2800" dirty="0" smtClean="0"/>
                        <a:t>AL669831</a:t>
                      </a:r>
                      <a:endParaRPr lang="en-US" sz="2800" dirty="0"/>
                    </a:p>
                  </a:txBody>
                  <a:tcPr/>
                </a:tc>
                <a:tc>
                  <a:txBody>
                    <a:bodyPr/>
                    <a:lstStyle/>
                    <a:p>
                      <a:r>
                        <a:rPr lang="en-US" sz="2800" dirty="0" smtClean="0"/>
                        <a:t>RP11-206L10</a:t>
                      </a:r>
                      <a:endParaRPr lang="en-US" sz="2800" dirty="0"/>
                    </a:p>
                  </a:txBody>
                  <a:tcPr/>
                </a:tc>
                <a:tc>
                  <a:txBody>
                    <a:bodyPr/>
                    <a:lstStyle/>
                    <a:p>
                      <a:r>
                        <a:rPr lang="en-US" sz="2800" dirty="0" smtClean="0"/>
                        <a:t>Hschr1_ctg3</a:t>
                      </a:r>
                      <a:endParaRPr lang="en-US" sz="2800" dirty="0"/>
                    </a:p>
                  </a:txBody>
                  <a:tcPr/>
                </a:tc>
              </a:tr>
              <a:tr h="623216">
                <a:tc>
                  <a:txBody>
                    <a:bodyPr/>
                    <a:lstStyle/>
                    <a:p>
                      <a:r>
                        <a:rPr lang="en-US" sz="2800" dirty="0" smtClean="0"/>
                        <a:t>AL645608</a:t>
                      </a:r>
                      <a:endParaRPr lang="en-US" sz="2800" dirty="0"/>
                    </a:p>
                  </a:txBody>
                  <a:tcPr/>
                </a:tc>
                <a:tc>
                  <a:txBody>
                    <a:bodyPr/>
                    <a:lstStyle/>
                    <a:p>
                      <a:r>
                        <a:rPr lang="en-US" sz="2800" dirty="0" smtClean="0"/>
                        <a:t>RP11-54O7</a:t>
                      </a:r>
                      <a:endParaRPr lang="en-US" sz="2800" dirty="0"/>
                    </a:p>
                  </a:txBody>
                  <a:tcPr/>
                </a:tc>
                <a:tc>
                  <a:txBody>
                    <a:bodyPr/>
                    <a:lstStyle/>
                    <a:p>
                      <a:r>
                        <a:rPr lang="en-US" sz="2800" dirty="0" smtClean="0"/>
                        <a:t>Hschr1_ctg3</a:t>
                      </a:r>
                      <a:endParaRPr lang="en-US" sz="2800" dirty="0"/>
                    </a:p>
                  </a:txBody>
                  <a:tcPr/>
                </a:tc>
              </a:tr>
            </a:tbl>
          </a:graphicData>
        </a:graphic>
      </p:graphicFrame>
      <p:sp>
        <p:nvSpPr>
          <p:cNvPr id="6" name="TextBox 5"/>
          <p:cNvSpPr txBox="1"/>
          <p:nvPr/>
        </p:nvSpPr>
        <p:spPr>
          <a:xfrm>
            <a:off x="0" y="622203"/>
            <a:ext cx="3126151" cy="523220"/>
          </a:xfrm>
          <a:prstGeom prst="rect">
            <a:avLst/>
          </a:prstGeom>
          <a:noFill/>
        </p:spPr>
        <p:txBody>
          <a:bodyPr wrap="none" rtlCol="0">
            <a:spAutoFit/>
          </a:bodyPr>
          <a:lstStyle/>
          <a:p>
            <a:r>
              <a:rPr lang="en-US" sz="2800" dirty="0" smtClean="0">
                <a:solidFill>
                  <a:srgbClr val="7F7F7F"/>
                </a:solidFill>
              </a:rPr>
              <a:t>Tiling Path File (TPF)</a:t>
            </a:r>
            <a:endParaRPr lang="en-US" sz="2800" dirty="0">
              <a:solidFill>
                <a:srgbClr val="7F7F7F"/>
              </a:solidFill>
            </a:endParaRPr>
          </a:p>
        </p:txBody>
      </p:sp>
      <p:sp>
        <p:nvSpPr>
          <p:cNvPr id="5" name="TextBox 4"/>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22433552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p:cNvGrpSpPr/>
          <p:nvPr/>
        </p:nvGrpSpPr>
        <p:grpSpPr>
          <a:xfrm>
            <a:off x="1534163" y="1417585"/>
            <a:ext cx="4031147" cy="304800"/>
            <a:chOff x="1591887" y="1071265"/>
            <a:chExt cx="4031147" cy="304800"/>
          </a:xfrm>
          <a:solidFill>
            <a:schemeClr val="accent1"/>
          </a:solidFill>
        </p:grpSpPr>
        <p:cxnSp>
          <p:nvCxnSpPr>
            <p:cNvPr id="3" name="Straight Connector 2"/>
            <p:cNvCxnSpPr/>
            <p:nvPr/>
          </p:nvCxnSpPr>
          <p:spPr bwMode="auto">
            <a:xfrm>
              <a:off x="1591887" y="1071265"/>
              <a:ext cx="2514600" cy="1588"/>
            </a:xfrm>
            <a:prstGeom prst="line">
              <a:avLst/>
            </a:prstGeom>
            <a:grpFill/>
            <a:ln w="57150" cap="flat" cmpd="sng" algn="ctr">
              <a:solidFill>
                <a:schemeClr val="accent1"/>
              </a:solidFill>
              <a:prstDash val="solid"/>
              <a:round/>
              <a:headEnd type="none" w="med" len="med"/>
              <a:tailEnd type="none" w="med" len="med"/>
            </a:ln>
            <a:effectLst/>
          </p:spPr>
        </p:cxnSp>
        <p:cxnSp>
          <p:nvCxnSpPr>
            <p:cNvPr id="4" name="Straight Connector 3"/>
            <p:cNvCxnSpPr/>
            <p:nvPr/>
          </p:nvCxnSpPr>
          <p:spPr bwMode="auto">
            <a:xfrm>
              <a:off x="3108434" y="1374477"/>
              <a:ext cx="2514600" cy="1588"/>
            </a:xfrm>
            <a:prstGeom prst="line">
              <a:avLst/>
            </a:prstGeom>
            <a:grpFill/>
            <a:ln w="57150" cap="flat" cmpd="sng" algn="ctr">
              <a:solidFill>
                <a:schemeClr val="accent1"/>
              </a:solidFill>
              <a:prstDash val="solid"/>
              <a:round/>
              <a:headEnd type="none" w="med" len="med"/>
              <a:tailEnd type="none" w="med" len="med"/>
            </a:ln>
            <a:effectLst/>
          </p:spPr>
        </p:cxnSp>
        <p:sp>
          <p:nvSpPr>
            <p:cNvPr id="5" name="Rectangle 4"/>
            <p:cNvSpPr/>
            <p:nvPr/>
          </p:nvSpPr>
          <p:spPr bwMode="auto">
            <a:xfrm>
              <a:off x="3108434" y="1071265"/>
              <a:ext cx="990600" cy="304800"/>
            </a:xfrm>
            <a:prstGeom prst="rect">
              <a:avLst/>
            </a:prstGeom>
            <a:grp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ndParaRPr>
            </a:p>
          </p:txBody>
        </p:sp>
      </p:grpSp>
      <p:grpSp>
        <p:nvGrpSpPr>
          <p:cNvPr id="11" name="Group 31"/>
          <p:cNvGrpSpPr/>
          <p:nvPr/>
        </p:nvGrpSpPr>
        <p:grpSpPr>
          <a:xfrm>
            <a:off x="1534163" y="2560585"/>
            <a:ext cx="3665913" cy="304800"/>
            <a:chOff x="1591887" y="2214265"/>
            <a:chExt cx="3665913" cy="304800"/>
          </a:xfrm>
          <a:solidFill>
            <a:schemeClr val="accent1"/>
          </a:solidFill>
        </p:grpSpPr>
        <p:cxnSp>
          <p:nvCxnSpPr>
            <p:cNvPr id="7" name="Straight Connector 6"/>
            <p:cNvCxnSpPr/>
            <p:nvPr/>
          </p:nvCxnSpPr>
          <p:spPr bwMode="auto">
            <a:xfrm>
              <a:off x="1591887" y="2214265"/>
              <a:ext cx="2514600" cy="1588"/>
            </a:xfrm>
            <a:prstGeom prst="line">
              <a:avLst/>
            </a:prstGeom>
            <a:grpFill/>
            <a:ln w="57150" cap="flat" cmpd="sng" algn="ctr">
              <a:solidFill>
                <a:schemeClr val="accent1"/>
              </a:solidFill>
              <a:prstDash val="solid"/>
              <a:round/>
              <a:headEnd type="none" w="med" len="med"/>
              <a:tailEnd type="none" w="med" len="med"/>
            </a:ln>
            <a:effectLst/>
          </p:spPr>
        </p:cxnSp>
        <p:cxnSp>
          <p:nvCxnSpPr>
            <p:cNvPr id="8" name="Straight Connector 7"/>
            <p:cNvCxnSpPr/>
            <p:nvPr/>
          </p:nvCxnSpPr>
          <p:spPr bwMode="auto">
            <a:xfrm>
              <a:off x="2743200" y="2517477"/>
              <a:ext cx="2514600" cy="1588"/>
            </a:xfrm>
            <a:prstGeom prst="line">
              <a:avLst/>
            </a:prstGeom>
            <a:grpFill/>
            <a:ln w="57150" cap="flat" cmpd="sng" algn="ctr">
              <a:solidFill>
                <a:schemeClr val="accent1"/>
              </a:solidFill>
              <a:prstDash val="solid"/>
              <a:round/>
              <a:headEnd type="none" w="med" len="med"/>
              <a:tailEnd type="none" w="med" len="med"/>
            </a:ln>
            <a:effectLst/>
          </p:spPr>
        </p:cxnSp>
        <p:sp>
          <p:nvSpPr>
            <p:cNvPr id="9" name="Rectangle 8"/>
            <p:cNvSpPr/>
            <p:nvPr/>
          </p:nvSpPr>
          <p:spPr bwMode="auto">
            <a:xfrm>
              <a:off x="3108434" y="2214265"/>
              <a:ext cx="990600" cy="304800"/>
            </a:xfrm>
            <a:prstGeom prst="rect">
              <a:avLst/>
            </a:prstGeom>
            <a:grp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ndParaRPr>
            </a:p>
          </p:txBody>
        </p:sp>
      </p:grpSp>
      <p:grpSp>
        <p:nvGrpSpPr>
          <p:cNvPr id="13" name="Group 21"/>
          <p:cNvGrpSpPr/>
          <p:nvPr/>
        </p:nvGrpSpPr>
        <p:grpSpPr>
          <a:xfrm>
            <a:off x="1542476" y="3855985"/>
            <a:ext cx="2514600" cy="304800"/>
            <a:chOff x="1600200" y="4191000"/>
            <a:chExt cx="2514600" cy="304800"/>
          </a:xfrm>
          <a:solidFill>
            <a:schemeClr val="accent1"/>
          </a:solidFill>
        </p:grpSpPr>
        <p:cxnSp>
          <p:nvCxnSpPr>
            <p:cNvPr id="10" name="Straight Connector 9"/>
            <p:cNvCxnSpPr/>
            <p:nvPr/>
          </p:nvCxnSpPr>
          <p:spPr bwMode="auto">
            <a:xfrm>
              <a:off x="1600200" y="4191000"/>
              <a:ext cx="2514600" cy="1588"/>
            </a:xfrm>
            <a:prstGeom prst="line">
              <a:avLst/>
            </a:prstGeom>
            <a:grpFill/>
            <a:ln w="57150" cap="flat" cmpd="sng" algn="ctr">
              <a:solidFill>
                <a:schemeClr val="accent1"/>
              </a:solidFill>
              <a:prstDash val="solid"/>
              <a:round/>
              <a:headEnd type="none" w="med" len="med"/>
              <a:tailEnd type="none" w="med" len="med"/>
            </a:ln>
            <a:effectLst/>
          </p:spPr>
        </p:cxnSp>
        <p:sp>
          <p:nvSpPr>
            <p:cNvPr id="12" name="Rectangle 11"/>
            <p:cNvSpPr/>
            <p:nvPr/>
          </p:nvSpPr>
          <p:spPr bwMode="auto">
            <a:xfrm>
              <a:off x="2362200" y="4191000"/>
              <a:ext cx="990600" cy="304800"/>
            </a:xfrm>
            <a:prstGeom prst="rect">
              <a:avLst/>
            </a:prstGeom>
            <a:grp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ndParaRPr>
            </a:p>
          </p:txBody>
        </p:sp>
      </p:grpSp>
      <p:sp>
        <p:nvSpPr>
          <p:cNvPr id="23" name="TextBox 22"/>
          <p:cNvSpPr txBox="1"/>
          <p:nvPr/>
        </p:nvSpPr>
        <p:spPr>
          <a:xfrm>
            <a:off x="6038276" y="1260720"/>
            <a:ext cx="1927131" cy="461665"/>
          </a:xfrm>
          <a:prstGeom prst="rect">
            <a:avLst/>
          </a:prstGeom>
          <a:noFill/>
        </p:spPr>
        <p:txBody>
          <a:bodyPr wrap="none" rtlCol="0">
            <a:spAutoFit/>
          </a:bodyPr>
          <a:lstStyle/>
          <a:p>
            <a:r>
              <a:rPr lang="en-US" sz="2400" dirty="0" smtClean="0">
                <a:latin typeface="Trebuchet MS" panose="020B0603020202020204" pitchFamily="34" charset="0"/>
              </a:rPr>
              <a:t>Full Dovetail</a:t>
            </a:r>
            <a:endParaRPr lang="en-US" sz="2400" dirty="0">
              <a:latin typeface="Trebuchet MS" panose="020B0603020202020204" pitchFamily="34" charset="0"/>
            </a:endParaRPr>
          </a:p>
        </p:txBody>
      </p:sp>
      <p:sp>
        <p:nvSpPr>
          <p:cNvPr id="24" name="TextBox 23"/>
          <p:cNvSpPr txBox="1"/>
          <p:nvPr/>
        </p:nvSpPr>
        <p:spPr>
          <a:xfrm>
            <a:off x="6038276" y="2403720"/>
            <a:ext cx="1986441" cy="461665"/>
          </a:xfrm>
          <a:prstGeom prst="rect">
            <a:avLst/>
          </a:prstGeom>
          <a:noFill/>
        </p:spPr>
        <p:txBody>
          <a:bodyPr wrap="none" rtlCol="0">
            <a:spAutoFit/>
          </a:bodyPr>
          <a:lstStyle/>
          <a:p>
            <a:r>
              <a:rPr lang="en-US" sz="2400" dirty="0" smtClean="0">
                <a:latin typeface="Trebuchet MS" panose="020B0603020202020204" pitchFamily="34" charset="0"/>
              </a:rPr>
              <a:t>Half-dovetail</a:t>
            </a:r>
            <a:endParaRPr lang="en-US" sz="2400" dirty="0">
              <a:latin typeface="Trebuchet MS" panose="020B0603020202020204" pitchFamily="34" charset="0"/>
            </a:endParaRPr>
          </a:p>
        </p:txBody>
      </p:sp>
      <p:sp>
        <p:nvSpPr>
          <p:cNvPr id="25" name="TextBox 24"/>
          <p:cNvSpPr txBox="1"/>
          <p:nvPr/>
        </p:nvSpPr>
        <p:spPr>
          <a:xfrm>
            <a:off x="6038276" y="3699120"/>
            <a:ext cx="1582484" cy="461665"/>
          </a:xfrm>
          <a:prstGeom prst="rect">
            <a:avLst/>
          </a:prstGeom>
          <a:noFill/>
        </p:spPr>
        <p:txBody>
          <a:bodyPr wrap="none" rtlCol="0">
            <a:spAutoFit/>
          </a:bodyPr>
          <a:lstStyle/>
          <a:p>
            <a:r>
              <a:rPr lang="en-US" sz="2400" dirty="0" smtClean="0">
                <a:latin typeface="Trebuchet MS" panose="020B0603020202020204" pitchFamily="34" charset="0"/>
              </a:rPr>
              <a:t>Contained</a:t>
            </a:r>
            <a:endParaRPr lang="en-US" sz="2400" dirty="0">
              <a:latin typeface="Trebuchet MS" panose="020B0603020202020204" pitchFamily="34" charset="0"/>
            </a:endParaRPr>
          </a:p>
        </p:txBody>
      </p:sp>
      <p:grpSp>
        <p:nvGrpSpPr>
          <p:cNvPr id="14" name="Group 32"/>
          <p:cNvGrpSpPr/>
          <p:nvPr/>
        </p:nvGrpSpPr>
        <p:grpSpPr>
          <a:xfrm>
            <a:off x="1585424" y="5145332"/>
            <a:ext cx="3149139" cy="153988"/>
            <a:chOff x="1643148" y="4799012"/>
            <a:chExt cx="3149139" cy="153988"/>
          </a:xfrm>
          <a:solidFill>
            <a:schemeClr val="accent1"/>
          </a:solidFill>
        </p:grpSpPr>
        <p:cxnSp>
          <p:nvCxnSpPr>
            <p:cNvPr id="27" name="Straight Connector 26"/>
            <p:cNvCxnSpPr/>
            <p:nvPr/>
          </p:nvCxnSpPr>
          <p:spPr bwMode="auto">
            <a:xfrm>
              <a:off x="1643148" y="4799012"/>
              <a:ext cx="1600200" cy="1588"/>
            </a:xfrm>
            <a:prstGeom prst="line">
              <a:avLst/>
            </a:prstGeom>
            <a:grpFill/>
            <a:ln w="57150" cap="flat" cmpd="sng" algn="ctr">
              <a:solidFill>
                <a:schemeClr val="accent1"/>
              </a:solidFill>
              <a:prstDash val="solid"/>
              <a:round/>
              <a:headEnd type="none" w="med" len="med"/>
              <a:tailEnd type="none" w="med" len="med"/>
            </a:ln>
            <a:effectLst/>
          </p:spPr>
        </p:cxnSp>
        <p:cxnSp>
          <p:nvCxnSpPr>
            <p:cNvPr id="28" name="Straight Connector 27"/>
            <p:cNvCxnSpPr/>
            <p:nvPr/>
          </p:nvCxnSpPr>
          <p:spPr bwMode="auto">
            <a:xfrm>
              <a:off x="3192087" y="4951412"/>
              <a:ext cx="1600200" cy="1588"/>
            </a:xfrm>
            <a:prstGeom prst="line">
              <a:avLst/>
            </a:prstGeom>
            <a:grpFill/>
            <a:ln w="57150" cap="flat" cmpd="sng" algn="ctr">
              <a:solidFill>
                <a:schemeClr val="accent1"/>
              </a:solidFill>
              <a:prstDash val="solid"/>
              <a:round/>
              <a:headEnd type="none" w="med" len="med"/>
              <a:tailEnd type="none" w="med" len="med"/>
            </a:ln>
            <a:effectLst/>
          </p:spPr>
        </p:cxnSp>
        <p:sp>
          <p:nvSpPr>
            <p:cNvPr id="29" name="Rectangle 28"/>
            <p:cNvSpPr/>
            <p:nvPr/>
          </p:nvSpPr>
          <p:spPr bwMode="auto">
            <a:xfrm>
              <a:off x="3200400" y="4799012"/>
              <a:ext cx="45719" cy="152400"/>
            </a:xfrm>
            <a:prstGeom prst="rect">
              <a:avLst/>
            </a:prstGeom>
            <a:grp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ndParaRPr>
            </a:p>
          </p:txBody>
        </p:sp>
      </p:grpSp>
      <p:sp>
        <p:nvSpPr>
          <p:cNvPr id="30" name="TextBox 29"/>
          <p:cNvSpPr txBox="1"/>
          <p:nvPr/>
        </p:nvSpPr>
        <p:spPr>
          <a:xfrm>
            <a:off x="6038276" y="4837655"/>
            <a:ext cx="1794081" cy="461665"/>
          </a:xfrm>
          <a:prstGeom prst="rect">
            <a:avLst/>
          </a:prstGeom>
          <a:noFill/>
        </p:spPr>
        <p:txBody>
          <a:bodyPr wrap="none" rtlCol="0">
            <a:spAutoFit/>
          </a:bodyPr>
          <a:lstStyle/>
          <a:p>
            <a:r>
              <a:rPr lang="en-US" sz="2400" dirty="0" smtClean="0">
                <a:latin typeface="Trebuchet MS" panose="020B0603020202020204" pitchFamily="34" charset="0"/>
              </a:rPr>
              <a:t>Short/Blunt</a:t>
            </a:r>
            <a:endParaRPr lang="en-US" sz="2400" dirty="0">
              <a:latin typeface="Trebuchet MS" panose="020B0603020202020204" pitchFamily="34" charset="0"/>
            </a:endParaRPr>
          </a:p>
        </p:txBody>
      </p:sp>
      <p:sp>
        <p:nvSpPr>
          <p:cNvPr id="26" name="TextBox 25"/>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4823423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85800"/>
            <a:ext cx="9144000" cy="6139542"/>
          </a:xfrm>
          <a:prstGeom prst="rect">
            <a:avLst/>
          </a:prstGeom>
        </p:spPr>
      </p:pic>
      <p:sp>
        <p:nvSpPr>
          <p:cNvPr id="2" name="Rectangle 1"/>
          <p:cNvSpPr/>
          <p:nvPr/>
        </p:nvSpPr>
        <p:spPr>
          <a:xfrm>
            <a:off x="4857750" y="3450771"/>
            <a:ext cx="495300" cy="3079319"/>
          </a:xfrm>
          <a:prstGeom prst="rect">
            <a:avLst/>
          </a:prstGeom>
          <a:noFill/>
          <a:ln w="38100" cmpd="sng">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7400" y="990600"/>
            <a:ext cx="5486400" cy="5220927"/>
          </a:xfrm>
          <a:prstGeom prst="rect">
            <a:avLst/>
          </a:prstGeom>
        </p:spPr>
      </p:pic>
      <p:sp>
        <p:nvSpPr>
          <p:cNvPr id="8" name="Rectangle 7"/>
          <p:cNvSpPr/>
          <p:nvPr/>
        </p:nvSpPr>
        <p:spPr>
          <a:xfrm>
            <a:off x="76200" y="3200400"/>
            <a:ext cx="2971800" cy="3624942"/>
          </a:xfrm>
          <a:prstGeom prst="rect">
            <a:avLst/>
          </a:prstGeom>
          <a:noFill/>
          <a:ln w="38100">
            <a:solidFill>
              <a:srgbClr val="0070C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9018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par>
                                <p:cTn id="12" presetID="1" presetClass="exit" presetSubtype="0" fill="hold" grpId="1" nodeType="withEffect">
                                  <p:stCondLst>
                                    <p:cond delay="0"/>
                                  </p:stCondLst>
                                  <p:childTnLst>
                                    <p:set>
                                      <p:cBhvr>
                                        <p:cTn id="13" dur="1" fill="hold">
                                          <p:stCondLst>
                                            <p:cond delay="0"/>
                                          </p:stCondLst>
                                        </p:cTn>
                                        <p:tgtEl>
                                          <p:spTgt spid="8"/>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8" grpId="1"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685800"/>
            <a:ext cx="8915400" cy="6155682"/>
          </a:xfrm>
          <a:prstGeom prst="rect">
            <a:avLst/>
          </a:prstGeom>
        </p:spPr>
      </p:pic>
      <p:sp>
        <p:nvSpPr>
          <p:cNvPr id="11" name="Rectangle 10"/>
          <p:cNvSpPr/>
          <p:nvPr/>
        </p:nvSpPr>
        <p:spPr>
          <a:xfrm>
            <a:off x="76200" y="1295400"/>
            <a:ext cx="4343400" cy="990600"/>
          </a:xfrm>
          <a:prstGeom prst="rect">
            <a:avLst/>
          </a:prstGeom>
          <a:noFill/>
          <a:ln w="38100">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152400" y="3124200"/>
            <a:ext cx="5867400" cy="1981200"/>
          </a:xfrm>
          <a:prstGeom prst="rect">
            <a:avLst/>
          </a:prstGeom>
          <a:noFill/>
          <a:ln w="38100">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438400"/>
            <a:ext cx="9144000" cy="2007630"/>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514600"/>
            <a:ext cx="9144000" cy="4094328"/>
          </a:xfrm>
          <a:prstGeom prst="rect">
            <a:avLst/>
          </a:prstGeom>
        </p:spPr>
      </p:pic>
    </p:spTree>
    <p:extLst>
      <p:ext uri="{BB962C8B-B14F-4D97-AF65-F5344CB8AC3E}">
        <p14:creationId xmlns:p14="http://schemas.microsoft.com/office/powerpoint/2010/main" val="15077176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childTnLst>
                          </p:cTn>
                        </p:par>
                        <p:par>
                          <p:cTn id="18" fill="hold">
                            <p:stCondLst>
                              <p:cond delay="0"/>
                            </p:stCondLst>
                            <p:childTnLst>
                              <p:par>
                                <p:cTn id="19" presetID="1" presetClass="exit" presetSubtype="0" fill="hold" grpId="1" nodeType="afterEffect">
                                  <p:stCondLst>
                                    <p:cond delay="0"/>
                                  </p:stCondLst>
                                  <p:childTnLst>
                                    <p:set>
                                      <p:cBhvr>
                                        <p:cTn id="20" dur="1" fill="hold">
                                          <p:stCondLst>
                                            <p:cond delay="0"/>
                                          </p:stCondLst>
                                        </p:cTn>
                                        <p:tgtEl>
                                          <p:spTgt spid="11"/>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1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554222"/>
            <a:ext cx="8229600" cy="6303778"/>
          </a:xfrm>
          <a:prstGeom prst="rect">
            <a:avLst/>
          </a:prstGeom>
        </p:spPr>
      </p:pic>
      <p:sp>
        <p:nvSpPr>
          <p:cNvPr id="2" name="TextBox 1"/>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
        <p:nvSpPr>
          <p:cNvPr id="4" name="Rectangle 3"/>
          <p:cNvSpPr/>
          <p:nvPr/>
        </p:nvSpPr>
        <p:spPr>
          <a:xfrm>
            <a:off x="457200" y="1095375"/>
            <a:ext cx="2133600" cy="304800"/>
          </a:xfrm>
          <a:prstGeom prst="rect">
            <a:avLst/>
          </a:prstGeom>
          <a:noFill/>
          <a:ln w="38100">
            <a:solidFill>
              <a:schemeClr val="tx2"/>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flipH="1" flipV="1">
            <a:off x="3581400" y="3505200"/>
            <a:ext cx="533400" cy="304800"/>
          </a:xfrm>
          <a:prstGeom prst="straightConnector1">
            <a:avLst/>
          </a:prstGeom>
          <a:ln w="57150">
            <a:solidFill>
              <a:srgbClr val="002060"/>
            </a:solidFill>
            <a:tailEnd type="arrow"/>
          </a:ln>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161" y="457200"/>
            <a:ext cx="8451239" cy="6400800"/>
          </a:xfrm>
          <a:prstGeom prst="rect">
            <a:avLst/>
          </a:prstGeom>
        </p:spPr>
      </p:pic>
      <p:grpSp>
        <p:nvGrpSpPr>
          <p:cNvPr id="3" name="Group 2"/>
          <p:cNvGrpSpPr/>
          <p:nvPr/>
        </p:nvGrpSpPr>
        <p:grpSpPr>
          <a:xfrm>
            <a:off x="3429000" y="1095375"/>
            <a:ext cx="3276600" cy="4467225"/>
            <a:chOff x="3429000" y="1095375"/>
            <a:chExt cx="3276600" cy="4467225"/>
          </a:xfrm>
        </p:grpSpPr>
        <p:cxnSp>
          <p:nvCxnSpPr>
            <p:cNvPr id="10" name="Straight Arrow Connector 9"/>
            <p:cNvCxnSpPr/>
            <p:nvPr/>
          </p:nvCxnSpPr>
          <p:spPr>
            <a:xfrm flipH="1">
              <a:off x="3429000" y="4724400"/>
              <a:ext cx="228600" cy="838200"/>
            </a:xfrm>
            <a:prstGeom prst="straightConnector1">
              <a:avLst/>
            </a:prstGeom>
            <a:ln w="38100">
              <a:solidFill>
                <a:srgbClr val="FF0000"/>
              </a:solidFill>
              <a:prstDash val="solid"/>
              <a:tailEnd type="arrow"/>
            </a:ln>
          </p:spPr>
          <p:style>
            <a:lnRef idx="2">
              <a:schemeClr val="accent1"/>
            </a:lnRef>
            <a:fillRef idx="0">
              <a:schemeClr val="accent1"/>
            </a:fillRef>
            <a:effectRef idx="1">
              <a:schemeClr val="accent1"/>
            </a:effectRef>
            <a:fontRef idx="minor">
              <a:schemeClr val="tx1"/>
            </a:fontRef>
          </p:style>
        </p:cxnSp>
        <p:grpSp>
          <p:nvGrpSpPr>
            <p:cNvPr id="14" name="Group 13"/>
            <p:cNvGrpSpPr/>
            <p:nvPr/>
          </p:nvGrpSpPr>
          <p:grpSpPr>
            <a:xfrm>
              <a:off x="4381500" y="1095375"/>
              <a:ext cx="2324100" cy="3524250"/>
              <a:chOff x="4381500" y="1095375"/>
              <a:chExt cx="2324100" cy="3524250"/>
            </a:xfrm>
          </p:grpSpPr>
          <p:sp>
            <p:nvSpPr>
              <p:cNvPr id="11" name="Oval 10"/>
              <p:cNvSpPr/>
              <p:nvPr/>
            </p:nvSpPr>
            <p:spPr>
              <a:xfrm>
                <a:off x="5791200" y="1095375"/>
                <a:ext cx="914400" cy="504825"/>
              </a:xfrm>
              <a:prstGeom prst="ellipse">
                <a:avLst/>
              </a:prstGeom>
              <a:noFill/>
              <a:ln w="38100">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4381500" y="4286250"/>
                <a:ext cx="152400" cy="333375"/>
              </a:xfrm>
              <a:prstGeom prst="ellipse">
                <a:avLst/>
              </a:prstGeom>
              <a:noFill/>
              <a:ln w="38100">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01541"/>
            <a:ext cx="9144000" cy="3356459"/>
          </a:xfrm>
          <a:prstGeom prst="rect">
            <a:avLst/>
          </a:prstGeom>
        </p:spPr>
      </p:pic>
    </p:spTree>
    <p:extLst>
      <p:ext uri="{BB962C8B-B14F-4D97-AF65-F5344CB8AC3E}">
        <p14:creationId xmlns:p14="http://schemas.microsoft.com/office/powerpoint/2010/main" val="3690128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951" y="685800"/>
            <a:ext cx="8019048" cy="5952381"/>
          </a:xfrm>
          <a:prstGeom prst="rect">
            <a:avLst/>
          </a:prstGeom>
        </p:spPr>
      </p:pic>
      <p:sp>
        <p:nvSpPr>
          <p:cNvPr id="5" name="Rectangle 4"/>
          <p:cNvSpPr/>
          <p:nvPr/>
        </p:nvSpPr>
        <p:spPr>
          <a:xfrm>
            <a:off x="552951" y="2590800"/>
            <a:ext cx="8019048" cy="838200"/>
          </a:xfrm>
          <a:prstGeom prst="rect">
            <a:avLst/>
          </a:prstGeom>
          <a:noFill/>
          <a:ln w="38100">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7"/>
          <p:cNvGrpSpPr/>
          <p:nvPr/>
        </p:nvGrpSpPr>
        <p:grpSpPr>
          <a:xfrm>
            <a:off x="0" y="1828800"/>
            <a:ext cx="9144000" cy="3977185"/>
            <a:chOff x="0" y="2514600"/>
            <a:chExt cx="9144000" cy="3977185"/>
          </a:xfrm>
        </p:grpSpPr>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52800"/>
              <a:ext cx="9144000" cy="313898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514600"/>
              <a:ext cx="9144000" cy="898864"/>
            </a:xfrm>
            <a:prstGeom prst="rect">
              <a:avLst/>
            </a:prstGeom>
          </p:spPr>
        </p:pic>
      </p:grpSp>
    </p:spTree>
    <p:extLst>
      <p:ext uri="{BB962C8B-B14F-4D97-AF65-F5344CB8AC3E}">
        <p14:creationId xmlns:p14="http://schemas.microsoft.com/office/powerpoint/2010/main" val="2515585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4"/>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0621" y="871478"/>
            <a:ext cx="8902758" cy="2862322"/>
          </a:xfrm>
          <a:prstGeom prst="rect">
            <a:avLst/>
          </a:prstGeom>
          <a:noFill/>
        </p:spPr>
        <p:txBody>
          <a:bodyPr wrap="none" rtlCol="0">
            <a:spAutoFit/>
          </a:bodyPr>
          <a:lstStyle/>
          <a:p>
            <a:r>
              <a:rPr lang="en-US" sz="3600" dirty="0" smtClean="0">
                <a:solidFill>
                  <a:schemeClr val="tx1">
                    <a:lumMod val="75000"/>
                    <a:lumOff val="25000"/>
                  </a:schemeClr>
                </a:solidFill>
                <a:latin typeface="Trebuchet MS" panose="020B0603020202020204" pitchFamily="34" charset="0"/>
              </a:rPr>
              <a:t>Build sequence contigs based on contigs </a:t>
            </a:r>
            <a:br>
              <a:rPr lang="en-US" sz="3600" dirty="0" smtClean="0">
                <a:solidFill>
                  <a:schemeClr val="tx1">
                    <a:lumMod val="75000"/>
                    <a:lumOff val="25000"/>
                  </a:schemeClr>
                </a:solidFill>
                <a:latin typeface="Trebuchet MS" panose="020B0603020202020204" pitchFamily="34" charset="0"/>
              </a:rPr>
            </a:br>
            <a:r>
              <a:rPr lang="en-US" sz="3600" dirty="0" smtClean="0">
                <a:solidFill>
                  <a:schemeClr val="tx1">
                    <a:lumMod val="75000"/>
                    <a:lumOff val="25000"/>
                  </a:schemeClr>
                </a:solidFill>
                <a:latin typeface="Trebuchet MS" panose="020B0603020202020204" pitchFamily="34" charset="0"/>
              </a:rPr>
              <a:t>defined in TPF (Tiling Path File).</a:t>
            </a:r>
          </a:p>
          <a:p>
            <a:pPr>
              <a:buBlip>
                <a:blip r:embed="rId3"/>
              </a:buBlip>
            </a:pPr>
            <a:r>
              <a:rPr lang="en-US" sz="3600" dirty="0" smtClean="0">
                <a:solidFill>
                  <a:schemeClr val="tx1">
                    <a:lumMod val="75000"/>
                    <a:lumOff val="25000"/>
                  </a:schemeClr>
                </a:solidFill>
                <a:latin typeface="Trebuchet MS" panose="020B0603020202020204" pitchFamily="34" charset="0"/>
              </a:rPr>
              <a:t>Check for orientation consistencies</a:t>
            </a:r>
          </a:p>
          <a:p>
            <a:pPr>
              <a:buBlip>
                <a:blip r:embed="rId3"/>
              </a:buBlip>
            </a:pPr>
            <a:r>
              <a:rPr lang="en-US" sz="3600" dirty="0" smtClean="0">
                <a:solidFill>
                  <a:schemeClr val="tx1">
                    <a:lumMod val="75000"/>
                    <a:lumOff val="25000"/>
                  </a:schemeClr>
                </a:solidFill>
                <a:latin typeface="Trebuchet MS" panose="020B0603020202020204" pitchFamily="34" charset="0"/>
              </a:rPr>
              <a:t>Select switch points</a:t>
            </a:r>
          </a:p>
          <a:p>
            <a:pPr>
              <a:buBlip>
                <a:blip r:embed="rId3"/>
              </a:buBlip>
            </a:pPr>
            <a:r>
              <a:rPr lang="en-US" sz="3600" dirty="0" smtClean="0">
                <a:solidFill>
                  <a:schemeClr val="tx1">
                    <a:lumMod val="75000"/>
                    <a:lumOff val="25000"/>
                  </a:schemeClr>
                </a:solidFill>
                <a:latin typeface="Trebuchet MS" panose="020B0603020202020204" pitchFamily="34" charset="0"/>
              </a:rPr>
              <a:t>Instantiate sequence for further analysis</a:t>
            </a:r>
          </a:p>
        </p:txBody>
      </p:sp>
      <p:grpSp>
        <p:nvGrpSpPr>
          <p:cNvPr id="44" name="Group 43"/>
          <p:cNvGrpSpPr/>
          <p:nvPr/>
        </p:nvGrpSpPr>
        <p:grpSpPr>
          <a:xfrm>
            <a:off x="2188969" y="4136470"/>
            <a:ext cx="4031147" cy="1258280"/>
            <a:chOff x="2188969" y="3369852"/>
            <a:chExt cx="4031147" cy="1258280"/>
          </a:xfrm>
        </p:grpSpPr>
        <p:cxnSp>
          <p:nvCxnSpPr>
            <p:cNvPr id="9" name="Straight Connector 8"/>
            <p:cNvCxnSpPr/>
            <p:nvPr/>
          </p:nvCxnSpPr>
          <p:spPr bwMode="auto">
            <a:xfrm>
              <a:off x="3705516" y="4626544"/>
              <a:ext cx="2514600" cy="1588"/>
            </a:xfrm>
            <a:prstGeom prst="line">
              <a:avLst/>
            </a:prstGeom>
            <a:solidFill>
              <a:schemeClr val="accent1"/>
            </a:solidFill>
            <a:ln w="57150" cap="flat" cmpd="sng" algn="ctr">
              <a:solidFill>
                <a:schemeClr val="accent1"/>
              </a:solidFill>
              <a:prstDash val="solid"/>
              <a:round/>
              <a:headEnd type="none" w="med" len="med"/>
              <a:tailEnd type="none" w="med" len="med"/>
            </a:ln>
            <a:effectLst/>
          </p:spPr>
        </p:cxnSp>
        <p:sp>
          <p:nvSpPr>
            <p:cNvPr id="10" name="Rectangle 9"/>
            <p:cNvSpPr/>
            <p:nvPr/>
          </p:nvSpPr>
          <p:spPr bwMode="auto">
            <a:xfrm>
              <a:off x="3705516" y="4323332"/>
              <a:ext cx="990600" cy="304800"/>
            </a:xfrm>
            <a:prstGeom prst="rect">
              <a:avLst/>
            </a:prstGeom>
            <a:solidFill>
              <a:schemeClr val="accent1"/>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ndParaRPr>
            </a:p>
          </p:txBody>
        </p:sp>
        <p:cxnSp>
          <p:nvCxnSpPr>
            <p:cNvPr id="12" name="Straight Arrow Connector 11"/>
            <p:cNvCxnSpPr/>
            <p:nvPr/>
          </p:nvCxnSpPr>
          <p:spPr bwMode="auto">
            <a:xfrm rot="5400000">
              <a:off x="4424334" y="4020577"/>
              <a:ext cx="5334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3" name="TextBox 12"/>
            <p:cNvSpPr txBox="1"/>
            <p:nvPr/>
          </p:nvSpPr>
          <p:spPr>
            <a:xfrm>
              <a:off x="3841318" y="3369852"/>
              <a:ext cx="1740681" cy="461665"/>
            </a:xfrm>
            <a:prstGeom prst="rect">
              <a:avLst/>
            </a:prstGeom>
            <a:noFill/>
          </p:spPr>
          <p:txBody>
            <a:bodyPr wrap="none" rtlCol="0">
              <a:spAutoFit/>
            </a:bodyPr>
            <a:lstStyle/>
            <a:p>
              <a:r>
                <a:rPr lang="en-US" sz="2400" dirty="0" smtClean="0"/>
                <a:t>Switch point</a:t>
              </a:r>
              <a:endParaRPr lang="en-US" sz="2400" dirty="0"/>
            </a:p>
          </p:txBody>
        </p:sp>
        <p:cxnSp>
          <p:nvCxnSpPr>
            <p:cNvPr id="8" name="Straight Connector 7"/>
            <p:cNvCxnSpPr/>
            <p:nvPr/>
          </p:nvCxnSpPr>
          <p:spPr bwMode="auto">
            <a:xfrm>
              <a:off x="2188969" y="4323332"/>
              <a:ext cx="2514600" cy="1588"/>
            </a:xfrm>
            <a:prstGeom prst="line">
              <a:avLst/>
            </a:prstGeom>
            <a:solidFill>
              <a:schemeClr val="accent1"/>
            </a:solidFill>
            <a:ln w="57150" cap="flat" cmpd="sng" algn="ctr">
              <a:solidFill>
                <a:srgbClr val="FF6600"/>
              </a:solidFill>
              <a:prstDash val="solid"/>
              <a:round/>
              <a:headEnd type="none" w="med" len="med"/>
              <a:tailEnd type="none" w="med" len="med"/>
            </a:ln>
            <a:effectLst/>
          </p:spPr>
        </p:cxnSp>
      </p:grpSp>
      <p:grpSp>
        <p:nvGrpSpPr>
          <p:cNvPr id="43" name="Group 42"/>
          <p:cNvGrpSpPr/>
          <p:nvPr/>
        </p:nvGrpSpPr>
        <p:grpSpPr>
          <a:xfrm>
            <a:off x="2197059" y="6627630"/>
            <a:ext cx="4031147" cy="1770"/>
            <a:chOff x="2197059" y="5096222"/>
            <a:chExt cx="4031147" cy="1770"/>
          </a:xfrm>
        </p:grpSpPr>
        <p:cxnSp>
          <p:nvCxnSpPr>
            <p:cNvPr id="41" name="Straight Connector 40"/>
            <p:cNvCxnSpPr/>
            <p:nvPr/>
          </p:nvCxnSpPr>
          <p:spPr bwMode="auto">
            <a:xfrm>
              <a:off x="3713606" y="5096404"/>
              <a:ext cx="2514600" cy="1588"/>
            </a:xfrm>
            <a:prstGeom prst="line">
              <a:avLst/>
            </a:prstGeom>
            <a:solidFill>
              <a:schemeClr val="accent1"/>
            </a:solidFill>
            <a:ln w="57150" cap="flat" cmpd="sng" algn="ctr">
              <a:solidFill>
                <a:schemeClr val="accent1"/>
              </a:solidFill>
              <a:prstDash val="solid"/>
              <a:round/>
              <a:headEnd type="none" w="med" len="med"/>
              <a:tailEnd type="none" w="med" len="med"/>
            </a:ln>
            <a:effectLst/>
          </p:spPr>
        </p:cxnSp>
        <p:cxnSp>
          <p:nvCxnSpPr>
            <p:cNvPr id="42" name="Straight Connector 41"/>
            <p:cNvCxnSpPr/>
            <p:nvPr/>
          </p:nvCxnSpPr>
          <p:spPr bwMode="auto">
            <a:xfrm>
              <a:off x="2197059" y="5096222"/>
              <a:ext cx="2514600" cy="1588"/>
            </a:xfrm>
            <a:prstGeom prst="line">
              <a:avLst/>
            </a:prstGeom>
            <a:solidFill>
              <a:schemeClr val="accent1"/>
            </a:solidFill>
            <a:ln w="57150" cap="flat" cmpd="sng" algn="ctr">
              <a:solidFill>
                <a:srgbClr val="FF6600"/>
              </a:solidFill>
              <a:prstDash val="solid"/>
              <a:round/>
              <a:headEnd type="none" w="med" len="med"/>
              <a:tailEnd type="none" w="med" len="med"/>
            </a:ln>
            <a:effectLst/>
          </p:spPr>
        </p:cxnSp>
      </p:grpSp>
      <p:cxnSp>
        <p:nvCxnSpPr>
          <p:cNvPr id="46" name="Straight Arrow Connector 45"/>
          <p:cNvCxnSpPr/>
          <p:nvPr/>
        </p:nvCxnSpPr>
        <p:spPr>
          <a:xfrm>
            <a:off x="4343896" y="5687355"/>
            <a:ext cx="0" cy="606072"/>
          </a:xfrm>
          <a:prstGeom prst="straightConnector1">
            <a:avLst/>
          </a:prstGeom>
          <a:ln w="57150" cmpd="sng">
            <a:tailEnd type="arrow"/>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4486079" y="5593810"/>
            <a:ext cx="3797283" cy="830997"/>
          </a:xfrm>
          <a:prstGeom prst="rect">
            <a:avLst/>
          </a:prstGeom>
          <a:noFill/>
        </p:spPr>
        <p:txBody>
          <a:bodyPr wrap="none" rtlCol="0">
            <a:spAutoFit/>
          </a:bodyPr>
          <a:lstStyle/>
          <a:p>
            <a:pPr algn="ctr"/>
            <a:r>
              <a:rPr lang="en-US" sz="2400" dirty="0" smtClean="0"/>
              <a:t>Representative chromosome </a:t>
            </a:r>
            <a:br>
              <a:rPr lang="en-US" sz="2400" dirty="0" smtClean="0"/>
            </a:br>
            <a:r>
              <a:rPr lang="en-US" sz="2400" dirty="0" smtClean="0"/>
              <a:t>sequence</a:t>
            </a:r>
            <a:endParaRPr lang="en-US" sz="2400" dirty="0"/>
          </a:p>
        </p:txBody>
      </p:sp>
      <p:sp>
        <p:nvSpPr>
          <p:cNvPr id="2" name="Isosceles Triangle 1"/>
          <p:cNvSpPr/>
          <p:nvPr/>
        </p:nvSpPr>
        <p:spPr>
          <a:xfrm>
            <a:off x="4025571" y="5091538"/>
            <a:ext cx="318325" cy="301624"/>
          </a:xfrm>
          <a:prstGeom prst="triangl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5" name="TextBox 14"/>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390171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891712" y="737497"/>
            <a:ext cx="5156200" cy="5129903"/>
          </a:xfrm>
          <a:prstGeom prst="rect">
            <a:avLst/>
          </a:prstGeom>
        </p:spPr>
      </p:pic>
      <p:sp>
        <p:nvSpPr>
          <p:cNvPr id="5" name="Rectangle 4"/>
          <p:cNvSpPr/>
          <p:nvPr/>
        </p:nvSpPr>
        <p:spPr>
          <a:xfrm>
            <a:off x="3197024" y="1662815"/>
            <a:ext cx="713961" cy="277386"/>
          </a:xfrm>
          <a:prstGeom prst="rect">
            <a:avLst/>
          </a:prstGeom>
          <a:noFill/>
          <a:ln w="57150" cmpd="sng">
            <a:solidFill>
              <a:srgbClr val="0000FF"/>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3197024" y="5143845"/>
            <a:ext cx="713961" cy="277386"/>
          </a:xfrm>
          <a:prstGeom prst="rect">
            <a:avLst/>
          </a:prstGeom>
          <a:noFill/>
          <a:ln w="57150" cmpd="sng">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Connector 9"/>
          <p:cNvCxnSpPr/>
          <p:nvPr/>
        </p:nvCxnSpPr>
        <p:spPr>
          <a:xfrm>
            <a:off x="6554629" y="6124389"/>
            <a:ext cx="2014564" cy="0"/>
          </a:xfrm>
          <a:prstGeom prst="line">
            <a:avLst/>
          </a:prstGeom>
          <a:ln w="76200" cmpd="sng">
            <a:solidFill>
              <a:srgbClr val="FF0000"/>
            </a:solidFill>
          </a:ln>
        </p:spPr>
        <p:style>
          <a:lnRef idx="2">
            <a:schemeClr val="accent1"/>
          </a:lnRef>
          <a:fillRef idx="0">
            <a:schemeClr val="accent1"/>
          </a:fillRef>
          <a:effectRef idx="1">
            <a:schemeClr val="accent1"/>
          </a:effectRef>
          <a:fontRef idx="minor">
            <a:schemeClr val="tx1"/>
          </a:fontRef>
        </p:style>
      </p:cxnSp>
      <p:grpSp>
        <p:nvGrpSpPr>
          <p:cNvPr id="14" name="Group 13"/>
          <p:cNvGrpSpPr/>
          <p:nvPr/>
        </p:nvGrpSpPr>
        <p:grpSpPr>
          <a:xfrm>
            <a:off x="175179" y="6117090"/>
            <a:ext cx="5342972" cy="14599"/>
            <a:chOff x="175179" y="6219283"/>
            <a:chExt cx="5342972" cy="14599"/>
          </a:xfrm>
        </p:grpSpPr>
        <p:cxnSp>
          <p:nvCxnSpPr>
            <p:cNvPr id="8" name="Straight Connector 7"/>
            <p:cNvCxnSpPr/>
            <p:nvPr/>
          </p:nvCxnSpPr>
          <p:spPr>
            <a:xfrm>
              <a:off x="175179" y="6219283"/>
              <a:ext cx="5342972" cy="14599"/>
            </a:xfrm>
            <a:prstGeom prst="line">
              <a:avLst/>
            </a:prstGeom>
            <a:ln w="76200" cmpd="sng">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2467110" y="6233882"/>
              <a:ext cx="1007282" cy="0"/>
            </a:xfrm>
            <a:prstGeom prst="line">
              <a:avLst/>
            </a:prstGeom>
            <a:ln w="76200" cmpd="sng">
              <a:solidFill>
                <a:srgbClr val="212121"/>
              </a:solidFill>
            </a:ln>
          </p:spPr>
          <p:style>
            <a:lnRef idx="2">
              <a:schemeClr val="accent1"/>
            </a:lnRef>
            <a:fillRef idx="0">
              <a:schemeClr val="accent1"/>
            </a:fillRef>
            <a:effectRef idx="1">
              <a:schemeClr val="accent1"/>
            </a:effectRef>
            <a:fontRef idx="minor">
              <a:schemeClr val="tx1"/>
            </a:fontRef>
          </p:style>
        </p:cxnSp>
      </p:grpSp>
      <p:sp>
        <p:nvSpPr>
          <p:cNvPr id="15" name="TextBox 14"/>
          <p:cNvSpPr txBox="1"/>
          <p:nvPr/>
        </p:nvSpPr>
        <p:spPr>
          <a:xfrm>
            <a:off x="2072958" y="6248170"/>
            <a:ext cx="1899078" cy="461665"/>
          </a:xfrm>
          <a:prstGeom prst="rect">
            <a:avLst/>
          </a:prstGeom>
          <a:noFill/>
        </p:spPr>
        <p:txBody>
          <a:bodyPr wrap="none" rtlCol="0">
            <a:spAutoFit/>
          </a:bodyPr>
          <a:lstStyle/>
          <a:p>
            <a:r>
              <a:rPr lang="en-US" sz="2400" dirty="0" smtClean="0"/>
              <a:t>HschrX_ctg13</a:t>
            </a:r>
            <a:endParaRPr lang="en-US" sz="2400" dirty="0"/>
          </a:p>
        </p:txBody>
      </p:sp>
      <p:sp>
        <p:nvSpPr>
          <p:cNvPr id="16" name="TextBox 15"/>
          <p:cNvSpPr txBox="1"/>
          <p:nvPr/>
        </p:nvSpPr>
        <p:spPr>
          <a:xfrm>
            <a:off x="6654162" y="6248170"/>
            <a:ext cx="1903085" cy="461665"/>
          </a:xfrm>
          <a:prstGeom prst="rect">
            <a:avLst/>
          </a:prstGeom>
          <a:noFill/>
        </p:spPr>
        <p:txBody>
          <a:bodyPr wrap="none" rtlCol="0">
            <a:spAutoFit/>
          </a:bodyPr>
          <a:lstStyle/>
          <a:p>
            <a:r>
              <a:rPr lang="en-US" sz="2400" dirty="0" smtClean="0"/>
              <a:t>HschrX_ctg14</a:t>
            </a:r>
            <a:endParaRPr lang="en-US" sz="2400" dirty="0"/>
          </a:p>
        </p:txBody>
      </p:sp>
      <p:sp>
        <p:nvSpPr>
          <p:cNvPr id="13" name="TextBox 12"/>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640723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GP_updated.png"/>
          <p:cNvPicPr>
            <a:picLocks noChangeAspect="1"/>
          </p:cNvPicPr>
          <p:nvPr/>
        </p:nvPicPr>
        <p:blipFill>
          <a:blip r:embed="rId3" cstate="print"/>
          <a:stretch>
            <a:fillRect/>
          </a:stretch>
        </p:blipFill>
        <p:spPr>
          <a:xfrm>
            <a:off x="0" y="1123244"/>
            <a:ext cx="9172862" cy="2274571"/>
          </a:xfrm>
          <a:prstGeom prst="rect">
            <a:avLst/>
          </a:prstGeom>
        </p:spPr>
      </p:pic>
      <p:sp>
        <p:nvSpPr>
          <p:cNvPr id="2" name="TextBox 1"/>
          <p:cNvSpPr txBox="1"/>
          <p:nvPr/>
        </p:nvSpPr>
        <p:spPr>
          <a:xfrm>
            <a:off x="28223" y="550336"/>
            <a:ext cx="3485049" cy="584776"/>
          </a:xfrm>
          <a:prstGeom prst="rect">
            <a:avLst/>
          </a:prstGeom>
          <a:noFill/>
        </p:spPr>
        <p:txBody>
          <a:bodyPr wrap="none" rtlCol="0">
            <a:spAutoFit/>
          </a:bodyPr>
          <a:lstStyle/>
          <a:p>
            <a:r>
              <a:rPr lang="en-US" sz="3200" dirty="0" smtClean="0"/>
              <a:t>AGP: A Golden Path</a:t>
            </a:r>
            <a:endParaRPr lang="en-US" sz="3200" dirty="0"/>
          </a:p>
        </p:txBody>
      </p:sp>
      <p:sp>
        <p:nvSpPr>
          <p:cNvPr id="4" name="TextBox 3"/>
          <p:cNvSpPr txBox="1"/>
          <p:nvPr/>
        </p:nvSpPr>
        <p:spPr>
          <a:xfrm>
            <a:off x="1" y="3260779"/>
            <a:ext cx="8587282" cy="646331"/>
          </a:xfrm>
          <a:prstGeom prst="rect">
            <a:avLst/>
          </a:prstGeom>
          <a:noFill/>
        </p:spPr>
        <p:txBody>
          <a:bodyPr wrap="none" rtlCol="0">
            <a:spAutoFit/>
          </a:bodyPr>
          <a:lstStyle/>
          <a:p>
            <a:r>
              <a:rPr lang="en-US" sz="3600" dirty="0" smtClean="0">
                <a:solidFill>
                  <a:schemeClr val="tx1">
                    <a:lumMod val="50000"/>
                    <a:lumOff val="50000"/>
                  </a:schemeClr>
                </a:solidFill>
              </a:rPr>
              <a:t>Provides instructions for building a sequence</a:t>
            </a:r>
            <a:endParaRPr lang="en-US" sz="3600" dirty="0">
              <a:solidFill>
                <a:schemeClr val="tx1">
                  <a:lumMod val="50000"/>
                  <a:lumOff val="50000"/>
                </a:schemeClr>
              </a:solidFill>
            </a:endParaRPr>
          </a:p>
        </p:txBody>
      </p:sp>
      <p:sp>
        <p:nvSpPr>
          <p:cNvPr id="6" name="TextBox 5"/>
          <p:cNvSpPr txBox="1"/>
          <p:nvPr/>
        </p:nvSpPr>
        <p:spPr>
          <a:xfrm>
            <a:off x="63277" y="3879772"/>
            <a:ext cx="9110186" cy="1200328"/>
          </a:xfrm>
          <a:prstGeom prst="rect">
            <a:avLst/>
          </a:prstGeom>
          <a:noFill/>
        </p:spPr>
        <p:txBody>
          <a:bodyPr wrap="none" rtlCol="0">
            <a:spAutoFit/>
          </a:bodyPr>
          <a:lstStyle/>
          <a:p>
            <a:pPr marL="342900" indent="-342900">
              <a:buFont typeface="Arial"/>
              <a:buChar char="•"/>
            </a:pPr>
            <a:r>
              <a:rPr lang="en-US" sz="2400" dirty="0" smtClean="0"/>
              <a:t>Defines components sequences used to build scaffolds/chromosome</a:t>
            </a:r>
          </a:p>
          <a:p>
            <a:pPr marL="342900" indent="-342900">
              <a:buFont typeface="Arial"/>
              <a:buChar char="•"/>
            </a:pPr>
            <a:r>
              <a:rPr lang="en-US" sz="2400" dirty="0" smtClean="0"/>
              <a:t>Switch points</a:t>
            </a:r>
          </a:p>
          <a:p>
            <a:pPr marL="342900" indent="-342900">
              <a:buFont typeface="Arial"/>
              <a:buChar char="•"/>
            </a:pPr>
            <a:r>
              <a:rPr lang="en-US" sz="2400" dirty="0" smtClean="0"/>
              <a:t>Defines gaps and types</a:t>
            </a:r>
            <a:endParaRPr lang="en-US" sz="2400" dirty="0"/>
          </a:p>
        </p:txBody>
      </p:sp>
      <p:sp>
        <p:nvSpPr>
          <p:cNvPr id="14" name="TextBox 13"/>
          <p:cNvSpPr txBox="1"/>
          <p:nvPr/>
        </p:nvSpPr>
        <p:spPr>
          <a:xfrm>
            <a:off x="1" y="4981228"/>
            <a:ext cx="2810610" cy="646331"/>
          </a:xfrm>
          <a:prstGeom prst="rect">
            <a:avLst/>
          </a:prstGeom>
          <a:noFill/>
        </p:spPr>
        <p:txBody>
          <a:bodyPr wrap="none" rtlCol="0">
            <a:spAutoFit/>
          </a:bodyPr>
          <a:lstStyle/>
          <a:p>
            <a:r>
              <a:rPr lang="en-US" sz="3600" dirty="0" smtClean="0">
                <a:solidFill>
                  <a:srgbClr val="7F7F7F"/>
                </a:solidFill>
              </a:rPr>
              <a:t>GRC Produces</a:t>
            </a:r>
            <a:endParaRPr lang="en-US" sz="3600" dirty="0">
              <a:solidFill>
                <a:srgbClr val="7F7F7F"/>
              </a:solidFill>
            </a:endParaRPr>
          </a:p>
        </p:txBody>
      </p:sp>
      <p:sp>
        <p:nvSpPr>
          <p:cNvPr id="9" name="TextBox 8"/>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
        <p:nvSpPr>
          <p:cNvPr id="3" name="TextBox 2"/>
          <p:cNvSpPr txBox="1"/>
          <p:nvPr/>
        </p:nvSpPr>
        <p:spPr>
          <a:xfrm>
            <a:off x="76200" y="5562600"/>
            <a:ext cx="1218410" cy="830997"/>
          </a:xfrm>
          <a:prstGeom prst="rect">
            <a:avLst/>
          </a:prstGeom>
          <a:noFill/>
        </p:spPr>
        <p:txBody>
          <a:bodyPr wrap="none" rtlCol="0">
            <a:spAutoFit/>
          </a:bodyPr>
          <a:lstStyle/>
          <a:p>
            <a:pPr marL="285750" indent="-285750">
              <a:buFont typeface="Arial" panose="020B0604020202020204" pitchFamily="34" charset="0"/>
              <a:buChar char="•"/>
            </a:pPr>
            <a:r>
              <a:rPr lang="en-US" sz="2400" dirty="0" smtClean="0"/>
              <a:t>AGP</a:t>
            </a:r>
            <a:endParaRPr lang="en-US" sz="2800" dirty="0" smtClean="0"/>
          </a:p>
          <a:p>
            <a:pPr marL="285750" indent="-285750">
              <a:buFont typeface="Arial" panose="020B0604020202020204" pitchFamily="34" charset="0"/>
              <a:buChar char="•"/>
            </a:pPr>
            <a:r>
              <a:rPr lang="en-US" sz="2400" dirty="0" smtClean="0"/>
              <a:t>FASTA</a:t>
            </a:r>
            <a:endParaRPr lang="en-US" sz="2400" dirty="0"/>
          </a:p>
        </p:txBody>
      </p:sp>
    </p:spTree>
    <p:extLst>
      <p:ext uri="{BB962C8B-B14F-4D97-AF65-F5344CB8AC3E}">
        <p14:creationId xmlns:p14="http://schemas.microsoft.com/office/powerpoint/2010/main" val="221549784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37867" y="657225"/>
            <a:ext cx="4668266" cy="830997"/>
          </a:xfrm>
          <a:prstGeom prst="rect">
            <a:avLst/>
          </a:prstGeom>
          <a:noFill/>
        </p:spPr>
        <p:txBody>
          <a:bodyPr wrap="none">
            <a:spAutoFit/>
          </a:bodyPr>
          <a:lstStyle/>
          <a:p>
            <a:pPr fontAlgn="auto">
              <a:spcBef>
                <a:spcPts val="0"/>
              </a:spcBef>
              <a:spcAft>
                <a:spcPts val="0"/>
              </a:spcAft>
              <a:defRPr/>
            </a:pPr>
            <a:r>
              <a:rPr lang="en-US" sz="4800" dirty="0">
                <a:solidFill>
                  <a:schemeClr val="bg1">
                    <a:lumMod val="50000"/>
                  </a:schemeClr>
                </a:solidFill>
                <a:latin typeface="Trebuchet MS" panose="020B0603020202020204" pitchFamily="34" charset="0"/>
              </a:rPr>
              <a:t>Distributed data</a:t>
            </a:r>
          </a:p>
        </p:txBody>
      </p:sp>
      <p:sp>
        <p:nvSpPr>
          <p:cNvPr id="4" name="TextBox 3"/>
          <p:cNvSpPr txBox="1"/>
          <p:nvPr/>
        </p:nvSpPr>
        <p:spPr>
          <a:xfrm>
            <a:off x="1761134" y="2808288"/>
            <a:ext cx="5621732" cy="830997"/>
          </a:xfrm>
          <a:prstGeom prst="rect">
            <a:avLst/>
          </a:prstGeom>
          <a:noFill/>
        </p:spPr>
        <p:txBody>
          <a:bodyPr wrap="none">
            <a:spAutoFit/>
          </a:bodyPr>
          <a:lstStyle/>
          <a:p>
            <a:pPr fontAlgn="auto">
              <a:spcBef>
                <a:spcPts val="0"/>
              </a:spcBef>
              <a:spcAft>
                <a:spcPts val="0"/>
              </a:spcAft>
              <a:defRPr/>
            </a:pPr>
            <a:r>
              <a:rPr lang="en-US" sz="4800" dirty="0">
                <a:solidFill>
                  <a:schemeClr val="bg1">
                    <a:lumMod val="50000"/>
                  </a:schemeClr>
                </a:solidFill>
                <a:latin typeface="Trebuchet MS" panose="020B0603020202020204" pitchFamily="34" charset="0"/>
              </a:rPr>
              <a:t>Old Assembly Model</a:t>
            </a:r>
          </a:p>
        </p:txBody>
      </p:sp>
      <p:cxnSp>
        <p:nvCxnSpPr>
          <p:cNvPr id="6" name="Straight Connector 5"/>
          <p:cNvCxnSpPr/>
          <p:nvPr/>
        </p:nvCxnSpPr>
        <p:spPr>
          <a:xfrm flipV="1">
            <a:off x="2058194" y="779463"/>
            <a:ext cx="5027613" cy="727075"/>
          </a:xfrm>
          <a:prstGeom prst="line">
            <a:avLst/>
          </a:prstGeom>
          <a:ln>
            <a:solidFill>
              <a:srgbClr val="336699"/>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2058194" y="657225"/>
            <a:ext cx="5027613" cy="849313"/>
          </a:xfrm>
          <a:prstGeom prst="line">
            <a:avLst/>
          </a:prstGeom>
          <a:ln>
            <a:solidFill>
              <a:srgbClr val="336699"/>
            </a:solidFill>
          </a:ln>
        </p:spPr>
        <p:style>
          <a:lnRef idx="2">
            <a:schemeClr val="accent1"/>
          </a:lnRef>
          <a:fillRef idx="0">
            <a:schemeClr val="accent1"/>
          </a:fillRef>
          <a:effectRef idx="1">
            <a:schemeClr val="accent1"/>
          </a:effectRef>
          <a:fontRef idx="minor">
            <a:schemeClr val="tx1"/>
          </a:fontRef>
        </p:style>
      </p:cxnSp>
      <p:sp>
        <p:nvSpPr>
          <p:cNvPr id="51207" name="TextBox 8"/>
          <p:cNvSpPr txBox="1">
            <a:spLocks noChangeArrowheads="1"/>
          </p:cNvSpPr>
          <p:nvPr/>
        </p:nvSpPr>
        <p:spPr bwMode="auto">
          <a:xfrm>
            <a:off x="2164931" y="1592263"/>
            <a:ext cx="48141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4800" dirty="0">
                <a:solidFill>
                  <a:schemeClr val="accent6">
                    <a:lumMod val="75000"/>
                  </a:schemeClr>
                </a:solidFill>
                <a:latin typeface="Trebuchet MS" panose="020B0603020202020204" pitchFamily="34" charset="0"/>
              </a:rPr>
              <a:t>Centralized Data</a:t>
            </a:r>
          </a:p>
        </p:txBody>
      </p:sp>
      <p:pic>
        <p:nvPicPr>
          <p:cNvPr id="5120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0088" y="1192213"/>
            <a:ext cx="1435100"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p:cNvCxnSpPr/>
          <p:nvPr/>
        </p:nvCxnSpPr>
        <p:spPr>
          <a:xfrm flipV="1">
            <a:off x="2058194" y="3003550"/>
            <a:ext cx="5027613" cy="727075"/>
          </a:xfrm>
          <a:prstGeom prst="line">
            <a:avLst/>
          </a:prstGeom>
          <a:ln>
            <a:solidFill>
              <a:srgbClr val="336699"/>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2058194" y="2881313"/>
            <a:ext cx="5027613" cy="849312"/>
          </a:xfrm>
          <a:prstGeom prst="line">
            <a:avLst/>
          </a:prstGeom>
          <a:ln>
            <a:solidFill>
              <a:srgbClr val="336699"/>
            </a:solidFill>
          </a:ln>
        </p:spPr>
        <p:style>
          <a:lnRef idx="2">
            <a:schemeClr val="accent1"/>
          </a:lnRef>
          <a:fillRef idx="0">
            <a:schemeClr val="accent1"/>
          </a:fillRef>
          <a:effectRef idx="1">
            <a:schemeClr val="accent1"/>
          </a:effectRef>
          <a:fontRef idx="minor">
            <a:schemeClr val="tx1"/>
          </a:fontRef>
        </p:style>
      </p:cxnSp>
      <p:pic>
        <p:nvPicPr>
          <p:cNvPr id="51211"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60713"/>
            <a:ext cx="1435100"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12" name="TextBox 13"/>
          <p:cNvSpPr txBox="1">
            <a:spLocks noChangeArrowheads="1"/>
          </p:cNvSpPr>
          <p:nvPr/>
        </p:nvSpPr>
        <p:spPr bwMode="auto">
          <a:xfrm>
            <a:off x="1065431" y="3795713"/>
            <a:ext cx="70131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4800" dirty="0">
                <a:solidFill>
                  <a:schemeClr val="accent6">
                    <a:lumMod val="75000"/>
                  </a:schemeClr>
                </a:solidFill>
                <a:latin typeface="Trebuchet MS" panose="020B0603020202020204" pitchFamily="34" charset="0"/>
              </a:rPr>
              <a:t>Updated Assembly Model</a:t>
            </a:r>
          </a:p>
        </p:txBody>
      </p:sp>
      <p:sp>
        <p:nvSpPr>
          <p:cNvPr id="18" name="TextBox 17"/>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
        <p:nvSpPr>
          <p:cNvPr id="24" name="TextBox 2"/>
          <p:cNvSpPr txBox="1">
            <a:spLocks noChangeArrowheads="1"/>
          </p:cNvSpPr>
          <p:nvPr/>
        </p:nvSpPr>
        <p:spPr bwMode="auto">
          <a:xfrm>
            <a:off x="199649" y="5257800"/>
            <a:ext cx="874470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4800" dirty="0">
                <a:solidFill>
                  <a:schemeClr val="accent6">
                    <a:lumMod val="75000"/>
                  </a:schemeClr>
                </a:solidFill>
                <a:latin typeface="Trebuchet MS" panose="020B0603020202020204" pitchFamily="34" charset="0"/>
              </a:rPr>
              <a:t>Genome not in INSDC Database</a:t>
            </a:r>
          </a:p>
        </p:txBody>
      </p:sp>
    </p:spTree>
    <p:extLst>
      <p:ext uri="{BB962C8B-B14F-4D97-AF65-F5344CB8AC3E}">
        <p14:creationId xmlns:p14="http://schemas.microsoft.com/office/powerpoint/2010/main" val="56633868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90567" y="2032254"/>
            <a:ext cx="5811726" cy="1151524"/>
            <a:chOff x="1590567" y="2032254"/>
            <a:chExt cx="5811726" cy="1151524"/>
          </a:xfrm>
        </p:grpSpPr>
        <p:cxnSp>
          <p:nvCxnSpPr>
            <p:cNvPr id="4" name="Straight Connector 3"/>
            <p:cNvCxnSpPr/>
            <p:nvPr/>
          </p:nvCxnSpPr>
          <p:spPr>
            <a:xfrm flipV="1">
              <a:off x="1892478" y="2364143"/>
              <a:ext cx="1357640" cy="14600"/>
            </a:xfrm>
            <a:prstGeom prst="line">
              <a:avLst/>
            </a:prstGeom>
            <a:ln w="57150" cmpd="sng">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flipV="1">
              <a:off x="2418898" y="2197143"/>
              <a:ext cx="1357640" cy="14600"/>
            </a:xfrm>
            <a:prstGeom prst="line">
              <a:avLst/>
            </a:prstGeom>
            <a:ln w="57150" cmpd="sng">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V="1">
              <a:off x="2723698" y="2522951"/>
              <a:ext cx="1357640" cy="14600"/>
            </a:xfrm>
            <a:prstGeom prst="line">
              <a:avLst/>
            </a:prstGeom>
            <a:ln w="57150" cmpd="sng">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3097718" y="2032254"/>
              <a:ext cx="1357640" cy="14600"/>
            </a:xfrm>
            <a:prstGeom prst="line">
              <a:avLst/>
            </a:prstGeom>
            <a:ln w="57150" cmpd="sng">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V="1">
              <a:off x="3702907" y="2378743"/>
              <a:ext cx="1357640" cy="14600"/>
            </a:xfrm>
            <a:prstGeom prst="line">
              <a:avLst/>
            </a:prstGeom>
            <a:ln w="57150" cmpd="sng">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4022306" y="2233643"/>
              <a:ext cx="1357640" cy="14600"/>
            </a:xfrm>
            <a:prstGeom prst="line">
              <a:avLst/>
            </a:prstGeom>
            <a:ln w="57150" cmpd="sng">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4381727" y="2522951"/>
              <a:ext cx="1357640" cy="14600"/>
            </a:xfrm>
            <a:prstGeom prst="line">
              <a:avLst/>
            </a:prstGeom>
            <a:ln w="57150" cmpd="sng">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V="1">
              <a:off x="4701126" y="2050423"/>
              <a:ext cx="1357640" cy="14600"/>
            </a:xfrm>
            <a:prstGeom prst="line">
              <a:avLst/>
            </a:prstGeom>
            <a:ln w="57150" cmpd="sng">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V="1">
              <a:off x="1590567" y="2035823"/>
              <a:ext cx="1357640" cy="14600"/>
            </a:xfrm>
            <a:prstGeom prst="line">
              <a:avLst/>
            </a:prstGeom>
            <a:ln w="57150" cmpd="sng">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V="1">
              <a:off x="5365833" y="2340623"/>
              <a:ext cx="1357640" cy="14600"/>
            </a:xfrm>
            <a:prstGeom prst="line">
              <a:avLst/>
            </a:prstGeom>
            <a:ln w="57150" cmpd="sng">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5684746" y="2211743"/>
              <a:ext cx="1357640" cy="14600"/>
            </a:xfrm>
            <a:prstGeom prst="line">
              <a:avLst/>
            </a:prstGeom>
            <a:ln w="57150" cmpd="sng">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V="1">
              <a:off x="5684746" y="2439250"/>
              <a:ext cx="1357640" cy="14600"/>
            </a:xfrm>
            <a:prstGeom prst="line">
              <a:avLst/>
            </a:prstGeom>
            <a:ln w="57150" cmpd="sng">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V="1">
              <a:off x="2335718" y="2810639"/>
              <a:ext cx="1357640" cy="14600"/>
            </a:xfrm>
            <a:prstGeom prst="line">
              <a:avLst/>
            </a:prstGeom>
            <a:ln w="57150" cmpd="sng">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V="1">
              <a:off x="3024087" y="3006837"/>
              <a:ext cx="1357640" cy="14600"/>
            </a:xfrm>
            <a:prstGeom prst="line">
              <a:avLst/>
            </a:prstGeom>
            <a:ln w="57150" cmpd="sng">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3776538" y="2825239"/>
              <a:ext cx="1357640" cy="14600"/>
            </a:xfrm>
            <a:prstGeom prst="line">
              <a:avLst/>
            </a:prstGeom>
            <a:ln w="57150" cmpd="sng">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V="1">
              <a:off x="4528989" y="2971558"/>
              <a:ext cx="1357640" cy="14600"/>
            </a:xfrm>
            <a:prstGeom prst="line">
              <a:avLst/>
            </a:prstGeom>
            <a:ln w="57150" cmpd="sng">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V="1">
              <a:off x="5281440" y="3117877"/>
              <a:ext cx="1357640" cy="14600"/>
            </a:xfrm>
            <a:prstGeom prst="line">
              <a:avLst/>
            </a:prstGeom>
            <a:ln w="57150" cmpd="sng">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V="1">
              <a:off x="5379946" y="2768147"/>
              <a:ext cx="1357640" cy="14600"/>
            </a:xfrm>
            <a:prstGeom prst="line">
              <a:avLst/>
            </a:prstGeom>
            <a:ln w="57150" cmpd="sng">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V="1">
              <a:off x="6044653" y="2959242"/>
              <a:ext cx="1357640" cy="14600"/>
            </a:xfrm>
            <a:prstGeom prst="line">
              <a:avLst/>
            </a:prstGeom>
            <a:ln w="57150" cmpd="sng">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V="1">
              <a:off x="3776538" y="3169178"/>
              <a:ext cx="1357640" cy="14600"/>
            </a:xfrm>
            <a:prstGeom prst="line">
              <a:avLst/>
            </a:prstGeom>
            <a:ln w="57150" cmpd="sng">
              <a:solidFill>
                <a:srgbClr val="FF6600"/>
              </a:solidFill>
            </a:ln>
          </p:spPr>
          <p:style>
            <a:lnRef idx="2">
              <a:schemeClr val="accent1"/>
            </a:lnRef>
            <a:fillRef idx="0">
              <a:schemeClr val="accent1"/>
            </a:fillRef>
            <a:effectRef idx="1">
              <a:schemeClr val="accent1"/>
            </a:effectRef>
            <a:fontRef idx="minor">
              <a:schemeClr val="tx1"/>
            </a:fontRef>
          </p:style>
        </p:cxnSp>
      </p:grpSp>
      <p:cxnSp>
        <p:nvCxnSpPr>
          <p:cNvPr id="24" name="Straight Connector 23"/>
          <p:cNvCxnSpPr/>
          <p:nvPr/>
        </p:nvCxnSpPr>
        <p:spPr>
          <a:xfrm flipV="1">
            <a:off x="232927" y="1013819"/>
            <a:ext cx="1357640" cy="14600"/>
          </a:xfrm>
          <a:prstGeom prst="line">
            <a:avLst/>
          </a:prstGeom>
          <a:ln w="57150" cmpd="sng">
            <a:solidFill>
              <a:schemeClr val="accent1"/>
            </a:solidFill>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1592407" y="790287"/>
            <a:ext cx="3756257" cy="461665"/>
          </a:xfrm>
          <a:prstGeom prst="rect">
            <a:avLst/>
          </a:prstGeom>
          <a:noFill/>
        </p:spPr>
        <p:txBody>
          <a:bodyPr wrap="none" rtlCol="0">
            <a:spAutoFit/>
          </a:bodyPr>
          <a:lstStyle/>
          <a:p>
            <a:r>
              <a:rPr lang="en-US" sz="2400" dirty="0" smtClean="0">
                <a:solidFill>
                  <a:schemeClr val="accent1"/>
                </a:solidFill>
              </a:rPr>
              <a:t>Sequences from haplotype 1</a:t>
            </a:r>
            <a:endParaRPr lang="en-US" sz="2400" dirty="0">
              <a:solidFill>
                <a:schemeClr val="accent1"/>
              </a:solidFill>
            </a:endParaRPr>
          </a:p>
        </p:txBody>
      </p:sp>
      <p:cxnSp>
        <p:nvCxnSpPr>
          <p:cNvPr id="26" name="Straight Connector 25"/>
          <p:cNvCxnSpPr/>
          <p:nvPr/>
        </p:nvCxnSpPr>
        <p:spPr>
          <a:xfrm flipV="1">
            <a:off x="234767" y="1426249"/>
            <a:ext cx="1357640" cy="14600"/>
          </a:xfrm>
          <a:prstGeom prst="line">
            <a:avLst/>
          </a:prstGeom>
          <a:ln w="57150" cmpd="sng">
            <a:solidFill>
              <a:srgbClr val="FF6600"/>
            </a:solidFill>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1579895" y="1202717"/>
            <a:ext cx="3756257" cy="461665"/>
          </a:xfrm>
          <a:prstGeom prst="rect">
            <a:avLst/>
          </a:prstGeom>
          <a:noFill/>
        </p:spPr>
        <p:txBody>
          <a:bodyPr wrap="none" rtlCol="0">
            <a:spAutoFit/>
          </a:bodyPr>
          <a:lstStyle/>
          <a:p>
            <a:r>
              <a:rPr lang="en-US" sz="2400" dirty="0" smtClean="0">
                <a:solidFill>
                  <a:srgbClr val="FF9933"/>
                </a:solidFill>
              </a:rPr>
              <a:t>Sequences from haplotype 2</a:t>
            </a:r>
            <a:endParaRPr lang="en-US" sz="2400" dirty="0">
              <a:solidFill>
                <a:srgbClr val="FF9933"/>
              </a:solidFill>
            </a:endParaRPr>
          </a:p>
        </p:txBody>
      </p:sp>
      <p:grpSp>
        <p:nvGrpSpPr>
          <p:cNvPr id="28" name="Group 27"/>
          <p:cNvGrpSpPr/>
          <p:nvPr/>
        </p:nvGrpSpPr>
        <p:grpSpPr>
          <a:xfrm>
            <a:off x="80661" y="3471449"/>
            <a:ext cx="7251454" cy="1050846"/>
            <a:chOff x="80661" y="3471449"/>
            <a:chExt cx="7251454" cy="1050846"/>
          </a:xfrm>
        </p:grpSpPr>
        <p:sp>
          <p:nvSpPr>
            <p:cNvPr id="29" name="TextBox 28"/>
            <p:cNvSpPr txBox="1"/>
            <p:nvPr/>
          </p:nvSpPr>
          <p:spPr>
            <a:xfrm>
              <a:off x="80661" y="3471449"/>
              <a:ext cx="7251454" cy="523220"/>
            </a:xfrm>
            <a:prstGeom prst="rect">
              <a:avLst/>
            </a:prstGeom>
            <a:noFill/>
          </p:spPr>
          <p:txBody>
            <a:bodyPr wrap="none" rtlCol="0">
              <a:spAutoFit/>
            </a:bodyPr>
            <a:lstStyle/>
            <a:p>
              <a:r>
                <a:rPr lang="en-US" sz="2800" dirty="0" smtClean="0"/>
                <a:t>Old Assembly model: compress into a consensus</a:t>
              </a:r>
              <a:endParaRPr lang="en-US" sz="2800" dirty="0"/>
            </a:p>
          </p:txBody>
        </p:sp>
        <p:grpSp>
          <p:nvGrpSpPr>
            <p:cNvPr id="30" name="Group 29"/>
            <p:cNvGrpSpPr/>
            <p:nvPr/>
          </p:nvGrpSpPr>
          <p:grpSpPr>
            <a:xfrm>
              <a:off x="1395254" y="4478497"/>
              <a:ext cx="5676328" cy="43798"/>
              <a:chOff x="1366058" y="4668284"/>
              <a:chExt cx="5676328" cy="43798"/>
            </a:xfrm>
          </p:grpSpPr>
          <p:cxnSp>
            <p:nvCxnSpPr>
              <p:cNvPr id="31" name="Straight Connector 30"/>
              <p:cNvCxnSpPr/>
              <p:nvPr/>
            </p:nvCxnSpPr>
            <p:spPr>
              <a:xfrm flipV="1">
                <a:off x="1366058" y="4697482"/>
                <a:ext cx="1357640" cy="14600"/>
              </a:xfrm>
              <a:prstGeom prst="line">
                <a:avLst/>
              </a:prstGeom>
              <a:ln w="57150" cmpd="sng">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2702919" y="4682883"/>
                <a:ext cx="1357640" cy="14600"/>
              </a:xfrm>
              <a:prstGeom prst="line">
                <a:avLst/>
              </a:prstGeom>
              <a:ln w="57150" cmpd="sng">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V="1">
                <a:off x="4032487" y="4668284"/>
                <a:ext cx="1357640" cy="14600"/>
              </a:xfrm>
              <a:prstGeom prst="line">
                <a:avLst/>
              </a:prstGeom>
              <a:ln w="57150" cmpd="sng">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V="1">
                <a:off x="5684746" y="4668284"/>
                <a:ext cx="1357640" cy="14600"/>
              </a:xfrm>
              <a:prstGeom prst="line">
                <a:avLst/>
              </a:prstGeom>
              <a:ln w="57150" cmpd="sng">
                <a:solidFill>
                  <a:schemeClr val="accent1"/>
                </a:solidFill>
              </a:ln>
            </p:spPr>
            <p:style>
              <a:lnRef idx="2">
                <a:schemeClr val="accent1"/>
              </a:lnRef>
              <a:fillRef idx="0">
                <a:schemeClr val="accent1"/>
              </a:fillRef>
              <a:effectRef idx="1">
                <a:schemeClr val="accent1"/>
              </a:effectRef>
              <a:fontRef idx="minor">
                <a:schemeClr val="tx1"/>
              </a:fontRef>
            </p:style>
          </p:cxnSp>
        </p:grpSp>
      </p:grpSp>
      <p:grpSp>
        <p:nvGrpSpPr>
          <p:cNvPr id="35" name="Group 34"/>
          <p:cNvGrpSpPr/>
          <p:nvPr/>
        </p:nvGrpSpPr>
        <p:grpSpPr>
          <a:xfrm>
            <a:off x="80661" y="4893986"/>
            <a:ext cx="7390315" cy="1179304"/>
            <a:chOff x="80661" y="4893986"/>
            <a:chExt cx="7390315" cy="1179304"/>
          </a:xfrm>
        </p:grpSpPr>
        <p:sp>
          <p:nvSpPr>
            <p:cNvPr id="36" name="TextBox 35"/>
            <p:cNvSpPr txBox="1"/>
            <p:nvPr/>
          </p:nvSpPr>
          <p:spPr>
            <a:xfrm>
              <a:off x="80661" y="4893986"/>
              <a:ext cx="7390315" cy="523220"/>
            </a:xfrm>
            <a:prstGeom prst="rect">
              <a:avLst/>
            </a:prstGeom>
            <a:noFill/>
          </p:spPr>
          <p:txBody>
            <a:bodyPr wrap="none" rtlCol="0">
              <a:spAutoFit/>
            </a:bodyPr>
            <a:lstStyle/>
            <a:p>
              <a:r>
                <a:rPr lang="en-US" sz="2800" dirty="0" smtClean="0"/>
                <a:t>New Assembly model: represent both haplotypes</a:t>
              </a:r>
              <a:endParaRPr lang="en-US" sz="2800" dirty="0"/>
            </a:p>
          </p:txBody>
        </p:sp>
        <p:grpSp>
          <p:nvGrpSpPr>
            <p:cNvPr id="37" name="Group 36"/>
            <p:cNvGrpSpPr/>
            <p:nvPr/>
          </p:nvGrpSpPr>
          <p:grpSpPr>
            <a:xfrm>
              <a:off x="2087555" y="5752106"/>
              <a:ext cx="4984027" cy="321184"/>
              <a:chOff x="2087555" y="5752106"/>
              <a:chExt cx="4984027" cy="321184"/>
            </a:xfrm>
          </p:grpSpPr>
          <p:cxnSp>
            <p:nvCxnSpPr>
              <p:cNvPr id="38" name="Straight Connector 37"/>
              <p:cNvCxnSpPr/>
              <p:nvPr/>
            </p:nvCxnSpPr>
            <p:spPr>
              <a:xfrm flipV="1">
                <a:off x="2087555" y="5752106"/>
                <a:ext cx="4984027" cy="14600"/>
              </a:xfrm>
              <a:prstGeom prst="line">
                <a:avLst/>
              </a:prstGeom>
              <a:ln w="57150" cmpd="sng">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2752894" y="6073290"/>
                <a:ext cx="3970579" cy="0"/>
              </a:xfrm>
              <a:prstGeom prst="line">
                <a:avLst/>
              </a:prstGeom>
              <a:ln w="57150" cmpd="sng">
                <a:solidFill>
                  <a:srgbClr val="FF6600"/>
                </a:solidFill>
              </a:ln>
            </p:spPr>
            <p:style>
              <a:lnRef idx="2">
                <a:schemeClr val="accent1"/>
              </a:lnRef>
              <a:fillRef idx="0">
                <a:schemeClr val="accent1"/>
              </a:fillRef>
              <a:effectRef idx="1">
                <a:schemeClr val="accent1"/>
              </a:effectRef>
              <a:fontRef idx="minor">
                <a:schemeClr val="tx1"/>
              </a:fontRef>
            </p:style>
          </p:cxnSp>
        </p:grpSp>
      </p:grpSp>
      <p:sp>
        <p:nvSpPr>
          <p:cNvPr id="41" name="TextBox 40"/>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4464938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981200" y="762000"/>
            <a:ext cx="5486400" cy="6096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2286000" y="914400"/>
            <a:ext cx="5715000" cy="523220"/>
          </a:xfrm>
          <a:prstGeom prst="rect">
            <a:avLst/>
          </a:prstGeom>
          <a:noFill/>
        </p:spPr>
        <p:txBody>
          <a:bodyPr wrap="square" rtlCol="0">
            <a:spAutoFit/>
          </a:bodyPr>
          <a:lstStyle/>
          <a:p>
            <a:r>
              <a:rPr lang="en-US" sz="2800" dirty="0" smtClean="0">
                <a:solidFill>
                  <a:schemeClr val="bg1"/>
                </a:solidFill>
              </a:rPr>
              <a:t>Assembly (e.g. GRCh37)</a:t>
            </a:r>
            <a:endParaRPr lang="en-US" sz="2800" dirty="0">
              <a:solidFill>
                <a:schemeClr val="bg1"/>
              </a:solidFill>
            </a:endParaRPr>
          </a:p>
        </p:txBody>
      </p:sp>
      <p:grpSp>
        <p:nvGrpSpPr>
          <p:cNvPr id="2" name="Group 36"/>
          <p:cNvGrpSpPr/>
          <p:nvPr/>
        </p:nvGrpSpPr>
        <p:grpSpPr>
          <a:xfrm>
            <a:off x="2758440" y="1524000"/>
            <a:ext cx="1676400" cy="1600200"/>
            <a:chOff x="2362200" y="1219200"/>
            <a:chExt cx="1676400" cy="1600200"/>
          </a:xfrm>
        </p:grpSpPr>
        <p:sp>
          <p:nvSpPr>
            <p:cNvPr id="6" name="Rounded Rectangle 5"/>
            <p:cNvSpPr/>
            <p:nvPr/>
          </p:nvSpPr>
          <p:spPr>
            <a:xfrm>
              <a:off x="2362200" y="1219200"/>
              <a:ext cx="1676400" cy="16002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2657864" y="1600200"/>
              <a:ext cx="1075936" cy="646331"/>
            </a:xfrm>
            <a:prstGeom prst="rect">
              <a:avLst/>
            </a:prstGeom>
            <a:noFill/>
          </p:spPr>
          <p:txBody>
            <a:bodyPr wrap="none" rtlCol="0">
              <a:spAutoFit/>
            </a:bodyPr>
            <a:lstStyle/>
            <a:p>
              <a:pPr algn="ctr"/>
              <a:r>
                <a:rPr lang="en-US" dirty="0" smtClean="0"/>
                <a:t>Primary </a:t>
              </a:r>
            </a:p>
            <a:p>
              <a:pPr algn="ctr"/>
              <a:r>
                <a:rPr lang="en-US" dirty="0" smtClean="0"/>
                <a:t>Assembly</a:t>
              </a:r>
              <a:endParaRPr lang="en-US" dirty="0"/>
            </a:p>
          </p:txBody>
        </p:sp>
      </p:grpSp>
      <p:grpSp>
        <p:nvGrpSpPr>
          <p:cNvPr id="3" name="Group 91"/>
          <p:cNvGrpSpPr/>
          <p:nvPr/>
        </p:nvGrpSpPr>
        <p:grpSpPr>
          <a:xfrm>
            <a:off x="4475872" y="1447800"/>
            <a:ext cx="1620128" cy="1143000"/>
            <a:chOff x="7239000" y="228600"/>
            <a:chExt cx="1371600" cy="1143000"/>
          </a:xfrm>
        </p:grpSpPr>
        <p:sp>
          <p:nvSpPr>
            <p:cNvPr id="8" name="Rounded Rectangle 7"/>
            <p:cNvSpPr/>
            <p:nvPr/>
          </p:nvSpPr>
          <p:spPr>
            <a:xfrm>
              <a:off x="7239000" y="228600"/>
              <a:ext cx="1371600" cy="11430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7440358" y="381000"/>
              <a:ext cx="1045086" cy="571586"/>
            </a:xfrm>
            <a:prstGeom prst="rect">
              <a:avLst/>
            </a:prstGeom>
            <a:noFill/>
          </p:spPr>
          <p:txBody>
            <a:bodyPr wrap="none" rtlCol="0">
              <a:spAutoFit/>
            </a:bodyPr>
            <a:lstStyle/>
            <a:p>
              <a:pPr algn="ctr"/>
              <a:r>
                <a:rPr lang="en-US" dirty="0" smtClean="0"/>
                <a:t>Non-nuclear </a:t>
              </a:r>
              <a:br>
                <a:rPr lang="en-US" dirty="0" smtClean="0"/>
              </a:br>
              <a:r>
                <a:rPr lang="en-US" dirty="0" smtClean="0"/>
                <a:t>assembly unit </a:t>
              </a:r>
              <a:br>
                <a:rPr lang="en-US" dirty="0" smtClean="0"/>
              </a:br>
              <a:r>
                <a:rPr lang="en-US" dirty="0" smtClean="0"/>
                <a:t>(e.g. MT)</a:t>
              </a:r>
              <a:endParaRPr lang="en-US" dirty="0"/>
            </a:p>
          </p:txBody>
        </p:sp>
      </p:grpSp>
      <p:grpSp>
        <p:nvGrpSpPr>
          <p:cNvPr id="10" name="Group 90"/>
          <p:cNvGrpSpPr/>
          <p:nvPr/>
        </p:nvGrpSpPr>
        <p:grpSpPr>
          <a:xfrm>
            <a:off x="4461804" y="2667000"/>
            <a:ext cx="990600" cy="762000"/>
            <a:chOff x="228600" y="0"/>
            <a:chExt cx="1066800" cy="914400"/>
          </a:xfrm>
        </p:grpSpPr>
        <p:sp>
          <p:nvSpPr>
            <p:cNvPr id="26" name="Rounded Rectangle 25"/>
            <p:cNvSpPr/>
            <p:nvPr/>
          </p:nvSpPr>
          <p:spPr>
            <a:xfrm>
              <a:off x="228600" y="0"/>
              <a:ext cx="1066800" cy="9144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480160" y="134035"/>
              <a:ext cx="563680" cy="646331"/>
            </a:xfrm>
            <a:prstGeom prst="rect">
              <a:avLst/>
            </a:prstGeom>
            <a:noFill/>
          </p:spPr>
          <p:txBody>
            <a:bodyPr wrap="none" rtlCol="0">
              <a:spAutoFit/>
            </a:bodyPr>
            <a:lstStyle/>
            <a:p>
              <a:pPr algn="ctr"/>
              <a:r>
                <a:rPr lang="en-US" dirty="0" smtClean="0"/>
                <a:t>ALT </a:t>
              </a:r>
            </a:p>
            <a:p>
              <a:pPr algn="ctr"/>
              <a:r>
                <a:rPr lang="en-US" dirty="0"/>
                <a:t>1</a:t>
              </a:r>
            </a:p>
          </p:txBody>
        </p:sp>
      </p:grpSp>
      <p:grpSp>
        <p:nvGrpSpPr>
          <p:cNvPr id="11" name="Group 89"/>
          <p:cNvGrpSpPr/>
          <p:nvPr/>
        </p:nvGrpSpPr>
        <p:grpSpPr>
          <a:xfrm>
            <a:off x="5458264" y="2667000"/>
            <a:ext cx="990600" cy="762000"/>
            <a:chOff x="228600" y="1066800"/>
            <a:chExt cx="1066800" cy="914400"/>
          </a:xfrm>
        </p:grpSpPr>
        <p:sp>
          <p:nvSpPr>
            <p:cNvPr id="25" name="Rounded Rectangle 24"/>
            <p:cNvSpPr/>
            <p:nvPr/>
          </p:nvSpPr>
          <p:spPr>
            <a:xfrm>
              <a:off x="228600" y="1066800"/>
              <a:ext cx="1066800" cy="9144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480160" y="1200835"/>
              <a:ext cx="563680" cy="646331"/>
            </a:xfrm>
            <a:prstGeom prst="rect">
              <a:avLst/>
            </a:prstGeom>
            <a:noFill/>
          </p:spPr>
          <p:txBody>
            <a:bodyPr wrap="none" rtlCol="0">
              <a:spAutoFit/>
            </a:bodyPr>
            <a:lstStyle/>
            <a:p>
              <a:pPr algn="ctr"/>
              <a:r>
                <a:rPr lang="en-US" dirty="0" smtClean="0"/>
                <a:t>ALT </a:t>
              </a:r>
            </a:p>
            <a:p>
              <a:pPr algn="ctr"/>
              <a:r>
                <a:rPr lang="en-US" dirty="0" smtClean="0"/>
                <a:t>2</a:t>
              </a:r>
              <a:endParaRPr lang="en-US" dirty="0"/>
            </a:p>
          </p:txBody>
        </p:sp>
      </p:grpSp>
      <p:grpSp>
        <p:nvGrpSpPr>
          <p:cNvPr id="12" name="Group 88"/>
          <p:cNvGrpSpPr/>
          <p:nvPr/>
        </p:nvGrpSpPr>
        <p:grpSpPr>
          <a:xfrm>
            <a:off x="6477000" y="2667000"/>
            <a:ext cx="990600" cy="762000"/>
            <a:chOff x="381000" y="2209800"/>
            <a:chExt cx="1066800" cy="914400"/>
          </a:xfrm>
        </p:grpSpPr>
        <p:sp>
          <p:nvSpPr>
            <p:cNvPr id="24" name="Rounded Rectangle 23"/>
            <p:cNvSpPr/>
            <p:nvPr/>
          </p:nvSpPr>
          <p:spPr>
            <a:xfrm>
              <a:off x="381000" y="2209800"/>
              <a:ext cx="1066800" cy="9144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632560" y="2343835"/>
              <a:ext cx="563680" cy="646331"/>
            </a:xfrm>
            <a:prstGeom prst="rect">
              <a:avLst/>
            </a:prstGeom>
            <a:noFill/>
          </p:spPr>
          <p:txBody>
            <a:bodyPr wrap="none" rtlCol="0">
              <a:spAutoFit/>
            </a:bodyPr>
            <a:lstStyle/>
            <a:p>
              <a:pPr algn="ctr"/>
              <a:r>
                <a:rPr lang="en-US" dirty="0" smtClean="0"/>
                <a:t>ALT </a:t>
              </a:r>
            </a:p>
            <a:p>
              <a:pPr algn="ctr"/>
              <a:r>
                <a:rPr lang="en-US" dirty="0"/>
                <a:t>3</a:t>
              </a:r>
            </a:p>
          </p:txBody>
        </p:sp>
      </p:grpSp>
      <p:grpSp>
        <p:nvGrpSpPr>
          <p:cNvPr id="13" name="Group 87"/>
          <p:cNvGrpSpPr/>
          <p:nvPr/>
        </p:nvGrpSpPr>
        <p:grpSpPr>
          <a:xfrm>
            <a:off x="4461804" y="3429000"/>
            <a:ext cx="990600" cy="762000"/>
            <a:chOff x="457200" y="3276600"/>
            <a:chExt cx="1066800" cy="914400"/>
          </a:xfrm>
        </p:grpSpPr>
        <p:sp>
          <p:nvSpPr>
            <p:cNvPr id="23" name="Rounded Rectangle 22"/>
            <p:cNvSpPr/>
            <p:nvPr/>
          </p:nvSpPr>
          <p:spPr>
            <a:xfrm>
              <a:off x="457200" y="3276600"/>
              <a:ext cx="1066800" cy="9144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708760" y="3410635"/>
              <a:ext cx="563680" cy="646331"/>
            </a:xfrm>
            <a:prstGeom prst="rect">
              <a:avLst/>
            </a:prstGeom>
            <a:noFill/>
          </p:spPr>
          <p:txBody>
            <a:bodyPr wrap="none" rtlCol="0">
              <a:spAutoFit/>
            </a:bodyPr>
            <a:lstStyle/>
            <a:p>
              <a:pPr algn="ctr"/>
              <a:r>
                <a:rPr lang="en-US" dirty="0" smtClean="0"/>
                <a:t>ALT </a:t>
              </a:r>
            </a:p>
            <a:p>
              <a:pPr algn="ctr"/>
              <a:r>
                <a:rPr lang="en-US" dirty="0"/>
                <a:t>4</a:t>
              </a:r>
            </a:p>
          </p:txBody>
        </p:sp>
      </p:grpSp>
      <p:grpSp>
        <p:nvGrpSpPr>
          <p:cNvPr id="14" name="Group 86"/>
          <p:cNvGrpSpPr/>
          <p:nvPr/>
        </p:nvGrpSpPr>
        <p:grpSpPr>
          <a:xfrm>
            <a:off x="5458264" y="3429000"/>
            <a:ext cx="990600" cy="762000"/>
            <a:chOff x="304800" y="4343400"/>
            <a:chExt cx="1066800" cy="914400"/>
          </a:xfrm>
        </p:grpSpPr>
        <p:sp>
          <p:nvSpPr>
            <p:cNvPr id="22" name="Rounded Rectangle 21"/>
            <p:cNvSpPr/>
            <p:nvPr/>
          </p:nvSpPr>
          <p:spPr>
            <a:xfrm>
              <a:off x="304800" y="4343400"/>
              <a:ext cx="1066800" cy="9144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556360" y="4477435"/>
              <a:ext cx="563680" cy="646331"/>
            </a:xfrm>
            <a:prstGeom prst="rect">
              <a:avLst/>
            </a:prstGeom>
            <a:noFill/>
          </p:spPr>
          <p:txBody>
            <a:bodyPr wrap="none" rtlCol="0">
              <a:spAutoFit/>
            </a:bodyPr>
            <a:lstStyle/>
            <a:p>
              <a:pPr algn="ctr"/>
              <a:r>
                <a:rPr lang="en-US" dirty="0" smtClean="0"/>
                <a:t>ALT </a:t>
              </a:r>
            </a:p>
            <a:p>
              <a:pPr algn="ctr"/>
              <a:r>
                <a:rPr lang="en-US" dirty="0" smtClean="0"/>
                <a:t>5</a:t>
              </a:r>
              <a:endParaRPr lang="en-US" dirty="0"/>
            </a:p>
          </p:txBody>
        </p:sp>
      </p:grpSp>
      <p:grpSp>
        <p:nvGrpSpPr>
          <p:cNvPr id="15" name="Group 85"/>
          <p:cNvGrpSpPr/>
          <p:nvPr/>
        </p:nvGrpSpPr>
        <p:grpSpPr>
          <a:xfrm>
            <a:off x="4495800" y="5181600"/>
            <a:ext cx="990600" cy="762000"/>
            <a:chOff x="152400" y="5486400"/>
            <a:chExt cx="1066800" cy="914400"/>
          </a:xfrm>
        </p:grpSpPr>
        <p:sp>
          <p:nvSpPr>
            <p:cNvPr id="17" name="Rounded Rectangle 16"/>
            <p:cNvSpPr/>
            <p:nvPr/>
          </p:nvSpPr>
          <p:spPr>
            <a:xfrm>
              <a:off x="152400" y="5486400"/>
              <a:ext cx="1066800" cy="9144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403960" y="5620435"/>
              <a:ext cx="563680" cy="646331"/>
            </a:xfrm>
            <a:prstGeom prst="rect">
              <a:avLst/>
            </a:prstGeom>
            <a:noFill/>
          </p:spPr>
          <p:txBody>
            <a:bodyPr wrap="none" rtlCol="0">
              <a:spAutoFit/>
            </a:bodyPr>
            <a:lstStyle/>
            <a:p>
              <a:pPr algn="ctr"/>
              <a:r>
                <a:rPr lang="en-US" dirty="0" smtClean="0"/>
                <a:t>ALT </a:t>
              </a:r>
            </a:p>
            <a:p>
              <a:pPr algn="ctr"/>
              <a:r>
                <a:rPr lang="en-US" dirty="0" smtClean="0"/>
                <a:t>9</a:t>
              </a:r>
              <a:endParaRPr lang="en-US" dirty="0"/>
            </a:p>
          </p:txBody>
        </p:sp>
      </p:grpSp>
      <p:grpSp>
        <p:nvGrpSpPr>
          <p:cNvPr id="16" name="Group 64"/>
          <p:cNvGrpSpPr/>
          <p:nvPr/>
        </p:nvGrpSpPr>
        <p:grpSpPr>
          <a:xfrm>
            <a:off x="6477000" y="3429000"/>
            <a:ext cx="990600" cy="762000"/>
            <a:chOff x="7696200" y="1676400"/>
            <a:chExt cx="1066800" cy="914400"/>
          </a:xfrm>
        </p:grpSpPr>
        <p:sp>
          <p:nvSpPr>
            <p:cNvPr id="21" name="Rounded Rectangle 20"/>
            <p:cNvSpPr/>
            <p:nvPr/>
          </p:nvSpPr>
          <p:spPr>
            <a:xfrm>
              <a:off x="7696200" y="1676400"/>
              <a:ext cx="1066800" cy="9144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7947760" y="1810435"/>
              <a:ext cx="563680" cy="646331"/>
            </a:xfrm>
            <a:prstGeom prst="rect">
              <a:avLst/>
            </a:prstGeom>
            <a:noFill/>
          </p:spPr>
          <p:txBody>
            <a:bodyPr wrap="none" rtlCol="0">
              <a:spAutoFit/>
            </a:bodyPr>
            <a:lstStyle/>
            <a:p>
              <a:pPr algn="ctr"/>
              <a:r>
                <a:rPr lang="en-US" dirty="0" smtClean="0"/>
                <a:t>ALT </a:t>
              </a:r>
            </a:p>
            <a:p>
              <a:pPr algn="ctr"/>
              <a:r>
                <a:rPr lang="en-US" dirty="0" smtClean="0"/>
                <a:t>6</a:t>
              </a:r>
              <a:endParaRPr lang="en-US" dirty="0"/>
            </a:p>
          </p:txBody>
        </p:sp>
      </p:grpSp>
      <p:grpSp>
        <p:nvGrpSpPr>
          <p:cNvPr id="18" name="Group 63"/>
          <p:cNvGrpSpPr/>
          <p:nvPr/>
        </p:nvGrpSpPr>
        <p:grpSpPr>
          <a:xfrm>
            <a:off x="6477000" y="4191000"/>
            <a:ext cx="990600" cy="762000"/>
            <a:chOff x="7772400" y="2671465"/>
            <a:chExt cx="1066800" cy="914400"/>
          </a:xfrm>
        </p:grpSpPr>
        <p:sp>
          <p:nvSpPr>
            <p:cNvPr id="20" name="Rounded Rectangle 19"/>
            <p:cNvSpPr/>
            <p:nvPr/>
          </p:nvSpPr>
          <p:spPr>
            <a:xfrm>
              <a:off x="7772400" y="2671465"/>
              <a:ext cx="1066800" cy="9144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8023960" y="2805500"/>
              <a:ext cx="563680" cy="646331"/>
            </a:xfrm>
            <a:prstGeom prst="rect">
              <a:avLst/>
            </a:prstGeom>
            <a:noFill/>
          </p:spPr>
          <p:txBody>
            <a:bodyPr wrap="none" rtlCol="0">
              <a:spAutoFit/>
            </a:bodyPr>
            <a:lstStyle/>
            <a:p>
              <a:pPr algn="ctr"/>
              <a:r>
                <a:rPr lang="en-US" dirty="0" smtClean="0"/>
                <a:t>ALT </a:t>
              </a:r>
            </a:p>
            <a:p>
              <a:pPr algn="ctr"/>
              <a:r>
                <a:rPr lang="en-US" dirty="0" smtClean="0"/>
                <a:t>7</a:t>
              </a:r>
              <a:endParaRPr lang="en-US" dirty="0"/>
            </a:p>
          </p:txBody>
        </p:sp>
      </p:grpSp>
      <p:grpSp>
        <p:nvGrpSpPr>
          <p:cNvPr id="36" name="Group 62"/>
          <p:cNvGrpSpPr/>
          <p:nvPr/>
        </p:nvGrpSpPr>
        <p:grpSpPr>
          <a:xfrm>
            <a:off x="4495800" y="4343400"/>
            <a:ext cx="990600" cy="762000"/>
            <a:chOff x="7848600" y="3733800"/>
            <a:chExt cx="1066800" cy="914400"/>
          </a:xfrm>
        </p:grpSpPr>
        <p:sp>
          <p:nvSpPr>
            <p:cNvPr id="19" name="Rounded Rectangle 18"/>
            <p:cNvSpPr/>
            <p:nvPr/>
          </p:nvSpPr>
          <p:spPr>
            <a:xfrm>
              <a:off x="7848600" y="3733800"/>
              <a:ext cx="1066800" cy="9144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8100160" y="3867835"/>
              <a:ext cx="563680" cy="646331"/>
            </a:xfrm>
            <a:prstGeom prst="rect">
              <a:avLst/>
            </a:prstGeom>
            <a:noFill/>
          </p:spPr>
          <p:txBody>
            <a:bodyPr wrap="none" rtlCol="0">
              <a:spAutoFit/>
            </a:bodyPr>
            <a:lstStyle/>
            <a:p>
              <a:pPr algn="ctr"/>
              <a:r>
                <a:rPr lang="en-US" dirty="0" smtClean="0"/>
                <a:t>ALT </a:t>
              </a:r>
            </a:p>
            <a:p>
              <a:pPr algn="ctr"/>
              <a:r>
                <a:rPr lang="en-US" dirty="0" smtClean="0"/>
                <a:t>8</a:t>
              </a:r>
              <a:endParaRPr lang="en-US" dirty="0"/>
            </a:p>
          </p:txBody>
        </p:sp>
      </p:grpSp>
      <p:grpSp>
        <p:nvGrpSpPr>
          <p:cNvPr id="37" name="Group 57"/>
          <p:cNvGrpSpPr/>
          <p:nvPr/>
        </p:nvGrpSpPr>
        <p:grpSpPr>
          <a:xfrm>
            <a:off x="1981200" y="1524000"/>
            <a:ext cx="685800" cy="762000"/>
            <a:chOff x="2133600" y="1143000"/>
            <a:chExt cx="685800" cy="762000"/>
          </a:xfrm>
        </p:grpSpPr>
        <p:sp>
          <p:nvSpPr>
            <p:cNvPr id="56" name="Rounded Rectangle 55"/>
            <p:cNvSpPr/>
            <p:nvPr/>
          </p:nvSpPr>
          <p:spPr>
            <a:xfrm>
              <a:off x="2133600" y="1143000"/>
              <a:ext cx="685800" cy="7620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p:cNvSpPr txBox="1"/>
            <p:nvPr/>
          </p:nvSpPr>
          <p:spPr>
            <a:xfrm>
              <a:off x="2204310" y="1295400"/>
              <a:ext cx="544380" cy="369332"/>
            </a:xfrm>
            <a:prstGeom prst="rect">
              <a:avLst/>
            </a:prstGeom>
            <a:noFill/>
          </p:spPr>
          <p:txBody>
            <a:bodyPr wrap="none" rtlCol="0">
              <a:spAutoFit/>
            </a:bodyPr>
            <a:lstStyle/>
            <a:p>
              <a:r>
                <a:rPr lang="en-US" dirty="0" smtClean="0"/>
                <a:t>PAR</a:t>
              </a:r>
              <a:endParaRPr lang="en-US" dirty="0"/>
            </a:p>
          </p:txBody>
        </p:sp>
      </p:grpSp>
      <p:grpSp>
        <p:nvGrpSpPr>
          <p:cNvPr id="39" name="Group 68"/>
          <p:cNvGrpSpPr/>
          <p:nvPr/>
        </p:nvGrpSpPr>
        <p:grpSpPr>
          <a:xfrm>
            <a:off x="2895600" y="3124200"/>
            <a:ext cx="914400" cy="646331"/>
            <a:chOff x="3124200" y="2755392"/>
            <a:chExt cx="914400" cy="646331"/>
          </a:xfrm>
        </p:grpSpPr>
        <p:sp>
          <p:nvSpPr>
            <p:cNvPr id="67" name="Rounded Rectangle 66"/>
            <p:cNvSpPr/>
            <p:nvPr/>
          </p:nvSpPr>
          <p:spPr>
            <a:xfrm>
              <a:off x="3124200" y="2819400"/>
              <a:ext cx="914400" cy="5334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TextBox 67"/>
            <p:cNvSpPr txBox="1"/>
            <p:nvPr/>
          </p:nvSpPr>
          <p:spPr>
            <a:xfrm>
              <a:off x="3190909" y="2755392"/>
              <a:ext cx="780983" cy="646331"/>
            </a:xfrm>
            <a:prstGeom prst="rect">
              <a:avLst/>
            </a:prstGeom>
            <a:noFill/>
          </p:spPr>
          <p:txBody>
            <a:bodyPr wrap="none" rtlCol="0">
              <a:spAutoFit/>
            </a:bodyPr>
            <a:lstStyle/>
            <a:p>
              <a:pPr algn="ctr"/>
              <a:r>
                <a:rPr lang="en-US" sz="1200" dirty="0" smtClean="0"/>
                <a:t>Genomic </a:t>
              </a:r>
            </a:p>
            <a:p>
              <a:pPr algn="ctr"/>
              <a:r>
                <a:rPr lang="en-US" sz="1200" dirty="0" smtClean="0"/>
                <a:t>Region</a:t>
              </a:r>
            </a:p>
            <a:p>
              <a:pPr algn="ctr"/>
              <a:r>
                <a:rPr lang="en-US" sz="1200" dirty="0" smtClean="0"/>
                <a:t>(MHC)</a:t>
              </a:r>
              <a:endParaRPr lang="en-US" sz="1200" dirty="0"/>
            </a:p>
          </p:txBody>
        </p:sp>
      </p:grpSp>
      <p:grpSp>
        <p:nvGrpSpPr>
          <p:cNvPr id="40" name="Group 69"/>
          <p:cNvGrpSpPr/>
          <p:nvPr/>
        </p:nvGrpSpPr>
        <p:grpSpPr>
          <a:xfrm>
            <a:off x="2895600" y="3700117"/>
            <a:ext cx="914400" cy="646331"/>
            <a:chOff x="3124200" y="2755392"/>
            <a:chExt cx="914400" cy="646331"/>
          </a:xfrm>
        </p:grpSpPr>
        <p:sp>
          <p:nvSpPr>
            <p:cNvPr id="71" name="Rounded Rectangle 70"/>
            <p:cNvSpPr/>
            <p:nvPr/>
          </p:nvSpPr>
          <p:spPr>
            <a:xfrm>
              <a:off x="3124200" y="2819400"/>
              <a:ext cx="914400" cy="5334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p:cNvSpPr txBox="1"/>
            <p:nvPr/>
          </p:nvSpPr>
          <p:spPr>
            <a:xfrm>
              <a:off x="3147211" y="2755392"/>
              <a:ext cx="868379" cy="646331"/>
            </a:xfrm>
            <a:prstGeom prst="rect">
              <a:avLst/>
            </a:prstGeom>
            <a:noFill/>
          </p:spPr>
          <p:txBody>
            <a:bodyPr wrap="none" rtlCol="0">
              <a:spAutoFit/>
            </a:bodyPr>
            <a:lstStyle/>
            <a:p>
              <a:pPr algn="ctr"/>
              <a:r>
                <a:rPr lang="en-US" sz="1200" dirty="0" smtClean="0"/>
                <a:t>Genomic </a:t>
              </a:r>
            </a:p>
            <a:p>
              <a:pPr algn="ctr"/>
              <a:r>
                <a:rPr lang="en-US" sz="1200" dirty="0" smtClean="0"/>
                <a:t>Region</a:t>
              </a:r>
            </a:p>
            <a:p>
              <a:pPr algn="ctr"/>
              <a:r>
                <a:rPr lang="en-US" sz="1200" dirty="0" smtClean="0"/>
                <a:t>(UGT2B17)</a:t>
              </a:r>
              <a:endParaRPr lang="en-US" sz="1200" dirty="0"/>
            </a:p>
          </p:txBody>
        </p:sp>
      </p:grpSp>
      <p:grpSp>
        <p:nvGrpSpPr>
          <p:cNvPr id="41" name="Group 72"/>
          <p:cNvGrpSpPr/>
          <p:nvPr/>
        </p:nvGrpSpPr>
        <p:grpSpPr>
          <a:xfrm>
            <a:off x="2895600" y="4276034"/>
            <a:ext cx="914400" cy="646331"/>
            <a:chOff x="3124200" y="2755392"/>
            <a:chExt cx="914400" cy="646331"/>
          </a:xfrm>
        </p:grpSpPr>
        <p:sp>
          <p:nvSpPr>
            <p:cNvPr id="74" name="Rounded Rectangle 73"/>
            <p:cNvSpPr/>
            <p:nvPr/>
          </p:nvSpPr>
          <p:spPr>
            <a:xfrm>
              <a:off x="3124200" y="2819400"/>
              <a:ext cx="914400" cy="5334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Box 74"/>
            <p:cNvSpPr txBox="1"/>
            <p:nvPr/>
          </p:nvSpPr>
          <p:spPr>
            <a:xfrm>
              <a:off x="3190909" y="2755392"/>
              <a:ext cx="780983" cy="646331"/>
            </a:xfrm>
            <a:prstGeom prst="rect">
              <a:avLst/>
            </a:prstGeom>
            <a:noFill/>
          </p:spPr>
          <p:txBody>
            <a:bodyPr wrap="none" rtlCol="0">
              <a:spAutoFit/>
            </a:bodyPr>
            <a:lstStyle/>
            <a:p>
              <a:pPr algn="ctr"/>
              <a:r>
                <a:rPr lang="en-US" sz="1200" dirty="0" smtClean="0"/>
                <a:t>Genomic </a:t>
              </a:r>
            </a:p>
            <a:p>
              <a:pPr algn="ctr"/>
              <a:r>
                <a:rPr lang="en-US" sz="1200" dirty="0" smtClean="0"/>
                <a:t>Region</a:t>
              </a:r>
            </a:p>
            <a:p>
              <a:pPr algn="ctr"/>
              <a:r>
                <a:rPr lang="en-US" sz="1200" dirty="0" smtClean="0"/>
                <a:t>(MAPT)</a:t>
              </a:r>
              <a:endParaRPr lang="en-US" sz="1200" dirty="0"/>
            </a:p>
          </p:txBody>
        </p:sp>
      </p:grpSp>
      <p:cxnSp>
        <p:nvCxnSpPr>
          <p:cNvPr id="110" name="Straight Arrow Connector 109"/>
          <p:cNvCxnSpPr>
            <a:stCxn id="67" idx="3"/>
            <a:endCxn id="26" idx="1"/>
          </p:cNvCxnSpPr>
          <p:nvPr/>
        </p:nvCxnSpPr>
        <p:spPr>
          <a:xfrm flipV="1">
            <a:off x="3810000" y="3048000"/>
            <a:ext cx="651804" cy="406908"/>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4" name="Straight Arrow Connector 113"/>
          <p:cNvCxnSpPr>
            <a:stCxn id="67" idx="3"/>
            <a:endCxn id="25" idx="1"/>
          </p:cNvCxnSpPr>
          <p:nvPr/>
        </p:nvCxnSpPr>
        <p:spPr>
          <a:xfrm flipV="1">
            <a:off x="3810000" y="3048000"/>
            <a:ext cx="1648264" cy="406908"/>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6" name="Straight Arrow Connector 115"/>
          <p:cNvCxnSpPr>
            <a:stCxn id="67" idx="3"/>
            <a:endCxn id="24" idx="1"/>
          </p:cNvCxnSpPr>
          <p:nvPr/>
        </p:nvCxnSpPr>
        <p:spPr>
          <a:xfrm flipV="1">
            <a:off x="3810000" y="3048000"/>
            <a:ext cx="2667000" cy="406908"/>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9" name="Straight Arrow Connector 118"/>
          <p:cNvCxnSpPr>
            <a:stCxn id="67" idx="3"/>
            <a:endCxn id="21" idx="1"/>
          </p:cNvCxnSpPr>
          <p:nvPr/>
        </p:nvCxnSpPr>
        <p:spPr>
          <a:xfrm>
            <a:off x="3810000" y="3454908"/>
            <a:ext cx="2667000" cy="355092"/>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21" name="Straight Arrow Connector 120"/>
          <p:cNvCxnSpPr>
            <a:stCxn id="67" idx="3"/>
            <a:endCxn id="22" idx="1"/>
          </p:cNvCxnSpPr>
          <p:nvPr/>
        </p:nvCxnSpPr>
        <p:spPr>
          <a:xfrm>
            <a:off x="3810000" y="3454908"/>
            <a:ext cx="1648264" cy="355092"/>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23" name="Straight Arrow Connector 122"/>
          <p:cNvCxnSpPr>
            <a:stCxn id="67" idx="3"/>
            <a:endCxn id="23" idx="1"/>
          </p:cNvCxnSpPr>
          <p:nvPr/>
        </p:nvCxnSpPr>
        <p:spPr>
          <a:xfrm>
            <a:off x="3810000" y="3454908"/>
            <a:ext cx="651804" cy="355092"/>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25" name="Straight Arrow Connector 124"/>
          <p:cNvCxnSpPr>
            <a:endCxn id="20" idx="1"/>
          </p:cNvCxnSpPr>
          <p:nvPr/>
        </p:nvCxnSpPr>
        <p:spPr>
          <a:xfrm>
            <a:off x="3886200" y="3429000"/>
            <a:ext cx="2590800" cy="114300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27" name="Straight Arrow Connector 126"/>
          <p:cNvCxnSpPr>
            <a:stCxn id="72" idx="3"/>
            <a:endCxn id="19" idx="1"/>
          </p:cNvCxnSpPr>
          <p:nvPr/>
        </p:nvCxnSpPr>
        <p:spPr>
          <a:xfrm>
            <a:off x="3786990" y="4023283"/>
            <a:ext cx="708810" cy="701117"/>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29" name="Straight Arrow Connector 128"/>
          <p:cNvCxnSpPr>
            <a:stCxn id="74" idx="3"/>
            <a:endCxn id="17" idx="1"/>
          </p:cNvCxnSpPr>
          <p:nvPr/>
        </p:nvCxnSpPr>
        <p:spPr>
          <a:xfrm>
            <a:off x="3810000" y="4606742"/>
            <a:ext cx="685800" cy="955858"/>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7544684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61" name="Group 42"/>
          <p:cNvGrpSpPr>
            <a:grpSpLocks/>
          </p:cNvGrpSpPr>
          <p:nvPr/>
        </p:nvGrpSpPr>
        <p:grpSpPr bwMode="auto">
          <a:xfrm>
            <a:off x="0" y="1298575"/>
            <a:ext cx="9144000" cy="420687"/>
            <a:chOff x="0" y="3759200"/>
            <a:chExt cx="9144000" cy="420072"/>
          </a:xfrm>
        </p:grpSpPr>
        <p:sp>
          <p:nvSpPr>
            <p:cNvPr id="2" name="Rectangle 1"/>
            <p:cNvSpPr/>
            <p:nvPr/>
          </p:nvSpPr>
          <p:spPr>
            <a:xfrm>
              <a:off x="0" y="3996977"/>
              <a:ext cx="1365250" cy="149007"/>
            </a:xfrm>
            <a:prstGeom prst="rect">
              <a:avLst/>
            </a:prstGeom>
            <a:solidFill>
              <a:srgbClr val="1F497D"/>
            </a:solidFill>
            <a:ln w="12700" cap="flat" cmpd="sng" algn="ctr">
              <a:solidFill>
                <a:srgbClr val="FFFF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000" dirty="0">
                  <a:solidFill>
                    <a:schemeClr val="bg1"/>
                  </a:solidFill>
                </a:rPr>
                <a:t>AC074378.4</a:t>
              </a:r>
            </a:p>
          </p:txBody>
        </p:sp>
        <p:sp>
          <p:nvSpPr>
            <p:cNvPr id="3" name="Rectangle 2"/>
            <p:cNvSpPr/>
            <p:nvPr/>
          </p:nvSpPr>
          <p:spPr>
            <a:xfrm>
              <a:off x="2057400" y="3840044"/>
              <a:ext cx="1600200" cy="139496"/>
            </a:xfrm>
            <a:prstGeom prst="rect">
              <a:avLst/>
            </a:prstGeom>
            <a:solidFill>
              <a:srgbClr val="FF0000"/>
            </a:solidFill>
            <a:ln w="12700"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p>
          </p:txBody>
        </p:sp>
        <p:sp>
          <p:nvSpPr>
            <p:cNvPr id="4" name="Rectangle 3"/>
            <p:cNvSpPr/>
            <p:nvPr/>
          </p:nvSpPr>
          <p:spPr>
            <a:xfrm>
              <a:off x="1219200" y="3840044"/>
              <a:ext cx="788988" cy="141081"/>
            </a:xfrm>
            <a:prstGeom prst="rect">
              <a:avLst/>
            </a:prstGeom>
            <a:solidFill>
              <a:srgbClr val="FF0000"/>
            </a:solidFill>
            <a:ln w="12700"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dirty="0"/>
            </a:p>
          </p:txBody>
        </p:sp>
        <p:sp>
          <p:nvSpPr>
            <p:cNvPr id="5" name="Rectangle 4"/>
            <p:cNvSpPr/>
            <p:nvPr/>
          </p:nvSpPr>
          <p:spPr>
            <a:xfrm>
              <a:off x="1962150" y="4004902"/>
              <a:ext cx="857250" cy="134741"/>
            </a:xfrm>
            <a:prstGeom prst="rect">
              <a:avLst/>
            </a:prstGeom>
            <a:solidFill>
              <a:srgbClr val="FF0000"/>
            </a:solidFill>
            <a:ln w="12700"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p>
          </p:txBody>
        </p:sp>
        <p:sp>
          <p:nvSpPr>
            <p:cNvPr id="6" name="Rectangle 5"/>
            <p:cNvSpPr/>
            <p:nvPr/>
          </p:nvSpPr>
          <p:spPr>
            <a:xfrm>
              <a:off x="4495800" y="3996977"/>
              <a:ext cx="977900" cy="142666"/>
            </a:xfrm>
            <a:prstGeom prst="rect">
              <a:avLst/>
            </a:prstGeom>
            <a:solidFill>
              <a:schemeClr val="tx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p>
          </p:txBody>
        </p:sp>
        <p:sp>
          <p:nvSpPr>
            <p:cNvPr id="7" name="Rectangle 6"/>
            <p:cNvSpPr/>
            <p:nvPr/>
          </p:nvSpPr>
          <p:spPr>
            <a:xfrm>
              <a:off x="7239000" y="3840044"/>
              <a:ext cx="1905000" cy="139496"/>
            </a:xfrm>
            <a:prstGeom prst="rect">
              <a:avLst/>
            </a:prstGeom>
            <a:solidFill>
              <a:srgbClr val="1F497D"/>
            </a:solidFill>
            <a:ln w="12700"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dirty="0">
                <a:solidFill>
                  <a:srgbClr val="000000"/>
                </a:solidFill>
              </a:endParaRPr>
            </a:p>
          </p:txBody>
        </p:sp>
        <p:sp>
          <p:nvSpPr>
            <p:cNvPr id="8" name="Rectangle 7"/>
            <p:cNvSpPr/>
            <p:nvPr/>
          </p:nvSpPr>
          <p:spPr>
            <a:xfrm>
              <a:off x="6365875" y="3993807"/>
              <a:ext cx="914400" cy="152177"/>
            </a:xfrm>
            <a:prstGeom prst="rect">
              <a:avLst/>
            </a:prstGeom>
            <a:solidFill>
              <a:srgbClr val="FF0000"/>
            </a:solidFill>
            <a:ln w="12700"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p>
          </p:txBody>
        </p:sp>
        <p:sp>
          <p:nvSpPr>
            <p:cNvPr id="9" name="Rectangle 8"/>
            <p:cNvSpPr/>
            <p:nvPr/>
          </p:nvSpPr>
          <p:spPr>
            <a:xfrm>
              <a:off x="5391150" y="3841629"/>
              <a:ext cx="1525588" cy="139496"/>
            </a:xfrm>
            <a:prstGeom prst="rect">
              <a:avLst/>
            </a:prstGeom>
            <a:solidFill>
              <a:schemeClr val="tx1">
                <a:lumMod val="75000"/>
                <a:lumOff val="25000"/>
              </a:schemeClr>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p>
          </p:txBody>
        </p:sp>
        <p:sp>
          <p:nvSpPr>
            <p:cNvPr id="41016" name="TextBox 9"/>
            <p:cNvSpPr txBox="1">
              <a:spLocks noChangeArrowheads="1"/>
            </p:cNvSpPr>
            <p:nvPr/>
          </p:nvSpPr>
          <p:spPr bwMode="auto">
            <a:xfrm>
              <a:off x="1219200" y="3759200"/>
              <a:ext cx="101917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1000">
                  <a:solidFill>
                    <a:srgbClr val="FFFFFF"/>
                  </a:solidFill>
                </a:rPr>
                <a:t>AC079749.5</a:t>
              </a:r>
            </a:p>
          </p:txBody>
        </p:sp>
        <p:sp>
          <p:nvSpPr>
            <p:cNvPr id="41017" name="TextBox 10"/>
            <p:cNvSpPr txBox="1">
              <a:spLocks noChangeArrowheads="1"/>
            </p:cNvSpPr>
            <p:nvPr/>
          </p:nvSpPr>
          <p:spPr bwMode="auto">
            <a:xfrm>
              <a:off x="2005743" y="3926416"/>
              <a:ext cx="81365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1000">
                  <a:solidFill>
                    <a:srgbClr val="FFFFFF"/>
                  </a:solidFill>
                </a:rPr>
                <a:t>AC134921.2</a:t>
              </a:r>
            </a:p>
          </p:txBody>
        </p:sp>
        <p:sp>
          <p:nvSpPr>
            <p:cNvPr id="41018" name="TextBox 11"/>
            <p:cNvSpPr txBox="1">
              <a:spLocks noChangeArrowheads="1"/>
            </p:cNvSpPr>
            <p:nvPr/>
          </p:nvSpPr>
          <p:spPr bwMode="auto">
            <a:xfrm>
              <a:off x="2386743" y="3760629"/>
              <a:ext cx="81365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1000">
                  <a:solidFill>
                    <a:srgbClr val="FFFFFF"/>
                  </a:solidFill>
                </a:rPr>
                <a:t>AC147055.2</a:t>
              </a:r>
            </a:p>
          </p:txBody>
        </p:sp>
        <p:sp>
          <p:nvSpPr>
            <p:cNvPr id="41019" name="TextBox 12"/>
            <p:cNvSpPr txBox="1">
              <a:spLocks noChangeArrowheads="1"/>
            </p:cNvSpPr>
            <p:nvPr/>
          </p:nvSpPr>
          <p:spPr bwMode="auto">
            <a:xfrm>
              <a:off x="4565650" y="3930649"/>
              <a:ext cx="81365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1000">
                  <a:solidFill>
                    <a:schemeClr val="bg1"/>
                  </a:solidFill>
                </a:rPr>
                <a:t>AC140484.1</a:t>
              </a:r>
            </a:p>
          </p:txBody>
        </p:sp>
        <p:sp>
          <p:nvSpPr>
            <p:cNvPr id="41020" name="TextBox 13"/>
            <p:cNvSpPr txBox="1">
              <a:spLocks noChangeArrowheads="1"/>
            </p:cNvSpPr>
            <p:nvPr/>
          </p:nvSpPr>
          <p:spPr bwMode="auto">
            <a:xfrm>
              <a:off x="5688117" y="3778250"/>
              <a:ext cx="81365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1000">
                  <a:solidFill>
                    <a:schemeClr val="bg1"/>
                  </a:solidFill>
                </a:rPr>
                <a:t>AC019173.4</a:t>
              </a:r>
            </a:p>
          </p:txBody>
        </p:sp>
        <p:sp>
          <p:nvSpPr>
            <p:cNvPr id="41021" name="TextBox 14"/>
            <p:cNvSpPr txBox="1">
              <a:spLocks noChangeArrowheads="1"/>
            </p:cNvSpPr>
            <p:nvPr/>
          </p:nvSpPr>
          <p:spPr bwMode="auto">
            <a:xfrm>
              <a:off x="6373917" y="3933051"/>
              <a:ext cx="81365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1000">
                  <a:solidFill>
                    <a:srgbClr val="FFFFFF"/>
                  </a:solidFill>
                </a:rPr>
                <a:t>AC093720.2</a:t>
              </a:r>
            </a:p>
          </p:txBody>
        </p:sp>
        <p:sp>
          <p:nvSpPr>
            <p:cNvPr id="41022" name="TextBox 15"/>
            <p:cNvSpPr txBox="1">
              <a:spLocks noChangeArrowheads="1"/>
            </p:cNvSpPr>
            <p:nvPr/>
          </p:nvSpPr>
          <p:spPr bwMode="auto">
            <a:xfrm>
              <a:off x="7543800" y="3778561"/>
              <a:ext cx="81365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1000">
                  <a:solidFill>
                    <a:srgbClr val="FFFFFF"/>
                  </a:solidFill>
                </a:rPr>
                <a:t>AC021146.7</a:t>
              </a:r>
            </a:p>
          </p:txBody>
        </p:sp>
      </p:grpSp>
      <p:sp>
        <p:nvSpPr>
          <p:cNvPr id="40962" name="TextBox 16"/>
          <p:cNvSpPr txBox="1">
            <a:spLocks noChangeArrowheads="1"/>
          </p:cNvSpPr>
          <p:nvPr/>
        </p:nvSpPr>
        <p:spPr bwMode="auto">
          <a:xfrm>
            <a:off x="4763" y="779462"/>
            <a:ext cx="38512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b="1" dirty="0"/>
              <a:t>NCBI36</a:t>
            </a:r>
            <a:r>
              <a:rPr lang="en-US" sz="1600" b="1" dirty="0"/>
              <a:t> </a:t>
            </a:r>
            <a:r>
              <a:rPr lang="en-US" sz="1600" dirty="0"/>
              <a:t>NC_000004.10 (chr4) Tiling Path</a:t>
            </a:r>
          </a:p>
        </p:txBody>
      </p:sp>
      <p:sp>
        <p:nvSpPr>
          <p:cNvPr id="44" name="Rectangle 43"/>
          <p:cNvSpPr/>
          <p:nvPr/>
        </p:nvSpPr>
        <p:spPr>
          <a:xfrm>
            <a:off x="33338" y="1965325"/>
            <a:ext cx="2057400" cy="150812"/>
          </a:xfrm>
          <a:prstGeom prst="rect">
            <a:avLst/>
          </a:prstGeom>
          <a:solidFill>
            <a:srgbClr val="FFCC33"/>
          </a:solidFill>
          <a:ln>
            <a:solidFill>
              <a:srgbClr val="996600"/>
            </a:solid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5" name="Rectangle 44"/>
          <p:cNvSpPr/>
          <p:nvPr/>
        </p:nvSpPr>
        <p:spPr>
          <a:xfrm>
            <a:off x="3200400" y="1965325"/>
            <a:ext cx="457200" cy="150812"/>
          </a:xfrm>
          <a:prstGeom prst="rect">
            <a:avLst/>
          </a:prstGeom>
          <a:solidFill>
            <a:srgbClr val="FFCC33"/>
          </a:solidFill>
          <a:ln>
            <a:solidFill>
              <a:srgbClr val="996600"/>
            </a:solid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6" name="Rectangle 45"/>
          <p:cNvSpPr/>
          <p:nvPr/>
        </p:nvSpPr>
        <p:spPr>
          <a:xfrm>
            <a:off x="4495800" y="1965325"/>
            <a:ext cx="1885950" cy="150812"/>
          </a:xfrm>
          <a:prstGeom prst="rect">
            <a:avLst/>
          </a:prstGeom>
          <a:solidFill>
            <a:srgbClr val="FFCC33"/>
          </a:solidFill>
          <a:ln>
            <a:solidFill>
              <a:srgbClr val="996600"/>
            </a:solid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966" name="Rectangle 46"/>
          <p:cNvSpPr>
            <a:spLocks noChangeArrowheads="1"/>
          </p:cNvSpPr>
          <p:nvPr/>
        </p:nvSpPr>
        <p:spPr bwMode="auto">
          <a:xfrm>
            <a:off x="6609267" y="6396335"/>
            <a:ext cx="25347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400" dirty="0" err="1">
                <a:solidFill>
                  <a:srgbClr val="333333"/>
                </a:solidFill>
                <a:latin typeface="Trebuchet MS" panose="020B0603020202020204" pitchFamily="34" charset="0"/>
              </a:rPr>
              <a:t>Xue</a:t>
            </a:r>
            <a:r>
              <a:rPr lang="en-US" sz="2400" dirty="0">
                <a:solidFill>
                  <a:srgbClr val="333333"/>
                </a:solidFill>
                <a:latin typeface="Trebuchet MS" panose="020B0603020202020204" pitchFamily="34" charset="0"/>
              </a:rPr>
              <a:t> Y et al, 2008</a:t>
            </a:r>
          </a:p>
        </p:txBody>
      </p:sp>
      <p:grpSp>
        <p:nvGrpSpPr>
          <p:cNvPr id="40967" name="Group 54"/>
          <p:cNvGrpSpPr>
            <a:grpSpLocks/>
          </p:cNvGrpSpPr>
          <p:nvPr/>
        </p:nvGrpSpPr>
        <p:grpSpPr bwMode="auto">
          <a:xfrm>
            <a:off x="1008063" y="2238375"/>
            <a:ext cx="2359025" cy="368300"/>
            <a:chOff x="1008474" y="1909423"/>
            <a:chExt cx="2358683" cy="369332"/>
          </a:xfrm>
        </p:grpSpPr>
        <p:cxnSp>
          <p:nvCxnSpPr>
            <p:cNvPr id="50" name="Straight Connector 49"/>
            <p:cNvCxnSpPr/>
            <p:nvPr/>
          </p:nvCxnSpPr>
          <p:spPr>
            <a:xfrm>
              <a:off x="1008474" y="2094089"/>
              <a:ext cx="953949" cy="0"/>
            </a:xfrm>
            <a:prstGeom prst="line">
              <a:avLst/>
            </a:prstGeom>
          </p:spPr>
          <p:style>
            <a:lnRef idx="3">
              <a:schemeClr val="accent5"/>
            </a:lnRef>
            <a:fillRef idx="0">
              <a:schemeClr val="accent5"/>
            </a:fillRef>
            <a:effectRef idx="2">
              <a:schemeClr val="accent5"/>
            </a:effectRef>
            <a:fontRef idx="minor">
              <a:schemeClr val="tx1"/>
            </a:fontRef>
          </p:style>
        </p:cxnSp>
        <p:sp>
          <p:nvSpPr>
            <p:cNvPr id="41007" name="TextBox 52"/>
            <p:cNvSpPr txBox="1">
              <a:spLocks noChangeArrowheads="1"/>
            </p:cNvSpPr>
            <p:nvPr/>
          </p:nvSpPr>
          <p:spPr bwMode="auto">
            <a:xfrm>
              <a:off x="2069243" y="1909423"/>
              <a:ext cx="12979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dirty="0">
                  <a:solidFill>
                    <a:srgbClr val="333333"/>
                  </a:solidFill>
                </a:rPr>
                <a:t>TMPRSS11E</a:t>
              </a:r>
            </a:p>
          </p:txBody>
        </p:sp>
      </p:grpSp>
      <p:grpSp>
        <p:nvGrpSpPr>
          <p:cNvPr id="40968" name="Group 55"/>
          <p:cNvGrpSpPr>
            <a:grpSpLocks/>
          </p:cNvGrpSpPr>
          <p:nvPr/>
        </p:nvGrpSpPr>
        <p:grpSpPr bwMode="auto">
          <a:xfrm>
            <a:off x="4962525" y="2205037"/>
            <a:ext cx="2433638" cy="369888"/>
            <a:chOff x="4961937" y="1877157"/>
            <a:chExt cx="2434629" cy="369332"/>
          </a:xfrm>
        </p:grpSpPr>
        <p:cxnSp>
          <p:nvCxnSpPr>
            <p:cNvPr id="52" name="Straight Connector 51"/>
            <p:cNvCxnSpPr/>
            <p:nvPr/>
          </p:nvCxnSpPr>
          <p:spPr>
            <a:xfrm>
              <a:off x="4961937" y="2062616"/>
              <a:ext cx="952888" cy="0"/>
            </a:xfrm>
            <a:prstGeom prst="line">
              <a:avLst/>
            </a:prstGeom>
          </p:spPr>
          <p:style>
            <a:lnRef idx="3">
              <a:schemeClr val="accent5"/>
            </a:lnRef>
            <a:fillRef idx="0">
              <a:schemeClr val="accent5"/>
            </a:fillRef>
            <a:effectRef idx="2">
              <a:schemeClr val="accent5"/>
            </a:effectRef>
            <a:fontRef idx="minor">
              <a:schemeClr val="tx1"/>
            </a:fontRef>
          </p:style>
        </p:cxnSp>
        <p:sp>
          <p:nvSpPr>
            <p:cNvPr id="41005" name="TextBox 53"/>
            <p:cNvSpPr txBox="1">
              <a:spLocks noChangeArrowheads="1"/>
            </p:cNvSpPr>
            <p:nvPr/>
          </p:nvSpPr>
          <p:spPr bwMode="auto">
            <a:xfrm>
              <a:off x="5981658" y="1877157"/>
              <a:ext cx="14149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a:solidFill>
                    <a:srgbClr val="333333"/>
                  </a:solidFill>
                </a:rPr>
                <a:t>TMPRSS11E2</a:t>
              </a:r>
            </a:p>
          </p:txBody>
        </p:sp>
      </p:grpSp>
      <p:grpSp>
        <p:nvGrpSpPr>
          <p:cNvPr id="63" name="Group 62"/>
          <p:cNvGrpSpPr>
            <a:grpSpLocks/>
          </p:cNvGrpSpPr>
          <p:nvPr/>
        </p:nvGrpSpPr>
        <p:grpSpPr bwMode="auto">
          <a:xfrm>
            <a:off x="0" y="3006725"/>
            <a:ext cx="9144000" cy="1489075"/>
            <a:chOff x="0" y="2677829"/>
            <a:chExt cx="9144000" cy="1488992"/>
          </a:xfrm>
        </p:grpSpPr>
        <p:grpSp>
          <p:nvGrpSpPr>
            <p:cNvPr id="40987" name="Group 47"/>
            <p:cNvGrpSpPr>
              <a:grpSpLocks/>
            </p:cNvGrpSpPr>
            <p:nvPr/>
          </p:nvGrpSpPr>
          <p:grpSpPr bwMode="auto">
            <a:xfrm>
              <a:off x="0" y="2677829"/>
              <a:ext cx="9144000" cy="987391"/>
              <a:chOff x="0" y="2677829"/>
              <a:chExt cx="9144000" cy="987391"/>
            </a:xfrm>
          </p:grpSpPr>
          <p:sp>
            <p:nvSpPr>
              <p:cNvPr id="40991" name="TextBox 17"/>
              <p:cNvSpPr txBox="1">
                <a:spLocks noChangeArrowheads="1"/>
              </p:cNvSpPr>
              <p:nvPr/>
            </p:nvSpPr>
            <p:spPr bwMode="auto">
              <a:xfrm>
                <a:off x="5282" y="2677829"/>
                <a:ext cx="39284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b="1" dirty="0"/>
                  <a:t>GRCh37</a:t>
                </a:r>
                <a:r>
                  <a:rPr lang="en-US" sz="1600" b="1" dirty="0"/>
                  <a:t> </a:t>
                </a:r>
                <a:r>
                  <a:rPr lang="en-US" sz="1600" dirty="0"/>
                  <a:t>NC_000004.11 (chr4) Tiling Path</a:t>
                </a:r>
              </a:p>
            </p:txBody>
          </p:sp>
          <p:sp>
            <p:nvSpPr>
              <p:cNvPr id="19" name="Rectangle 18"/>
              <p:cNvSpPr/>
              <p:nvPr/>
            </p:nvSpPr>
            <p:spPr>
              <a:xfrm>
                <a:off x="0" y="3477884"/>
                <a:ext cx="1981200" cy="142867"/>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p>
            </p:txBody>
          </p:sp>
          <p:sp>
            <p:nvSpPr>
              <p:cNvPr id="20" name="Rectangle 19"/>
              <p:cNvSpPr/>
              <p:nvPr/>
            </p:nvSpPr>
            <p:spPr>
              <a:xfrm>
                <a:off x="1854200" y="3301681"/>
                <a:ext cx="1174750" cy="14286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p>
            </p:txBody>
          </p:sp>
          <p:sp>
            <p:nvSpPr>
              <p:cNvPr id="21" name="Rectangle 20"/>
              <p:cNvSpPr/>
              <p:nvPr/>
            </p:nvSpPr>
            <p:spPr>
              <a:xfrm>
                <a:off x="2952750" y="3473122"/>
                <a:ext cx="1295400" cy="14763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p>
            </p:txBody>
          </p:sp>
          <p:sp>
            <p:nvSpPr>
              <p:cNvPr id="22" name="Rectangle 21"/>
              <p:cNvSpPr/>
              <p:nvPr/>
            </p:nvSpPr>
            <p:spPr>
              <a:xfrm>
                <a:off x="3076575" y="3303269"/>
                <a:ext cx="2362200" cy="14127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p>
            </p:txBody>
          </p:sp>
          <p:sp>
            <p:nvSpPr>
              <p:cNvPr id="23" name="Rectangle 22"/>
              <p:cNvSpPr/>
              <p:nvPr/>
            </p:nvSpPr>
            <p:spPr>
              <a:xfrm>
                <a:off x="6324600" y="3303269"/>
                <a:ext cx="2819400" cy="139692"/>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p>
            </p:txBody>
          </p:sp>
          <p:sp>
            <p:nvSpPr>
              <p:cNvPr id="24" name="Rectangle 23"/>
              <p:cNvSpPr/>
              <p:nvPr/>
            </p:nvSpPr>
            <p:spPr>
              <a:xfrm>
                <a:off x="5010150" y="3473122"/>
                <a:ext cx="1371600" cy="14763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p>
            </p:txBody>
          </p:sp>
          <p:sp>
            <p:nvSpPr>
              <p:cNvPr id="40998" name="TextBox 24"/>
              <p:cNvSpPr txBox="1">
                <a:spLocks noChangeArrowheads="1"/>
              </p:cNvSpPr>
              <p:nvPr/>
            </p:nvSpPr>
            <p:spPr bwMode="auto">
              <a:xfrm>
                <a:off x="288925" y="3415824"/>
                <a:ext cx="81365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1000">
                    <a:solidFill>
                      <a:schemeClr val="bg1"/>
                    </a:solidFill>
                  </a:rPr>
                  <a:t>AC074378.4</a:t>
                </a:r>
              </a:p>
            </p:txBody>
          </p:sp>
          <p:sp>
            <p:nvSpPr>
              <p:cNvPr id="40999" name="TextBox 25"/>
              <p:cNvSpPr txBox="1">
                <a:spLocks noChangeArrowheads="1"/>
              </p:cNvSpPr>
              <p:nvPr/>
            </p:nvSpPr>
            <p:spPr bwMode="auto">
              <a:xfrm>
                <a:off x="2069243" y="3236250"/>
                <a:ext cx="81365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1000">
                    <a:solidFill>
                      <a:schemeClr val="bg1"/>
                    </a:solidFill>
                  </a:rPr>
                  <a:t>AC079749.5</a:t>
                </a:r>
              </a:p>
            </p:txBody>
          </p:sp>
          <p:sp>
            <p:nvSpPr>
              <p:cNvPr id="41000" name="TextBox 26"/>
              <p:cNvSpPr txBox="1">
                <a:spLocks noChangeArrowheads="1"/>
              </p:cNvSpPr>
              <p:nvPr/>
            </p:nvSpPr>
            <p:spPr bwMode="auto">
              <a:xfrm>
                <a:off x="3197173" y="3414078"/>
                <a:ext cx="81365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1000">
                    <a:solidFill>
                      <a:schemeClr val="bg1"/>
                    </a:solidFill>
                  </a:rPr>
                  <a:t>AC134921.1</a:t>
                </a:r>
              </a:p>
            </p:txBody>
          </p:sp>
          <p:sp>
            <p:nvSpPr>
              <p:cNvPr id="41001" name="TextBox 27"/>
              <p:cNvSpPr txBox="1">
                <a:spLocks noChangeArrowheads="1"/>
              </p:cNvSpPr>
              <p:nvPr/>
            </p:nvSpPr>
            <p:spPr bwMode="auto">
              <a:xfrm>
                <a:off x="3778250" y="3227440"/>
                <a:ext cx="81365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1000">
                    <a:solidFill>
                      <a:schemeClr val="bg1"/>
                    </a:solidFill>
                  </a:rPr>
                  <a:t>AC147055.2</a:t>
                </a:r>
              </a:p>
            </p:txBody>
          </p:sp>
          <p:sp>
            <p:nvSpPr>
              <p:cNvPr id="41002" name="TextBox 28"/>
              <p:cNvSpPr txBox="1">
                <a:spLocks noChangeArrowheads="1"/>
              </p:cNvSpPr>
              <p:nvPr/>
            </p:nvSpPr>
            <p:spPr bwMode="auto">
              <a:xfrm>
                <a:off x="5289550" y="3418999"/>
                <a:ext cx="81365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1000">
                    <a:solidFill>
                      <a:schemeClr val="bg1"/>
                    </a:solidFill>
                  </a:rPr>
                  <a:t>AC093720.2</a:t>
                </a:r>
              </a:p>
            </p:txBody>
          </p:sp>
          <p:sp>
            <p:nvSpPr>
              <p:cNvPr id="41003" name="TextBox 29"/>
              <p:cNvSpPr txBox="1">
                <a:spLocks noChangeArrowheads="1"/>
              </p:cNvSpPr>
              <p:nvPr/>
            </p:nvSpPr>
            <p:spPr bwMode="auto">
              <a:xfrm>
                <a:off x="7538245" y="3246490"/>
                <a:ext cx="81365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1000">
                    <a:solidFill>
                      <a:schemeClr val="bg1"/>
                    </a:solidFill>
                  </a:rPr>
                  <a:t>AC021146.7</a:t>
                </a:r>
              </a:p>
            </p:txBody>
          </p:sp>
        </p:grpSp>
        <p:grpSp>
          <p:nvGrpSpPr>
            <p:cNvPr id="40988" name="Group 56"/>
            <p:cNvGrpSpPr>
              <a:grpSpLocks/>
            </p:cNvGrpSpPr>
            <p:nvPr/>
          </p:nvGrpSpPr>
          <p:grpSpPr bwMode="auto">
            <a:xfrm>
              <a:off x="1386057" y="3797489"/>
              <a:ext cx="2358683" cy="369332"/>
              <a:chOff x="1008474" y="1909423"/>
              <a:chExt cx="2358683" cy="369332"/>
            </a:xfrm>
          </p:grpSpPr>
          <p:cxnSp>
            <p:nvCxnSpPr>
              <p:cNvPr id="58" name="Straight Connector 57"/>
              <p:cNvCxnSpPr/>
              <p:nvPr/>
            </p:nvCxnSpPr>
            <p:spPr>
              <a:xfrm>
                <a:off x="1008305" y="2094615"/>
                <a:ext cx="954087" cy="0"/>
              </a:xfrm>
              <a:prstGeom prst="line">
                <a:avLst/>
              </a:prstGeom>
            </p:spPr>
            <p:style>
              <a:lnRef idx="3">
                <a:schemeClr val="accent5"/>
              </a:lnRef>
              <a:fillRef idx="0">
                <a:schemeClr val="accent5"/>
              </a:fillRef>
              <a:effectRef idx="2">
                <a:schemeClr val="accent5"/>
              </a:effectRef>
              <a:fontRef idx="minor">
                <a:schemeClr val="tx1"/>
              </a:fontRef>
            </p:style>
          </p:cxnSp>
          <p:sp>
            <p:nvSpPr>
              <p:cNvPr id="40990" name="TextBox 58"/>
              <p:cNvSpPr txBox="1">
                <a:spLocks noChangeArrowheads="1"/>
              </p:cNvSpPr>
              <p:nvPr/>
            </p:nvSpPr>
            <p:spPr bwMode="auto">
              <a:xfrm>
                <a:off x="2069243" y="1909423"/>
                <a:ext cx="12979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a:solidFill>
                      <a:srgbClr val="333333"/>
                    </a:solidFill>
                  </a:rPr>
                  <a:t>TMPRSS11E</a:t>
                </a:r>
              </a:p>
            </p:txBody>
          </p:sp>
        </p:grpSp>
      </p:grpSp>
      <p:grpSp>
        <p:nvGrpSpPr>
          <p:cNvPr id="64" name="Group 63"/>
          <p:cNvGrpSpPr>
            <a:grpSpLocks/>
          </p:cNvGrpSpPr>
          <p:nvPr/>
        </p:nvGrpSpPr>
        <p:grpSpPr bwMode="auto">
          <a:xfrm>
            <a:off x="0" y="4783137"/>
            <a:ext cx="9144000" cy="1389063"/>
            <a:chOff x="0" y="4454590"/>
            <a:chExt cx="9144000" cy="1388461"/>
          </a:xfrm>
        </p:grpSpPr>
        <p:grpSp>
          <p:nvGrpSpPr>
            <p:cNvPr id="40972" name="Group 48"/>
            <p:cNvGrpSpPr>
              <a:grpSpLocks/>
            </p:cNvGrpSpPr>
            <p:nvPr/>
          </p:nvGrpSpPr>
          <p:grpSpPr bwMode="auto">
            <a:xfrm>
              <a:off x="0" y="4454590"/>
              <a:ext cx="9144000" cy="1019129"/>
              <a:chOff x="0" y="4454590"/>
              <a:chExt cx="9144000" cy="1019129"/>
            </a:xfrm>
          </p:grpSpPr>
          <p:sp>
            <p:nvSpPr>
              <p:cNvPr id="40976" name="TextBox 30"/>
              <p:cNvSpPr txBox="1">
                <a:spLocks noChangeArrowheads="1"/>
              </p:cNvSpPr>
              <p:nvPr/>
            </p:nvSpPr>
            <p:spPr bwMode="auto">
              <a:xfrm>
                <a:off x="5282" y="4454590"/>
                <a:ext cx="46544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b="1" dirty="0"/>
                  <a:t>GRCh37</a:t>
                </a:r>
                <a:r>
                  <a:rPr lang="en-US" sz="1600" b="1" dirty="0"/>
                  <a:t>: </a:t>
                </a:r>
                <a:r>
                  <a:rPr lang="en-US" sz="1600" dirty="0"/>
                  <a:t>NT_167250.1 (UGT2B17 alternate locus)</a:t>
                </a:r>
              </a:p>
            </p:txBody>
          </p:sp>
          <p:sp>
            <p:nvSpPr>
              <p:cNvPr id="32" name="Rectangle 31"/>
              <p:cNvSpPr/>
              <p:nvPr/>
            </p:nvSpPr>
            <p:spPr>
              <a:xfrm>
                <a:off x="0" y="5095662"/>
                <a:ext cx="2438400" cy="171376"/>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p>
            </p:txBody>
          </p:sp>
          <p:sp>
            <p:nvSpPr>
              <p:cNvPr id="33" name="Rectangle 32"/>
              <p:cNvSpPr/>
              <p:nvPr/>
            </p:nvSpPr>
            <p:spPr>
              <a:xfrm>
                <a:off x="885825" y="5273385"/>
                <a:ext cx="1679575" cy="171376"/>
              </a:xfrm>
              <a:prstGeom prst="rect">
                <a:avLst/>
              </a:prstGeom>
              <a:solidFill>
                <a:schemeClr val="tx1">
                  <a:lumMod val="75000"/>
                  <a:lumOff val="25000"/>
                </a:schemeClr>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p>
            </p:txBody>
          </p:sp>
          <p:sp>
            <p:nvSpPr>
              <p:cNvPr id="34" name="Rectangle 33"/>
              <p:cNvSpPr/>
              <p:nvPr/>
            </p:nvSpPr>
            <p:spPr>
              <a:xfrm>
                <a:off x="2476500" y="4924286"/>
                <a:ext cx="2819400" cy="171376"/>
              </a:xfrm>
              <a:prstGeom prst="rect">
                <a:avLst/>
              </a:prstGeom>
              <a:solidFill>
                <a:schemeClr val="tx1">
                  <a:lumMod val="75000"/>
                  <a:lumOff val="25000"/>
                </a:schemeClr>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p>
            </p:txBody>
          </p:sp>
          <p:sp>
            <p:nvSpPr>
              <p:cNvPr id="35" name="Rectangle 34"/>
              <p:cNvSpPr/>
              <p:nvPr/>
            </p:nvSpPr>
            <p:spPr>
              <a:xfrm>
                <a:off x="5105400" y="5095662"/>
                <a:ext cx="2819400" cy="171376"/>
              </a:xfrm>
              <a:prstGeom prst="rect">
                <a:avLst/>
              </a:prstGeom>
              <a:solidFill>
                <a:schemeClr val="tx1">
                  <a:lumMod val="50000"/>
                  <a:lumOff val="50000"/>
                </a:schemeClr>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p>
            </p:txBody>
          </p:sp>
          <p:sp>
            <p:nvSpPr>
              <p:cNvPr id="36" name="Rectangle 35"/>
              <p:cNvSpPr/>
              <p:nvPr/>
            </p:nvSpPr>
            <p:spPr>
              <a:xfrm>
                <a:off x="5791200" y="4932221"/>
                <a:ext cx="3352800" cy="157094"/>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p>
            </p:txBody>
          </p:sp>
          <p:sp>
            <p:nvSpPr>
              <p:cNvPr id="40982" name="TextBox 36"/>
              <p:cNvSpPr txBox="1">
                <a:spLocks noChangeArrowheads="1"/>
              </p:cNvSpPr>
              <p:nvPr/>
            </p:nvSpPr>
            <p:spPr bwMode="auto">
              <a:xfrm>
                <a:off x="297558" y="5039002"/>
                <a:ext cx="81365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1000">
                    <a:solidFill>
                      <a:schemeClr val="bg1"/>
                    </a:solidFill>
                  </a:rPr>
                  <a:t>AC074378.4</a:t>
                </a:r>
              </a:p>
            </p:txBody>
          </p:sp>
          <p:sp>
            <p:nvSpPr>
              <p:cNvPr id="40983" name="TextBox 37"/>
              <p:cNvSpPr txBox="1">
                <a:spLocks noChangeArrowheads="1"/>
              </p:cNvSpPr>
              <p:nvPr/>
            </p:nvSpPr>
            <p:spPr bwMode="auto">
              <a:xfrm>
                <a:off x="1276350" y="5227498"/>
                <a:ext cx="81365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1000">
                    <a:solidFill>
                      <a:schemeClr val="bg1"/>
                    </a:solidFill>
                  </a:rPr>
                  <a:t>AC140484.1</a:t>
                </a:r>
              </a:p>
            </p:txBody>
          </p:sp>
          <p:sp>
            <p:nvSpPr>
              <p:cNvPr id="40984" name="TextBox 38"/>
              <p:cNvSpPr txBox="1">
                <a:spLocks noChangeArrowheads="1"/>
              </p:cNvSpPr>
              <p:nvPr/>
            </p:nvSpPr>
            <p:spPr bwMode="auto">
              <a:xfrm>
                <a:off x="3422650" y="4870727"/>
                <a:ext cx="81365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1000">
                    <a:solidFill>
                      <a:schemeClr val="bg1"/>
                    </a:solidFill>
                  </a:rPr>
                  <a:t>AC019173.4</a:t>
                </a:r>
              </a:p>
            </p:txBody>
          </p:sp>
          <p:sp>
            <p:nvSpPr>
              <p:cNvPr id="40985" name="TextBox 39"/>
              <p:cNvSpPr txBox="1">
                <a:spLocks noChangeArrowheads="1"/>
              </p:cNvSpPr>
              <p:nvPr/>
            </p:nvSpPr>
            <p:spPr bwMode="auto">
              <a:xfrm>
                <a:off x="6111020" y="5040173"/>
                <a:ext cx="81365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1000">
                    <a:solidFill>
                      <a:schemeClr val="bg1"/>
                    </a:solidFill>
                  </a:rPr>
                  <a:t>AC226496.2</a:t>
                </a:r>
              </a:p>
            </p:txBody>
          </p:sp>
          <p:sp>
            <p:nvSpPr>
              <p:cNvPr id="40986" name="TextBox 40"/>
              <p:cNvSpPr txBox="1">
                <a:spLocks noChangeArrowheads="1"/>
              </p:cNvSpPr>
              <p:nvPr/>
            </p:nvSpPr>
            <p:spPr bwMode="auto">
              <a:xfrm>
                <a:off x="7531895" y="4868981"/>
                <a:ext cx="81365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1000">
                    <a:solidFill>
                      <a:schemeClr val="bg1"/>
                    </a:solidFill>
                  </a:rPr>
                  <a:t>AC021146.7</a:t>
                </a:r>
              </a:p>
            </p:txBody>
          </p:sp>
        </p:grpSp>
        <p:grpSp>
          <p:nvGrpSpPr>
            <p:cNvPr id="40973" name="Group 59"/>
            <p:cNvGrpSpPr>
              <a:grpSpLocks/>
            </p:cNvGrpSpPr>
            <p:nvPr/>
          </p:nvGrpSpPr>
          <p:grpSpPr bwMode="auto">
            <a:xfrm>
              <a:off x="1544473" y="5473719"/>
              <a:ext cx="2434629" cy="369332"/>
              <a:chOff x="4961937" y="1877157"/>
              <a:chExt cx="2434629" cy="369332"/>
            </a:xfrm>
          </p:grpSpPr>
          <p:cxnSp>
            <p:nvCxnSpPr>
              <p:cNvPr id="61" name="Straight Connector 60"/>
              <p:cNvCxnSpPr/>
              <p:nvPr/>
            </p:nvCxnSpPr>
            <p:spPr>
              <a:xfrm>
                <a:off x="4962102" y="2062419"/>
                <a:ext cx="954087" cy="0"/>
              </a:xfrm>
              <a:prstGeom prst="line">
                <a:avLst/>
              </a:prstGeom>
            </p:spPr>
            <p:style>
              <a:lnRef idx="3">
                <a:schemeClr val="accent5"/>
              </a:lnRef>
              <a:fillRef idx="0">
                <a:schemeClr val="accent5"/>
              </a:fillRef>
              <a:effectRef idx="2">
                <a:schemeClr val="accent5"/>
              </a:effectRef>
              <a:fontRef idx="minor">
                <a:schemeClr val="tx1"/>
              </a:fontRef>
            </p:style>
          </p:cxnSp>
          <p:sp>
            <p:nvSpPr>
              <p:cNvPr id="40975" name="TextBox 61"/>
              <p:cNvSpPr txBox="1">
                <a:spLocks noChangeArrowheads="1"/>
              </p:cNvSpPr>
              <p:nvPr/>
            </p:nvSpPr>
            <p:spPr bwMode="auto">
              <a:xfrm>
                <a:off x="5981658" y="1877157"/>
                <a:ext cx="14149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a:solidFill>
                      <a:srgbClr val="333333"/>
                    </a:solidFill>
                  </a:rPr>
                  <a:t>TMPRSS11E2</a:t>
                </a:r>
              </a:p>
            </p:txBody>
          </p:sp>
        </p:grpSp>
      </p:grpSp>
      <p:sp>
        <p:nvSpPr>
          <p:cNvPr id="40971" name="TextBox 64"/>
          <p:cNvSpPr txBox="1">
            <a:spLocks noChangeArrowheads="1"/>
          </p:cNvSpPr>
          <p:nvPr/>
        </p:nvSpPr>
        <p:spPr bwMode="auto">
          <a:xfrm>
            <a:off x="6708397" y="605135"/>
            <a:ext cx="24356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dirty="0">
                <a:latin typeface="Trebuchet MS" panose="020B0603020202020204" pitchFamily="34" charset="0"/>
                <a:cs typeface="Consolas" charset="0"/>
              </a:rPr>
              <a:t>UGT2B17 Region</a:t>
            </a:r>
          </a:p>
        </p:txBody>
      </p:sp>
      <p:sp>
        <p:nvSpPr>
          <p:cNvPr id="65" name="TextBox 64"/>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8703530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dissolve">
                                      <p:cBhvr>
                                        <p:cTn id="7" dur="500"/>
                                        <p:tgtEl>
                                          <p:spTgt spid="6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dissolve">
                                      <p:cBhvr>
                                        <p:cTn id="12"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pic>
        <p:nvPicPr>
          <p:cNvPr id="7" name="Picture 2"/>
          <p:cNvPicPr>
            <a:picLocks noChangeAspect="1" noChangeArrowheads="1"/>
          </p:cNvPicPr>
          <p:nvPr/>
        </p:nvPicPr>
        <p:blipFill>
          <a:blip r:embed="rId3" cstate="print"/>
          <a:srcRect/>
          <a:stretch>
            <a:fillRect/>
          </a:stretch>
        </p:blipFill>
        <p:spPr bwMode="auto">
          <a:xfrm>
            <a:off x="10701" y="649366"/>
            <a:ext cx="9098327" cy="3073743"/>
          </a:xfrm>
          <a:prstGeom prst="rect">
            <a:avLst/>
          </a:prstGeom>
          <a:noFill/>
          <a:ln w="9525">
            <a:noFill/>
            <a:miter lim="800000"/>
            <a:headEnd/>
            <a:tailEnd/>
          </a:ln>
        </p:spPr>
      </p:pic>
      <p:sp>
        <p:nvSpPr>
          <p:cNvPr id="2" name="Rectangle 1"/>
          <p:cNvSpPr/>
          <p:nvPr/>
        </p:nvSpPr>
        <p:spPr>
          <a:xfrm>
            <a:off x="1145804" y="1447418"/>
            <a:ext cx="483171" cy="400366"/>
          </a:xfrm>
          <a:prstGeom prst="rect">
            <a:avLst/>
          </a:prstGeom>
          <a:noFill/>
          <a:ln w="57150" cmpd="sng">
            <a:solidFill>
              <a:srgbClr val="3366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1878009" y="1064331"/>
            <a:ext cx="483171" cy="400366"/>
          </a:xfrm>
          <a:prstGeom prst="rect">
            <a:avLst/>
          </a:prstGeom>
          <a:noFill/>
          <a:ln w="57150" cmpd="sng">
            <a:solidFill>
              <a:srgbClr val="3366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6061431" y="1247235"/>
            <a:ext cx="483171" cy="400366"/>
          </a:xfrm>
          <a:prstGeom prst="rect">
            <a:avLst/>
          </a:prstGeom>
          <a:noFill/>
          <a:ln w="57150" cmpd="sng">
            <a:solidFill>
              <a:srgbClr val="3366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7"/>
          <p:cNvGrpSpPr/>
          <p:nvPr/>
        </p:nvGrpSpPr>
        <p:grpSpPr>
          <a:xfrm>
            <a:off x="807677" y="2718526"/>
            <a:ext cx="4189030" cy="3948513"/>
            <a:chOff x="2230234" y="2909487"/>
            <a:chExt cx="4189030" cy="3948513"/>
          </a:xfrm>
        </p:grpSpPr>
        <p:pic>
          <p:nvPicPr>
            <p:cNvPr id="12290" name="Picture 2" descr="C:\Users\church\AppData\Local\Temp\SNAGHTML12973dd.PNG"/>
            <p:cNvPicPr>
              <a:picLocks noChangeAspect="1" noChangeArrowheads="1"/>
            </p:cNvPicPr>
            <p:nvPr/>
          </p:nvPicPr>
          <p:blipFill>
            <a:blip r:embed="rId4" cstate="print"/>
            <a:srcRect/>
            <a:stretch>
              <a:fillRect/>
            </a:stretch>
          </p:blipFill>
          <p:spPr bwMode="auto">
            <a:xfrm>
              <a:off x="2230234" y="2909487"/>
              <a:ext cx="4189030" cy="3948513"/>
            </a:xfrm>
            <a:prstGeom prst="rect">
              <a:avLst/>
            </a:prstGeom>
            <a:noFill/>
          </p:spPr>
        </p:pic>
        <p:sp>
          <p:nvSpPr>
            <p:cNvPr id="4" name="Rectangle 3"/>
            <p:cNvSpPr/>
            <p:nvPr/>
          </p:nvSpPr>
          <p:spPr>
            <a:xfrm>
              <a:off x="3702188" y="4620411"/>
              <a:ext cx="972838" cy="16211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 name="TextBox 10"/>
          <p:cNvSpPr txBox="1"/>
          <p:nvPr/>
        </p:nvSpPr>
        <p:spPr>
          <a:xfrm>
            <a:off x="4678197" y="2384744"/>
            <a:ext cx="4419900" cy="1200329"/>
          </a:xfrm>
          <a:prstGeom prst="rect">
            <a:avLst/>
          </a:prstGeom>
          <a:noFill/>
        </p:spPr>
        <p:txBody>
          <a:bodyPr wrap="none" rtlCol="0">
            <a:spAutoFit/>
          </a:bodyPr>
          <a:lstStyle/>
          <a:p>
            <a:pPr algn="r"/>
            <a:r>
              <a:rPr lang="en-US" sz="3600" dirty="0" smtClean="0"/>
              <a:t>7 alternate haplotypes</a:t>
            </a:r>
            <a:br>
              <a:rPr lang="en-US" sz="3600" dirty="0" smtClean="0"/>
            </a:br>
            <a:r>
              <a:rPr lang="en-US" sz="3600" dirty="0" smtClean="0"/>
              <a:t>at the MHC</a:t>
            </a:r>
            <a:endParaRPr lang="en-US" sz="3600" dirty="0"/>
          </a:p>
        </p:txBody>
      </p:sp>
      <p:sp>
        <p:nvSpPr>
          <p:cNvPr id="12" name="TextBox 11"/>
          <p:cNvSpPr txBox="1"/>
          <p:nvPr/>
        </p:nvSpPr>
        <p:spPr>
          <a:xfrm>
            <a:off x="5022751" y="4026337"/>
            <a:ext cx="4075346" cy="1815882"/>
          </a:xfrm>
          <a:prstGeom prst="rect">
            <a:avLst/>
          </a:prstGeom>
          <a:noFill/>
        </p:spPr>
        <p:txBody>
          <a:bodyPr wrap="none" rtlCol="0">
            <a:spAutoFit/>
          </a:bodyPr>
          <a:lstStyle/>
          <a:p>
            <a:pPr algn="r"/>
            <a:r>
              <a:rPr lang="en-US" sz="2800" dirty="0" smtClean="0"/>
              <a:t>Alternate loci released as:</a:t>
            </a:r>
          </a:p>
          <a:p>
            <a:pPr algn="r"/>
            <a:r>
              <a:rPr lang="en-US" sz="2800" dirty="0" smtClean="0">
                <a:solidFill>
                  <a:srgbClr val="FF6600"/>
                </a:solidFill>
              </a:rPr>
              <a:t>FASTA</a:t>
            </a:r>
          </a:p>
          <a:p>
            <a:pPr algn="r"/>
            <a:r>
              <a:rPr lang="en-US" sz="2800" dirty="0" smtClean="0">
                <a:solidFill>
                  <a:srgbClr val="FF6600"/>
                </a:solidFill>
              </a:rPr>
              <a:t>AGP</a:t>
            </a:r>
          </a:p>
          <a:p>
            <a:pPr algn="r"/>
            <a:r>
              <a:rPr lang="en-US" sz="2800" dirty="0" smtClean="0">
                <a:solidFill>
                  <a:srgbClr val="FF6600"/>
                </a:solidFill>
              </a:rPr>
              <a:t>Alignment to chromosome</a:t>
            </a:r>
            <a:endParaRPr lang="en-US" sz="2800" dirty="0">
              <a:solidFill>
                <a:srgbClr val="FF6600"/>
              </a:solidFill>
            </a:endParaRPr>
          </a:p>
        </p:txBody>
      </p:sp>
      <p:sp>
        <p:nvSpPr>
          <p:cNvPr id="13" name="TextBox 12"/>
          <p:cNvSpPr txBox="1"/>
          <p:nvPr/>
        </p:nvSpPr>
        <p:spPr>
          <a:xfrm>
            <a:off x="851126" y="379225"/>
            <a:ext cx="1067420" cy="369332"/>
          </a:xfrm>
          <a:prstGeom prst="rect">
            <a:avLst/>
          </a:prstGeom>
          <a:solidFill>
            <a:srgbClr val="336699"/>
          </a:solidFill>
        </p:spPr>
        <p:txBody>
          <a:bodyPr wrap="none" rtlCol="0">
            <a:spAutoFit/>
          </a:bodyPr>
          <a:lstStyle/>
          <a:p>
            <a:r>
              <a:rPr lang="en-US" dirty="0" smtClean="0">
                <a:solidFill>
                  <a:schemeClr val="bg1"/>
                </a:solidFill>
              </a:rPr>
              <a:t>UGT2B17</a:t>
            </a:r>
            <a:endParaRPr lang="en-US" dirty="0">
              <a:solidFill>
                <a:schemeClr val="bg1"/>
              </a:solidFill>
            </a:endParaRPr>
          </a:p>
        </p:txBody>
      </p:sp>
      <p:cxnSp>
        <p:nvCxnSpPr>
          <p:cNvPr id="15" name="Straight Arrow Connector 14"/>
          <p:cNvCxnSpPr>
            <a:endCxn id="2" idx="0"/>
          </p:cNvCxnSpPr>
          <p:nvPr/>
        </p:nvCxnSpPr>
        <p:spPr>
          <a:xfrm>
            <a:off x="1145804" y="748557"/>
            <a:ext cx="241586" cy="698861"/>
          </a:xfrm>
          <a:prstGeom prst="straightConnector1">
            <a:avLst/>
          </a:prstGeom>
          <a:ln w="57150" cmpd="sng">
            <a:solidFill>
              <a:srgbClr val="336699"/>
            </a:solidFill>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2116631" y="379225"/>
            <a:ext cx="659155" cy="369332"/>
          </a:xfrm>
          <a:prstGeom prst="rect">
            <a:avLst/>
          </a:prstGeom>
          <a:solidFill>
            <a:srgbClr val="336699"/>
          </a:solidFill>
        </p:spPr>
        <p:txBody>
          <a:bodyPr wrap="none" rtlCol="0">
            <a:spAutoFit/>
          </a:bodyPr>
          <a:lstStyle/>
          <a:p>
            <a:r>
              <a:rPr lang="en-US" dirty="0" smtClean="0">
                <a:solidFill>
                  <a:schemeClr val="bg1"/>
                </a:solidFill>
              </a:rPr>
              <a:t>MHC</a:t>
            </a:r>
            <a:endParaRPr lang="en-US" dirty="0">
              <a:solidFill>
                <a:schemeClr val="bg1"/>
              </a:solidFill>
            </a:endParaRPr>
          </a:p>
        </p:txBody>
      </p:sp>
      <p:cxnSp>
        <p:nvCxnSpPr>
          <p:cNvPr id="18" name="Straight Arrow Connector 17"/>
          <p:cNvCxnSpPr>
            <a:endCxn id="5" idx="0"/>
          </p:cNvCxnSpPr>
          <p:nvPr/>
        </p:nvCxnSpPr>
        <p:spPr>
          <a:xfrm flipH="1">
            <a:off x="2119595" y="748557"/>
            <a:ext cx="310886" cy="315774"/>
          </a:xfrm>
          <a:prstGeom prst="straightConnector1">
            <a:avLst/>
          </a:prstGeom>
          <a:ln w="57150" cmpd="sng">
            <a:solidFill>
              <a:srgbClr val="336699"/>
            </a:solidFill>
            <a:tailEnd type="arrow"/>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6013365" y="361950"/>
            <a:ext cx="748923" cy="369332"/>
          </a:xfrm>
          <a:prstGeom prst="rect">
            <a:avLst/>
          </a:prstGeom>
          <a:solidFill>
            <a:srgbClr val="336699"/>
          </a:solidFill>
        </p:spPr>
        <p:txBody>
          <a:bodyPr wrap="none" rtlCol="0">
            <a:spAutoFit/>
          </a:bodyPr>
          <a:lstStyle/>
          <a:p>
            <a:r>
              <a:rPr lang="en-US" dirty="0" smtClean="0">
                <a:solidFill>
                  <a:schemeClr val="bg1"/>
                </a:solidFill>
              </a:rPr>
              <a:t>MAPT</a:t>
            </a:r>
            <a:endParaRPr lang="en-US" dirty="0">
              <a:solidFill>
                <a:schemeClr val="bg1"/>
              </a:solidFill>
            </a:endParaRPr>
          </a:p>
        </p:txBody>
      </p:sp>
      <p:cxnSp>
        <p:nvCxnSpPr>
          <p:cNvPr id="21" name="Straight Arrow Connector 20"/>
          <p:cNvCxnSpPr>
            <a:stCxn id="20" idx="2"/>
            <a:endCxn id="6" idx="0"/>
          </p:cNvCxnSpPr>
          <p:nvPr/>
        </p:nvCxnSpPr>
        <p:spPr>
          <a:xfrm flipH="1">
            <a:off x="6303017" y="731282"/>
            <a:ext cx="84810" cy="515953"/>
          </a:xfrm>
          <a:prstGeom prst="straightConnector1">
            <a:avLst/>
          </a:prstGeom>
          <a:ln w="57150" cmpd="sng">
            <a:solidFill>
              <a:srgbClr val="336699"/>
            </a:solidFill>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stCxn id="5" idx="2"/>
          </p:cNvCxnSpPr>
          <p:nvPr/>
        </p:nvCxnSpPr>
        <p:spPr>
          <a:xfrm>
            <a:off x="2119595" y="1464697"/>
            <a:ext cx="1471001" cy="1429643"/>
          </a:xfrm>
          <a:prstGeom prst="straightConnector1">
            <a:avLst/>
          </a:prstGeom>
          <a:ln w="57150" cmpd="sng">
            <a:solidFill>
              <a:srgbClr val="336699"/>
            </a:solidFill>
            <a:tailEnd type="arrow"/>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0" y="6400800"/>
            <a:ext cx="2058526" cy="461665"/>
          </a:xfrm>
          <a:prstGeom prst="rect">
            <a:avLst/>
          </a:prstGeom>
          <a:noFill/>
        </p:spPr>
        <p:txBody>
          <a:bodyPr wrap="none" rtlCol="0">
            <a:spAutoFit/>
          </a:bodyPr>
          <a:lstStyle/>
          <a:p>
            <a:r>
              <a:rPr lang="en-US" sz="2400" dirty="0" smtClean="0"/>
              <a:t>GRCh37 (hg19)</a:t>
            </a:r>
            <a:endParaRPr lang="en-US" sz="2400" dirty="0"/>
          </a:p>
        </p:txBody>
      </p:sp>
    </p:spTree>
    <p:extLst>
      <p:ext uri="{BB962C8B-B14F-4D97-AF65-F5344CB8AC3E}">
        <p14:creationId xmlns:p14="http://schemas.microsoft.com/office/powerpoint/2010/main" val="1305801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981200" y="685800"/>
            <a:ext cx="5486400" cy="6096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2286000" y="838200"/>
            <a:ext cx="5715000" cy="523220"/>
          </a:xfrm>
          <a:prstGeom prst="rect">
            <a:avLst/>
          </a:prstGeom>
          <a:noFill/>
        </p:spPr>
        <p:txBody>
          <a:bodyPr wrap="square" rtlCol="0">
            <a:spAutoFit/>
          </a:bodyPr>
          <a:lstStyle/>
          <a:p>
            <a:r>
              <a:rPr lang="en-US" sz="2800" dirty="0" smtClean="0">
                <a:solidFill>
                  <a:schemeClr val="bg1"/>
                </a:solidFill>
              </a:rPr>
              <a:t>Assembly (e.g. GRCh37.p13)</a:t>
            </a:r>
            <a:endParaRPr lang="en-US" sz="2800" dirty="0">
              <a:solidFill>
                <a:schemeClr val="bg1"/>
              </a:solidFill>
            </a:endParaRPr>
          </a:p>
        </p:txBody>
      </p:sp>
      <p:grpSp>
        <p:nvGrpSpPr>
          <p:cNvPr id="2" name="Group 36"/>
          <p:cNvGrpSpPr/>
          <p:nvPr/>
        </p:nvGrpSpPr>
        <p:grpSpPr>
          <a:xfrm>
            <a:off x="2758440" y="1447800"/>
            <a:ext cx="1676400" cy="1600200"/>
            <a:chOff x="2362200" y="1219200"/>
            <a:chExt cx="1676400" cy="1600200"/>
          </a:xfrm>
        </p:grpSpPr>
        <p:sp>
          <p:nvSpPr>
            <p:cNvPr id="6" name="Rounded Rectangle 5"/>
            <p:cNvSpPr/>
            <p:nvPr/>
          </p:nvSpPr>
          <p:spPr>
            <a:xfrm>
              <a:off x="2362200" y="1219200"/>
              <a:ext cx="1676400" cy="16002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2657864" y="1600200"/>
              <a:ext cx="1075936" cy="646331"/>
            </a:xfrm>
            <a:prstGeom prst="rect">
              <a:avLst/>
            </a:prstGeom>
            <a:noFill/>
          </p:spPr>
          <p:txBody>
            <a:bodyPr wrap="none" rtlCol="0">
              <a:spAutoFit/>
            </a:bodyPr>
            <a:lstStyle/>
            <a:p>
              <a:pPr algn="ctr"/>
              <a:r>
                <a:rPr lang="en-US" dirty="0" smtClean="0"/>
                <a:t>Primary </a:t>
              </a:r>
            </a:p>
            <a:p>
              <a:pPr algn="ctr"/>
              <a:r>
                <a:rPr lang="en-US" dirty="0" smtClean="0"/>
                <a:t>Assembly</a:t>
              </a:r>
              <a:endParaRPr lang="en-US" dirty="0"/>
            </a:p>
          </p:txBody>
        </p:sp>
      </p:grpSp>
      <p:grpSp>
        <p:nvGrpSpPr>
          <p:cNvPr id="3" name="Group 91"/>
          <p:cNvGrpSpPr/>
          <p:nvPr/>
        </p:nvGrpSpPr>
        <p:grpSpPr>
          <a:xfrm>
            <a:off x="4475872" y="1371600"/>
            <a:ext cx="1620128" cy="1143000"/>
            <a:chOff x="7239000" y="228600"/>
            <a:chExt cx="1371600" cy="1143000"/>
          </a:xfrm>
        </p:grpSpPr>
        <p:sp>
          <p:nvSpPr>
            <p:cNvPr id="8" name="Rounded Rectangle 7"/>
            <p:cNvSpPr/>
            <p:nvPr/>
          </p:nvSpPr>
          <p:spPr>
            <a:xfrm>
              <a:off x="7239000" y="228600"/>
              <a:ext cx="1371600" cy="11430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7440358" y="381000"/>
              <a:ext cx="1045086" cy="571586"/>
            </a:xfrm>
            <a:prstGeom prst="rect">
              <a:avLst/>
            </a:prstGeom>
            <a:noFill/>
          </p:spPr>
          <p:txBody>
            <a:bodyPr wrap="none" rtlCol="0">
              <a:spAutoFit/>
            </a:bodyPr>
            <a:lstStyle/>
            <a:p>
              <a:pPr algn="ctr"/>
              <a:r>
                <a:rPr lang="en-US" dirty="0" smtClean="0"/>
                <a:t>Non-nuclear </a:t>
              </a:r>
              <a:br>
                <a:rPr lang="en-US" dirty="0" smtClean="0"/>
              </a:br>
              <a:r>
                <a:rPr lang="en-US" dirty="0" smtClean="0"/>
                <a:t>assembly unit </a:t>
              </a:r>
              <a:br>
                <a:rPr lang="en-US" dirty="0" smtClean="0"/>
              </a:br>
              <a:r>
                <a:rPr lang="en-US" dirty="0" smtClean="0"/>
                <a:t>(e.g. MT)</a:t>
              </a:r>
              <a:endParaRPr lang="en-US" dirty="0"/>
            </a:p>
          </p:txBody>
        </p:sp>
      </p:grpSp>
      <p:grpSp>
        <p:nvGrpSpPr>
          <p:cNvPr id="10" name="Group 90"/>
          <p:cNvGrpSpPr/>
          <p:nvPr/>
        </p:nvGrpSpPr>
        <p:grpSpPr>
          <a:xfrm>
            <a:off x="4461804" y="2590800"/>
            <a:ext cx="990600" cy="762000"/>
            <a:chOff x="228600" y="0"/>
            <a:chExt cx="1066800" cy="914400"/>
          </a:xfrm>
        </p:grpSpPr>
        <p:sp>
          <p:nvSpPr>
            <p:cNvPr id="26" name="Rounded Rectangle 25"/>
            <p:cNvSpPr/>
            <p:nvPr/>
          </p:nvSpPr>
          <p:spPr>
            <a:xfrm>
              <a:off x="228600" y="0"/>
              <a:ext cx="1066800" cy="9144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480160" y="134035"/>
              <a:ext cx="563680" cy="646331"/>
            </a:xfrm>
            <a:prstGeom prst="rect">
              <a:avLst/>
            </a:prstGeom>
            <a:noFill/>
          </p:spPr>
          <p:txBody>
            <a:bodyPr wrap="none" rtlCol="0">
              <a:spAutoFit/>
            </a:bodyPr>
            <a:lstStyle/>
            <a:p>
              <a:pPr algn="ctr"/>
              <a:r>
                <a:rPr lang="en-US" dirty="0" smtClean="0"/>
                <a:t>ALT </a:t>
              </a:r>
            </a:p>
            <a:p>
              <a:pPr algn="ctr"/>
              <a:r>
                <a:rPr lang="en-US" dirty="0"/>
                <a:t>1</a:t>
              </a:r>
            </a:p>
          </p:txBody>
        </p:sp>
      </p:grpSp>
      <p:grpSp>
        <p:nvGrpSpPr>
          <p:cNvPr id="11" name="Group 89"/>
          <p:cNvGrpSpPr/>
          <p:nvPr/>
        </p:nvGrpSpPr>
        <p:grpSpPr>
          <a:xfrm>
            <a:off x="5458264" y="2590800"/>
            <a:ext cx="990600" cy="762000"/>
            <a:chOff x="228600" y="1066800"/>
            <a:chExt cx="1066800" cy="914400"/>
          </a:xfrm>
        </p:grpSpPr>
        <p:sp>
          <p:nvSpPr>
            <p:cNvPr id="25" name="Rounded Rectangle 24"/>
            <p:cNvSpPr/>
            <p:nvPr/>
          </p:nvSpPr>
          <p:spPr>
            <a:xfrm>
              <a:off x="228600" y="1066800"/>
              <a:ext cx="1066800" cy="9144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480160" y="1200835"/>
              <a:ext cx="563680" cy="646331"/>
            </a:xfrm>
            <a:prstGeom prst="rect">
              <a:avLst/>
            </a:prstGeom>
            <a:noFill/>
          </p:spPr>
          <p:txBody>
            <a:bodyPr wrap="none" rtlCol="0">
              <a:spAutoFit/>
            </a:bodyPr>
            <a:lstStyle/>
            <a:p>
              <a:pPr algn="ctr"/>
              <a:r>
                <a:rPr lang="en-US" dirty="0" smtClean="0"/>
                <a:t>ALT </a:t>
              </a:r>
            </a:p>
            <a:p>
              <a:pPr algn="ctr"/>
              <a:r>
                <a:rPr lang="en-US" dirty="0" smtClean="0"/>
                <a:t>2</a:t>
              </a:r>
              <a:endParaRPr lang="en-US" dirty="0"/>
            </a:p>
          </p:txBody>
        </p:sp>
      </p:grpSp>
      <p:grpSp>
        <p:nvGrpSpPr>
          <p:cNvPr id="12" name="Group 88"/>
          <p:cNvGrpSpPr/>
          <p:nvPr/>
        </p:nvGrpSpPr>
        <p:grpSpPr>
          <a:xfrm>
            <a:off x="6477000" y="2590800"/>
            <a:ext cx="990600" cy="762000"/>
            <a:chOff x="381000" y="2209800"/>
            <a:chExt cx="1066800" cy="914400"/>
          </a:xfrm>
        </p:grpSpPr>
        <p:sp>
          <p:nvSpPr>
            <p:cNvPr id="24" name="Rounded Rectangle 23"/>
            <p:cNvSpPr/>
            <p:nvPr/>
          </p:nvSpPr>
          <p:spPr>
            <a:xfrm>
              <a:off x="381000" y="2209800"/>
              <a:ext cx="1066800" cy="9144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632560" y="2343835"/>
              <a:ext cx="563680" cy="646331"/>
            </a:xfrm>
            <a:prstGeom prst="rect">
              <a:avLst/>
            </a:prstGeom>
            <a:noFill/>
          </p:spPr>
          <p:txBody>
            <a:bodyPr wrap="none" rtlCol="0">
              <a:spAutoFit/>
            </a:bodyPr>
            <a:lstStyle/>
            <a:p>
              <a:pPr algn="ctr"/>
              <a:r>
                <a:rPr lang="en-US" dirty="0" smtClean="0"/>
                <a:t>ALT </a:t>
              </a:r>
            </a:p>
            <a:p>
              <a:pPr algn="ctr"/>
              <a:r>
                <a:rPr lang="en-US" dirty="0"/>
                <a:t>3</a:t>
              </a:r>
            </a:p>
          </p:txBody>
        </p:sp>
      </p:grpSp>
      <p:grpSp>
        <p:nvGrpSpPr>
          <p:cNvPr id="13" name="Group 87"/>
          <p:cNvGrpSpPr/>
          <p:nvPr/>
        </p:nvGrpSpPr>
        <p:grpSpPr>
          <a:xfrm>
            <a:off x="4461804" y="3352800"/>
            <a:ext cx="990600" cy="762000"/>
            <a:chOff x="457200" y="3276600"/>
            <a:chExt cx="1066800" cy="914400"/>
          </a:xfrm>
        </p:grpSpPr>
        <p:sp>
          <p:nvSpPr>
            <p:cNvPr id="23" name="Rounded Rectangle 22"/>
            <p:cNvSpPr/>
            <p:nvPr/>
          </p:nvSpPr>
          <p:spPr>
            <a:xfrm>
              <a:off x="457200" y="3276600"/>
              <a:ext cx="1066800" cy="9144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708760" y="3410635"/>
              <a:ext cx="563680" cy="646331"/>
            </a:xfrm>
            <a:prstGeom prst="rect">
              <a:avLst/>
            </a:prstGeom>
            <a:noFill/>
          </p:spPr>
          <p:txBody>
            <a:bodyPr wrap="none" rtlCol="0">
              <a:spAutoFit/>
            </a:bodyPr>
            <a:lstStyle/>
            <a:p>
              <a:pPr algn="ctr"/>
              <a:r>
                <a:rPr lang="en-US" dirty="0" smtClean="0"/>
                <a:t>ALT </a:t>
              </a:r>
            </a:p>
            <a:p>
              <a:pPr algn="ctr"/>
              <a:r>
                <a:rPr lang="en-US" dirty="0"/>
                <a:t>4</a:t>
              </a:r>
            </a:p>
          </p:txBody>
        </p:sp>
      </p:grpSp>
      <p:grpSp>
        <p:nvGrpSpPr>
          <p:cNvPr id="14" name="Group 86"/>
          <p:cNvGrpSpPr/>
          <p:nvPr/>
        </p:nvGrpSpPr>
        <p:grpSpPr>
          <a:xfrm>
            <a:off x="5458264" y="3352800"/>
            <a:ext cx="990600" cy="762000"/>
            <a:chOff x="304800" y="4343400"/>
            <a:chExt cx="1066800" cy="914400"/>
          </a:xfrm>
        </p:grpSpPr>
        <p:sp>
          <p:nvSpPr>
            <p:cNvPr id="22" name="Rounded Rectangle 21"/>
            <p:cNvSpPr/>
            <p:nvPr/>
          </p:nvSpPr>
          <p:spPr>
            <a:xfrm>
              <a:off x="304800" y="4343400"/>
              <a:ext cx="1066800" cy="9144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556360" y="4477435"/>
              <a:ext cx="563680" cy="646331"/>
            </a:xfrm>
            <a:prstGeom prst="rect">
              <a:avLst/>
            </a:prstGeom>
            <a:noFill/>
          </p:spPr>
          <p:txBody>
            <a:bodyPr wrap="none" rtlCol="0">
              <a:spAutoFit/>
            </a:bodyPr>
            <a:lstStyle/>
            <a:p>
              <a:pPr algn="ctr"/>
              <a:r>
                <a:rPr lang="en-US" dirty="0" smtClean="0"/>
                <a:t>ALT </a:t>
              </a:r>
            </a:p>
            <a:p>
              <a:pPr algn="ctr"/>
              <a:r>
                <a:rPr lang="en-US" dirty="0" smtClean="0"/>
                <a:t>5</a:t>
              </a:r>
              <a:endParaRPr lang="en-US" dirty="0"/>
            </a:p>
          </p:txBody>
        </p:sp>
      </p:grpSp>
      <p:grpSp>
        <p:nvGrpSpPr>
          <p:cNvPr id="15" name="Group 85"/>
          <p:cNvGrpSpPr/>
          <p:nvPr/>
        </p:nvGrpSpPr>
        <p:grpSpPr>
          <a:xfrm>
            <a:off x="4495800" y="5105400"/>
            <a:ext cx="990600" cy="762000"/>
            <a:chOff x="152400" y="5486400"/>
            <a:chExt cx="1066800" cy="914400"/>
          </a:xfrm>
        </p:grpSpPr>
        <p:sp>
          <p:nvSpPr>
            <p:cNvPr id="17" name="Rounded Rectangle 16"/>
            <p:cNvSpPr/>
            <p:nvPr/>
          </p:nvSpPr>
          <p:spPr>
            <a:xfrm>
              <a:off x="152400" y="5486400"/>
              <a:ext cx="1066800" cy="9144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403960" y="5620435"/>
              <a:ext cx="563680" cy="646331"/>
            </a:xfrm>
            <a:prstGeom prst="rect">
              <a:avLst/>
            </a:prstGeom>
            <a:noFill/>
          </p:spPr>
          <p:txBody>
            <a:bodyPr wrap="none" rtlCol="0">
              <a:spAutoFit/>
            </a:bodyPr>
            <a:lstStyle/>
            <a:p>
              <a:pPr algn="ctr"/>
              <a:r>
                <a:rPr lang="en-US" dirty="0" smtClean="0"/>
                <a:t>ALT </a:t>
              </a:r>
            </a:p>
            <a:p>
              <a:pPr algn="ctr"/>
              <a:r>
                <a:rPr lang="en-US" dirty="0" smtClean="0"/>
                <a:t>9</a:t>
              </a:r>
              <a:endParaRPr lang="en-US" dirty="0"/>
            </a:p>
          </p:txBody>
        </p:sp>
      </p:grpSp>
      <p:grpSp>
        <p:nvGrpSpPr>
          <p:cNvPr id="16" name="Group 64"/>
          <p:cNvGrpSpPr/>
          <p:nvPr/>
        </p:nvGrpSpPr>
        <p:grpSpPr>
          <a:xfrm>
            <a:off x="6477000" y="3352800"/>
            <a:ext cx="990600" cy="762000"/>
            <a:chOff x="7696200" y="1676400"/>
            <a:chExt cx="1066800" cy="914400"/>
          </a:xfrm>
        </p:grpSpPr>
        <p:sp>
          <p:nvSpPr>
            <p:cNvPr id="21" name="Rounded Rectangle 20"/>
            <p:cNvSpPr/>
            <p:nvPr/>
          </p:nvSpPr>
          <p:spPr>
            <a:xfrm>
              <a:off x="7696200" y="1676400"/>
              <a:ext cx="1066800" cy="9144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7947760" y="1810435"/>
              <a:ext cx="563680" cy="646331"/>
            </a:xfrm>
            <a:prstGeom prst="rect">
              <a:avLst/>
            </a:prstGeom>
            <a:noFill/>
          </p:spPr>
          <p:txBody>
            <a:bodyPr wrap="none" rtlCol="0">
              <a:spAutoFit/>
            </a:bodyPr>
            <a:lstStyle/>
            <a:p>
              <a:pPr algn="ctr"/>
              <a:r>
                <a:rPr lang="en-US" dirty="0" smtClean="0"/>
                <a:t>ALT </a:t>
              </a:r>
            </a:p>
            <a:p>
              <a:pPr algn="ctr"/>
              <a:r>
                <a:rPr lang="en-US" dirty="0" smtClean="0"/>
                <a:t>6</a:t>
              </a:r>
              <a:endParaRPr lang="en-US" dirty="0"/>
            </a:p>
          </p:txBody>
        </p:sp>
      </p:grpSp>
      <p:grpSp>
        <p:nvGrpSpPr>
          <p:cNvPr id="18" name="Group 63"/>
          <p:cNvGrpSpPr/>
          <p:nvPr/>
        </p:nvGrpSpPr>
        <p:grpSpPr>
          <a:xfrm>
            <a:off x="6477000" y="4114800"/>
            <a:ext cx="990600" cy="762000"/>
            <a:chOff x="7772400" y="2671465"/>
            <a:chExt cx="1066800" cy="914400"/>
          </a:xfrm>
        </p:grpSpPr>
        <p:sp>
          <p:nvSpPr>
            <p:cNvPr id="20" name="Rounded Rectangle 19"/>
            <p:cNvSpPr/>
            <p:nvPr/>
          </p:nvSpPr>
          <p:spPr>
            <a:xfrm>
              <a:off x="7772400" y="2671465"/>
              <a:ext cx="1066800" cy="9144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8023960" y="2805500"/>
              <a:ext cx="563680" cy="646331"/>
            </a:xfrm>
            <a:prstGeom prst="rect">
              <a:avLst/>
            </a:prstGeom>
            <a:noFill/>
          </p:spPr>
          <p:txBody>
            <a:bodyPr wrap="none" rtlCol="0">
              <a:spAutoFit/>
            </a:bodyPr>
            <a:lstStyle/>
            <a:p>
              <a:pPr algn="ctr"/>
              <a:r>
                <a:rPr lang="en-US" dirty="0" smtClean="0"/>
                <a:t>ALT </a:t>
              </a:r>
            </a:p>
            <a:p>
              <a:pPr algn="ctr"/>
              <a:r>
                <a:rPr lang="en-US" dirty="0" smtClean="0"/>
                <a:t>7</a:t>
              </a:r>
              <a:endParaRPr lang="en-US" dirty="0"/>
            </a:p>
          </p:txBody>
        </p:sp>
      </p:grpSp>
      <p:grpSp>
        <p:nvGrpSpPr>
          <p:cNvPr id="36" name="Group 62"/>
          <p:cNvGrpSpPr/>
          <p:nvPr/>
        </p:nvGrpSpPr>
        <p:grpSpPr>
          <a:xfrm>
            <a:off x="4495800" y="4267200"/>
            <a:ext cx="990600" cy="762000"/>
            <a:chOff x="7848600" y="3733800"/>
            <a:chExt cx="1066800" cy="914400"/>
          </a:xfrm>
        </p:grpSpPr>
        <p:sp>
          <p:nvSpPr>
            <p:cNvPr id="19" name="Rounded Rectangle 18"/>
            <p:cNvSpPr/>
            <p:nvPr/>
          </p:nvSpPr>
          <p:spPr>
            <a:xfrm>
              <a:off x="7848600" y="3733800"/>
              <a:ext cx="1066800" cy="9144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8100160" y="3867835"/>
              <a:ext cx="563680" cy="646331"/>
            </a:xfrm>
            <a:prstGeom prst="rect">
              <a:avLst/>
            </a:prstGeom>
            <a:noFill/>
          </p:spPr>
          <p:txBody>
            <a:bodyPr wrap="none" rtlCol="0">
              <a:spAutoFit/>
            </a:bodyPr>
            <a:lstStyle/>
            <a:p>
              <a:pPr algn="ctr"/>
              <a:r>
                <a:rPr lang="en-US" dirty="0" smtClean="0"/>
                <a:t>ALT </a:t>
              </a:r>
            </a:p>
            <a:p>
              <a:pPr algn="ctr"/>
              <a:r>
                <a:rPr lang="en-US" dirty="0" smtClean="0"/>
                <a:t>8</a:t>
              </a:r>
              <a:endParaRPr lang="en-US" dirty="0"/>
            </a:p>
          </p:txBody>
        </p:sp>
      </p:grpSp>
      <p:grpSp>
        <p:nvGrpSpPr>
          <p:cNvPr id="37" name="Group 57"/>
          <p:cNvGrpSpPr/>
          <p:nvPr/>
        </p:nvGrpSpPr>
        <p:grpSpPr>
          <a:xfrm>
            <a:off x="1981200" y="1447800"/>
            <a:ext cx="685800" cy="762000"/>
            <a:chOff x="2133600" y="1143000"/>
            <a:chExt cx="685800" cy="762000"/>
          </a:xfrm>
        </p:grpSpPr>
        <p:sp>
          <p:nvSpPr>
            <p:cNvPr id="56" name="Rounded Rectangle 55"/>
            <p:cNvSpPr/>
            <p:nvPr/>
          </p:nvSpPr>
          <p:spPr>
            <a:xfrm>
              <a:off x="2133600" y="1143000"/>
              <a:ext cx="685800" cy="7620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p:cNvSpPr txBox="1"/>
            <p:nvPr/>
          </p:nvSpPr>
          <p:spPr>
            <a:xfrm>
              <a:off x="2204310" y="1295400"/>
              <a:ext cx="544380" cy="369332"/>
            </a:xfrm>
            <a:prstGeom prst="rect">
              <a:avLst/>
            </a:prstGeom>
            <a:noFill/>
          </p:spPr>
          <p:txBody>
            <a:bodyPr wrap="none" rtlCol="0">
              <a:spAutoFit/>
            </a:bodyPr>
            <a:lstStyle/>
            <a:p>
              <a:r>
                <a:rPr lang="en-US" dirty="0" smtClean="0"/>
                <a:t>PAR</a:t>
              </a:r>
              <a:endParaRPr lang="en-US" dirty="0"/>
            </a:p>
          </p:txBody>
        </p:sp>
      </p:grpSp>
      <p:sp>
        <p:nvSpPr>
          <p:cNvPr id="66" name="TextBox 65"/>
          <p:cNvSpPr txBox="1"/>
          <p:nvPr/>
        </p:nvSpPr>
        <p:spPr>
          <a:xfrm>
            <a:off x="3218688" y="6397752"/>
            <a:ext cx="343364" cy="369332"/>
          </a:xfrm>
          <a:prstGeom prst="rect">
            <a:avLst/>
          </a:prstGeom>
          <a:noFill/>
        </p:spPr>
        <p:txBody>
          <a:bodyPr wrap="none" rtlCol="0">
            <a:spAutoFit/>
          </a:bodyPr>
          <a:lstStyle/>
          <a:p>
            <a:r>
              <a:rPr lang="en-US" dirty="0" smtClean="0">
                <a:solidFill>
                  <a:schemeClr val="bg1"/>
                </a:solidFill>
              </a:rPr>
              <a:t>…</a:t>
            </a:r>
            <a:endParaRPr lang="en-US" dirty="0">
              <a:solidFill>
                <a:schemeClr val="bg1"/>
              </a:solidFill>
            </a:endParaRPr>
          </a:p>
        </p:txBody>
      </p:sp>
      <p:grpSp>
        <p:nvGrpSpPr>
          <p:cNvPr id="39" name="Group 68"/>
          <p:cNvGrpSpPr/>
          <p:nvPr/>
        </p:nvGrpSpPr>
        <p:grpSpPr>
          <a:xfrm>
            <a:off x="2895600" y="3048000"/>
            <a:ext cx="914400" cy="646331"/>
            <a:chOff x="3124200" y="2755392"/>
            <a:chExt cx="914400" cy="646331"/>
          </a:xfrm>
        </p:grpSpPr>
        <p:sp>
          <p:nvSpPr>
            <p:cNvPr id="67" name="Rounded Rectangle 66"/>
            <p:cNvSpPr/>
            <p:nvPr/>
          </p:nvSpPr>
          <p:spPr>
            <a:xfrm>
              <a:off x="3124200" y="2819400"/>
              <a:ext cx="914400" cy="5334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TextBox 67"/>
            <p:cNvSpPr txBox="1"/>
            <p:nvPr/>
          </p:nvSpPr>
          <p:spPr>
            <a:xfrm>
              <a:off x="3190909" y="2755392"/>
              <a:ext cx="780983" cy="646331"/>
            </a:xfrm>
            <a:prstGeom prst="rect">
              <a:avLst/>
            </a:prstGeom>
            <a:noFill/>
          </p:spPr>
          <p:txBody>
            <a:bodyPr wrap="none" rtlCol="0">
              <a:spAutoFit/>
            </a:bodyPr>
            <a:lstStyle/>
            <a:p>
              <a:pPr algn="ctr"/>
              <a:r>
                <a:rPr lang="en-US" sz="1200" dirty="0" smtClean="0"/>
                <a:t>Genomic </a:t>
              </a:r>
            </a:p>
            <a:p>
              <a:pPr algn="ctr"/>
              <a:r>
                <a:rPr lang="en-US" sz="1200" dirty="0" smtClean="0"/>
                <a:t>Region</a:t>
              </a:r>
            </a:p>
            <a:p>
              <a:pPr algn="ctr"/>
              <a:r>
                <a:rPr lang="en-US" sz="1200" dirty="0" smtClean="0"/>
                <a:t>(MHC)</a:t>
              </a:r>
              <a:endParaRPr lang="en-US" sz="1200" dirty="0"/>
            </a:p>
          </p:txBody>
        </p:sp>
      </p:grpSp>
      <p:grpSp>
        <p:nvGrpSpPr>
          <p:cNvPr id="40" name="Group 69"/>
          <p:cNvGrpSpPr/>
          <p:nvPr/>
        </p:nvGrpSpPr>
        <p:grpSpPr>
          <a:xfrm>
            <a:off x="2895600" y="3623917"/>
            <a:ext cx="914400" cy="646331"/>
            <a:chOff x="3124200" y="2755392"/>
            <a:chExt cx="914400" cy="646331"/>
          </a:xfrm>
        </p:grpSpPr>
        <p:sp>
          <p:nvSpPr>
            <p:cNvPr id="71" name="Rounded Rectangle 70"/>
            <p:cNvSpPr/>
            <p:nvPr/>
          </p:nvSpPr>
          <p:spPr>
            <a:xfrm>
              <a:off x="3124200" y="2819400"/>
              <a:ext cx="914400" cy="5334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p:cNvSpPr txBox="1"/>
            <p:nvPr/>
          </p:nvSpPr>
          <p:spPr>
            <a:xfrm>
              <a:off x="3147211" y="2755392"/>
              <a:ext cx="868379" cy="646331"/>
            </a:xfrm>
            <a:prstGeom prst="rect">
              <a:avLst/>
            </a:prstGeom>
            <a:noFill/>
          </p:spPr>
          <p:txBody>
            <a:bodyPr wrap="none" rtlCol="0">
              <a:spAutoFit/>
            </a:bodyPr>
            <a:lstStyle/>
            <a:p>
              <a:pPr algn="ctr"/>
              <a:r>
                <a:rPr lang="en-US" sz="1200" dirty="0" smtClean="0"/>
                <a:t>Genomic </a:t>
              </a:r>
            </a:p>
            <a:p>
              <a:pPr algn="ctr"/>
              <a:r>
                <a:rPr lang="en-US" sz="1200" dirty="0" smtClean="0"/>
                <a:t>Region</a:t>
              </a:r>
            </a:p>
            <a:p>
              <a:pPr algn="ctr"/>
              <a:r>
                <a:rPr lang="en-US" sz="1200" dirty="0" smtClean="0"/>
                <a:t>(UGT2B17)</a:t>
              </a:r>
              <a:endParaRPr lang="en-US" sz="1200" dirty="0"/>
            </a:p>
          </p:txBody>
        </p:sp>
      </p:grpSp>
      <p:grpSp>
        <p:nvGrpSpPr>
          <p:cNvPr id="41" name="Group 72"/>
          <p:cNvGrpSpPr/>
          <p:nvPr/>
        </p:nvGrpSpPr>
        <p:grpSpPr>
          <a:xfrm>
            <a:off x="2895600" y="4199834"/>
            <a:ext cx="914400" cy="646331"/>
            <a:chOff x="3124200" y="2755392"/>
            <a:chExt cx="914400" cy="646331"/>
          </a:xfrm>
        </p:grpSpPr>
        <p:sp>
          <p:nvSpPr>
            <p:cNvPr id="74" name="Rounded Rectangle 73"/>
            <p:cNvSpPr/>
            <p:nvPr/>
          </p:nvSpPr>
          <p:spPr>
            <a:xfrm>
              <a:off x="3124200" y="2819400"/>
              <a:ext cx="914400" cy="5334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Box 74"/>
            <p:cNvSpPr txBox="1"/>
            <p:nvPr/>
          </p:nvSpPr>
          <p:spPr>
            <a:xfrm>
              <a:off x="3190909" y="2755392"/>
              <a:ext cx="780983" cy="646331"/>
            </a:xfrm>
            <a:prstGeom prst="rect">
              <a:avLst/>
            </a:prstGeom>
            <a:noFill/>
          </p:spPr>
          <p:txBody>
            <a:bodyPr wrap="none" rtlCol="0">
              <a:spAutoFit/>
            </a:bodyPr>
            <a:lstStyle/>
            <a:p>
              <a:pPr algn="ctr"/>
              <a:r>
                <a:rPr lang="en-US" sz="1200" dirty="0" smtClean="0"/>
                <a:t>Genomic </a:t>
              </a:r>
            </a:p>
            <a:p>
              <a:pPr algn="ctr"/>
              <a:r>
                <a:rPr lang="en-US" sz="1200" dirty="0" smtClean="0"/>
                <a:t>Region</a:t>
              </a:r>
            </a:p>
            <a:p>
              <a:pPr algn="ctr"/>
              <a:r>
                <a:rPr lang="en-US" sz="1200" dirty="0" smtClean="0"/>
                <a:t>(MAPT)</a:t>
              </a:r>
              <a:endParaRPr lang="en-US" sz="1200" dirty="0"/>
            </a:p>
          </p:txBody>
        </p:sp>
      </p:grpSp>
      <p:cxnSp>
        <p:nvCxnSpPr>
          <p:cNvPr id="110" name="Straight Arrow Connector 109"/>
          <p:cNvCxnSpPr>
            <a:stCxn id="67" idx="3"/>
            <a:endCxn id="26" idx="1"/>
          </p:cNvCxnSpPr>
          <p:nvPr/>
        </p:nvCxnSpPr>
        <p:spPr>
          <a:xfrm flipV="1">
            <a:off x="3810000" y="2971800"/>
            <a:ext cx="651804" cy="406908"/>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4" name="Straight Arrow Connector 113"/>
          <p:cNvCxnSpPr>
            <a:stCxn id="67" idx="3"/>
            <a:endCxn id="25" idx="1"/>
          </p:cNvCxnSpPr>
          <p:nvPr/>
        </p:nvCxnSpPr>
        <p:spPr>
          <a:xfrm flipV="1">
            <a:off x="3810000" y="2971800"/>
            <a:ext cx="1648264" cy="406908"/>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6" name="Straight Arrow Connector 115"/>
          <p:cNvCxnSpPr>
            <a:stCxn id="67" idx="3"/>
            <a:endCxn id="24" idx="1"/>
          </p:cNvCxnSpPr>
          <p:nvPr/>
        </p:nvCxnSpPr>
        <p:spPr>
          <a:xfrm flipV="1">
            <a:off x="3810000" y="2971800"/>
            <a:ext cx="2667000" cy="406908"/>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9" name="Straight Arrow Connector 118"/>
          <p:cNvCxnSpPr>
            <a:stCxn id="67" idx="3"/>
            <a:endCxn id="21" idx="1"/>
          </p:cNvCxnSpPr>
          <p:nvPr/>
        </p:nvCxnSpPr>
        <p:spPr>
          <a:xfrm>
            <a:off x="3810000" y="3378708"/>
            <a:ext cx="2667000" cy="355092"/>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21" name="Straight Arrow Connector 120"/>
          <p:cNvCxnSpPr>
            <a:stCxn id="67" idx="3"/>
            <a:endCxn id="22" idx="1"/>
          </p:cNvCxnSpPr>
          <p:nvPr/>
        </p:nvCxnSpPr>
        <p:spPr>
          <a:xfrm>
            <a:off x="3810000" y="3378708"/>
            <a:ext cx="1648264" cy="355092"/>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23" name="Straight Arrow Connector 122"/>
          <p:cNvCxnSpPr>
            <a:stCxn id="67" idx="3"/>
            <a:endCxn id="23" idx="1"/>
          </p:cNvCxnSpPr>
          <p:nvPr/>
        </p:nvCxnSpPr>
        <p:spPr>
          <a:xfrm>
            <a:off x="3810000" y="3378708"/>
            <a:ext cx="651804" cy="355092"/>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25" name="Straight Arrow Connector 124"/>
          <p:cNvCxnSpPr>
            <a:endCxn id="20" idx="1"/>
          </p:cNvCxnSpPr>
          <p:nvPr/>
        </p:nvCxnSpPr>
        <p:spPr>
          <a:xfrm>
            <a:off x="3886200" y="3352800"/>
            <a:ext cx="2590800" cy="114300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27" name="Straight Arrow Connector 126"/>
          <p:cNvCxnSpPr>
            <a:stCxn id="72" idx="3"/>
            <a:endCxn id="19" idx="1"/>
          </p:cNvCxnSpPr>
          <p:nvPr/>
        </p:nvCxnSpPr>
        <p:spPr>
          <a:xfrm>
            <a:off x="3786990" y="3947083"/>
            <a:ext cx="708810" cy="701117"/>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29" name="Straight Arrow Connector 128"/>
          <p:cNvCxnSpPr>
            <a:stCxn id="74" idx="3"/>
            <a:endCxn id="17" idx="1"/>
          </p:cNvCxnSpPr>
          <p:nvPr/>
        </p:nvCxnSpPr>
        <p:spPr>
          <a:xfrm>
            <a:off x="3810000" y="4530542"/>
            <a:ext cx="685800" cy="955858"/>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45" name="Group 44"/>
          <p:cNvGrpSpPr/>
          <p:nvPr/>
        </p:nvGrpSpPr>
        <p:grpSpPr>
          <a:xfrm>
            <a:off x="2895600" y="4775751"/>
            <a:ext cx="2590800" cy="1929849"/>
            <a:chOff x="2895600" y="4394751"/>
            <a:chExt cx="2590800" cy="1929849"/>
          </a:xfrm>
        </p:grpSpPr>
        <p:grpSp>
          <p:nvGrpSpPr>
            <p:cNvPr id="38" name="Group 84"/>
            <p:cNvGrpSpPr/>
            <p:nvPr/>
          </p:nvGrpSpPr>
          <p:grpSpPr>
            <a:xfrm>
              <a:off x="4495800" y="5562600"/>
              <a:ext cx="990600" cy="762000"/>
              <a:chOff x="1371600" y="5867400"/>
              <a:chExt cx="1066800" cy="914400"/>
            </a:xfrm>
          </p:grpSpPr>
          <p:sp>
            <p:nvSpPr>
              <p:cNvPr id="61" name="Rounded Rectangle 60"/>
              <p:cNvSpPr/>
              <p:nvPr/>
            </p:nvSpPr>
            <p:spPr>
              <a:xfrm>
                <a:off x="1371600" y="5867400"/>
                <a:ext cx="1066800" cy="9144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p:cNvSpPr txBox="1"/>
              <p:nvPr/>
            </p:nvSpPr>
            <p:spPr>
              <a:xfrm>
                <a:off x="1452120" y="6107668"/>
                <a:ext cx="905761" cy="369332"/>
              </a:xfrm>
              <a:prstGeom prst="rect">
                <a:avLst/>
              </a:prstGeom>
              <a:noFill/>
            </p:spPr>
            <p:txBody>
              <a:bodyPr wrap="none" rtlCol="0">
                <a:spAutoFit/>
              </a:bodyPr>
              <a:lstStyle/>
              <a:p>
                <a:pPr algn="ctr"/>
                <a:r>
                  <a:rPr lang="en-US" dirty="0" smtClean="0"/>
                  <a:t>Patches</a:t>
                </a:r>
              </a:p>
            </p:txBody>
          </p:sp>
        </p:grpSp>
        <p:grpSp>
          <p:nvGrpSpPr>
            <p:cNvPr id="42" name="Group 75"/>
            <p:cNvGrpSpPr/>
            <p:nvPr/>
          </p:nvGrpSpPr>
          <p:grpSpPr>
            <a:xfrm>
              <a:off x="2895600" y="4394751"/>
              <a:ext cx="914400" cy="646331"/>
              <a:chOff x="3124200" y="2755392"/>
              <a:chExt cx="914400" cy="646331"/>
            </a:xfrm>
          </p:grpSpPr>
          <p:sp>
            <p:nvSpPr>
              <p:cNvPr id="77" name="Rounded Rectangle 76"/>
              <p:cNvSpPr/>
              <p:nvPr/>
            </p:nvSpPr>
            <p:spPr>
              <a:xfrm>
                <a:off x="3124200" y="2819400"/>
                <a:ext cx="914400" cy="5334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extBox 77"/>
              <p:cNvSpPr txBox="1"/>
              <p:nvPr/>
            </p:nvSpPr>
            <p:spPr>
              <a:xfrm>
                <a:off x="3190909" y="2755392"/>
                <a:ext cx="780983" cy="646331"/>
              </a:xfrm>
              <a:prstGeom prst="rect">
                <a:avLst/>
              </a:prstGeom>
              <a:noFill/>
            </p:spPr>
            <p:txBody>
              <a:bodyPr wrap="none" rtlCol="0">
                <a:spAutoFit/>
              </a:bodyPr>
              <a:lstStyle/>
              <a:p>
                <a:pPr algn="ctr"/>
                <a:r>
                  <a:rPr lang="en-US" sz="1200" dirty="0" smtClean="0"/>
                  <a:t>Genomic </a:t>
                </a:r>
              </a:p>
              <a:p>
                <a:pPr algn="ctr"/>
                <a:r>
                  <a:rPr lang="en-US" sz="1200" dirty="0" smtClean="0"/>
                  <a:t>Region</a:t>
                </a:r>
              </a:p>
              <a:p>
                <a:pPr algn="ctr"/>
                <a:r>
                  <a:rPr lang="en-US" sz="1200" dirty="0" smtClean="0"/>
                  <a:t>(ABO)</a:t>
                </a:r>
                <a:endParaRPr lang="en-US" sz="1200" dirty="0"/>
              </a:p>
            </p:txBody>
          </p:sp>
        </p:grpSp>
        <p:grpSp>
          <p:nvGrpSpPr>
            <p:cNvPr id="43" name="Group 78"/>
            <p:cNvGrpSpPr/>
            <p:nvPr/>
          </p:nvGrpSpPr>
          <p:grpSpPr>
            <a:xfrm>
              <a:off x="2895600" y="4970668"/>
              <a:ext cx="914400" cy="646331"/>
              <a:chOff x="3124200" y="2755392"/>
              <a:chExt cx="914400" cy="646331"/>
            </a:xfrm>
          </p:grpSpPr>
          <p:sp>
            <p:nvSpPr>
              <p:cNvPr id="80" name="Rounded Rectangle 79"/>
              <p:cNvSpPr/>
              <p:nvPr/>
            </p:nvSpPr>
            <p:spPr>
              <a:xfrm>
                <a:off x="3124200" y="2819400"/>
                <a:ext cx="914400" cy="5334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TextBox 80"/>
              <p:cNvSpPr txBox="1"/>
              <p:nvPr/>
            </p:nvSpPr>
            <p:spPr>
              <a:xfrm>
                <a:off x="3190909" y="2755392"/>
                <a:ext cx="780983" cy="646331"/>
              </a:xfrm>
              <a:prstGeom prst="rect">
                <a:avLst/>
              </a:prstGeom>
              <a:noFill/>
            </p:spPr>
            <p:txBody>
              <a:bodyPr wrap="none" rtlCol="0">
                <a:spAutoFit/>
              </a:bodyPr>
              <a:lstStyle/>
              <a:p>
                <a:pPr algn="ctr"/>
                <a:r>
                  <a:rPr lang="en-US" sz="1200" dirty="0" smtClean="0"/>
                  <a:t>Genomic </a:t>
                </a:r>
              </a:p>
              <a:p>
                <a:pPr algn="ctr"/>
                <a:r>
                  <a:rPr lang="en-US" sz="1200" dirty="0" smtClean="0"/>
                  <a:t>Region</a:t>
                </a:r>
              </a:p>
              <a:p>
                <a:pPr algn="ctr"/>
                <a:r>
                  <a:rPr lang="en-US" sz="1200" dirty="0" smtClean="0"/>
                  <a:t>(SMA)</a:t>
                </a:r>
                <a:endParaRPr lang="en-US" sz="1200" dirty="0"/>
              </a:p>
            </p:txBody>
          </p:sp>
        </p:grpSp>
        <p:grpSp>
          <p:nvGrpSpPr>
            <p:cNvPr id="44" name="Group 81"/>
            <p:cNvGrpSpPr/>
            <p:nvPr/>
          </p:nvGrpSpPr>
          <p:grpSpPr>
            <a:xfrm>
              <a:off x="2895600" y="5544157"/>
              <a:ext cx="914400" cy="646331"/>
              <a:chOff x="3124200" y="2755392"/>
              <a:chExt cx="914400" cy="646331"/>
            </a:xfrm>
          </p:grpSpPr>
          <p:sp>
            <p:nvSpPr>
              <p:cNvPr id="83" name="Rounded Rectangle 82"/>
              <p:cNvSpPr/>
              <p:nvPr/>
            </p:nvSpPr>
            <p:spPr>
              <a:xfrm>
                <a:off x="3124200" y="2819400"/>
                <a:ext cx="914400" cy="5334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p:cNvSpPr txBox="1"/>
              <p:nvPr/>
            </p:nvSpPr>
            <p:spPr>
              <a:xfrm>
                <a:off x="3174975" y="2755392"/>
                <a:ext cx="812851" cy="646331"/>
              </a:xfrm>
              <a:prstGeom prst="rect">
                <a:avLst/>
              </a:prstGeom>
              <a:noFill/>
            </p:spPr>
            <p:txBody>
              <a:bodyPr wrap="none" rtlCol="0">
                <a:spAutoFit/>
              </a:bodyPr>
              <a:lstStyle/>
              <a:p>
                <a:pPr algn="ctr"/>
                <a:r>
                  <a:rPr lang="en-US" sz="1200" dirty="0" smtClean="0"/>
                  <a:t>Genomic </a:t>
                </a:r>
              </a:p>
              <a:p>
                <a:pPr algn="ctr"/>
                <a:r>
                  <a:rPr lang="en-US" sz="1200" dirty="0" smtClean="0"/>
                  <a:t>Region</a:t>
                </a:r>
              </a:p>
              <a:p>
                <a:pPr algn="ctr"/>
                <a:r>
                  <a:rPr lang="en-US" sz="1200" dirty="0" smtClean="0"/>
                  <a:t>(PECAM1)</a:t>
                </a:r>
                <a:endParaRPr lang="en-US" sz="1200" dirty="0"/>
              </a:p>
            </p:txBody>
          </p:sp>
        </p:grpSp>
        <p:cxnSp>
          <p:nvCxnSpPr>
            <p:cNvPr id="131" name="Straight Arrow Connector 130"/>
            <p:cNvCxnSpPr>
              <a:stCxn id="77" idx="3"/>
              <a:endCxn id="61" idx="1"/>
            </p:cNvCxnSpPr>
            <p:nvPr/>
          </p:nvCxnSpPr>
          <p:spPr>
            <a:xfrm>
              <a:off x="3810000" y="4725459"/>
              <a:ext cx="685800" cy="1218141"/>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33" name="Straight Arrow Connector 132"/>
            <p:cNvCxnSpPr>
              <a:stCxn id="80" idx="3"/>
              <a:endCxn id="61" idx="1"/>
            </p:cNvCxnSpPr>
            <p:nvPr/>
          </p:nvCxnSpPr>
          <p:spPr>
            <a:xfrm>
              <a:off x="3810000" y="5301376"/>
              <a:ext cx="685800" cy="642224"/>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a:stCxn id="83" idx="3"/>
              <a:endCxn id="61" idx="1"/>
            </p:cNvCxnSpPr>
            <p:nvPr/>
          </p:nvCxnSpPr>
          <p:spPr>
            <a:xfrm>
              <a:off x="3810000" y="5874865"/>
              <a:ext cx="685800" cy="68735"/>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grpSp>
      <p:sp>
        <p:nvSpPr>
          <p:cNvPr id="76" name="TextBox 75"/>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015679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dissolve">
                                      <p:cBhvr>
                                        <p:cTn id="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57200"/>
            <a:ext cx="8229600" cy="6404662"/>
          </a:xfrm>
          <a:prstGeom prst="rect">
            <a:avLst/>
          </a:prstGeom>
        </p:spPr>
      </p:pic>
      <p:sp>
        <p:nvSpPr>
          <p:cNvPr id="3" name="TextBox 2"/>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
        <p:nvSpPr>
          <p:cNvPr id="4" name="Rectangle 3"/>
          <p:cNvSpPr/>
          <p:nvPr/>
        </p:nvSpPr>
        <p:spPr>
          <a:xfrm>
            <a:off x="3429000" y="4114799"/>
            <a:ext cx="5486400" cy="2022231"/>
          </a:xfrm>
          <a:prstGeom prst="rect">
            <a:avLst/>
          </a:prstGeom>
          <a:solidFill>
            <a:schemeClr val="accent6">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GRCh37.p13</a:t>
            </a:r>
          </a:p>
          <a:p>
            <a:pPr algn="ctr"/>
            <a:endParaRPr lang="en-US"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dirty="0" smtClean="0">
                <a:solidFill>
                  <a:schemeClr val="tx1"/>
                </a:solidFill>
                <a:latin typeface="Trebuchet MS" panose="020B0603020202020204" pitchFamily="34" charset="0"/>
              </a:rPr>
              <a:t>178 Regions: 3.15% of chromosome sequence</a:t>
            </a:r>
          </a:p>
          <a:p>
            <a:pPr marL="285750" indent="-285750">
              <a:buFont typeface="Arial" panose="020B0604020202020204" pitchFamily="34" charset="0"/>
              <a:buChar char="•"/>
            </a:pPr>
            <a:r>
              <a:rPr lang="en-US" dirty="0" smtClean="0">
                <a:solidFill>
                  <a:schemeClr val="tx1"/>
                </a:solidFill>
                <a:latin typeface="Trebuchet MS" panose="020B0603020202020204" pitchFamily="34" charset="0"/>
              </a:rPr>
              <a:t>131 FIX patches: add 6.8 Mb novel sequence</a:t>
            </a:r>
          </a:p>
          <a:p>
            <a:pPr marL="285750" indent="-285750">
              <a:buFont typeface="Arial" panose="020B0604020202020204" pitchFamily="34" charset="0"/>
              <a:buChar char="•"/>
            </a:pPr>
            <a:r>
              <a:rPr lang="en-US" dirty="0" smtClean="0">
                <a:solidFill>
                  <a:schemeClr val="tx1"/>
                </a:solidFill>
                <a:latin typeface="Trebuchet MS" panose="020B0603020202020204" pitchFamily="34" charset="0"/>
              </a:rPr>
              <a:t>73 NOVEL patches: add &gt;800kb novel sequence</a:t>
            </a:r>
            <a:endParaRPr lang="en-US" dirty="0">
              <a:solidFill>
                <a:schemeClr val="tx1"/>
              </a:solidFill>
              <a:latin typeface="Trebuchet MS" panose="020B0603020202020204" pitchFamily="34" charset="0"/>
            </a:endParaRPr>
          </a:p>
        </p:txBody>
      </p:sp>
    </p:spTree>
    <p:extLst>
      <p:ext uri="{BB962C8B-B14F-4D97-AF65-F5344CB8AC3E}">
        <p14:creationId xmlns:p14="http://schemas.microsoft.com/office/powerpoint/2010/main" val="146368582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695998"/>
            <a:ext cx="9144000" cy="5549827"/>
          </a:xfrm>
          <a:prstGeom prst="rect">
            <a:avLst/>
          </a:prstGeom>
        </p:spPr>
      </p:pic>
      <p:sp>
        <p:nvSpPr>
          <p:cNvPr id="2" name="TextBox 1"/>
          <p:cNvSpPr txBox="1"/>
          <p:nvPr/>
        </p:nvSpPr>
        <p:spPr>
          <a:xfrm>
            <a:off x="7605154" y="685800"/>
            <a:ext cx="1615046" cy="461665"/>
          </a:xfrm>
          <a:prstGeom prst="rect">
            <a:avLst/>
          </a:prstGeom>
          <a:noFill/>
        </p:spPr>
        <p:txBody>
          <a:bodyPr wrap="none" rtlCol="0">
            <a:spAutoFit/>
          </a:bodyPr>
          <a:lstStyle/>
          <a:p>
            <a:r>
              <a:rPr lang="en-US" sz="2400" dirty="0" smtClean="0">
                <a:latin typeface="+mj-lt"/>
              </a:rPr>
              <a:t>MHC (chr6)</a:t>
            </a:r>
            <a:endParaRPr lang="en-US" sz="2400" dirty="0">
              <a:latin typeface="+mj-lt"/>
            </a:endParaRPr>
          </a:p>
        </p:txBody>
      </p:sp>
      <p:sp>
        <p:nvSpPr>
          <p:cNvPr id="4" name="TextBox 3"/>
          <p:cNvSpPr txBox="1"/>
          <p:nvPr/>
        </p:nvSpPr>
        <p:spPr>
          <a:xfrm>
            <a:off x="0" y="695998"/>
            <a:ext cx="3527528" cy="461665"/>
          </a:xfrm>
          <a:prstGeom prst="rect">
            <a:avLst/>
          </a:prstGeom>
          <a:solidFill>
            <a:schemeClr val="bg1"/>
          </a:solidFill>
        </p:spPr>
        <p:txBody>
          <a:bodyPr wrap="none" rtlCol="0">
            <a:spAutoFit/>
          </a:bodyPr>
          <a:lstStyle/>
          <a:p>
            <a:r>
              <a:rPr lang="en-US" sz="2400" dirty="0" err="1" smtClean="0"/>
              <a:t>Chr</a:t>
            </a:r>
            <a:r>
              <a:rPr lang="en-US" sz="2400" dirty="0" smtClean="0"/>
              <a:t> 6 representation (PGF)</a:t>
            </a:r>
            <a:endParaRPr lang="en-US" sz="2400" dirty="0"/>
          </a:p>
        </p:txBody>
      </p:sp>
      <p:sp>
        <p:nvSpPr>
          <p:cNvPr id="5" name="TextBox 4"/>
          <p:cNvSpPr txBox="1"/>
          <p:nvPr/>
        </p:nvSpPr>
        <p:spPr>
          <a:xfrm>
            <a:off x="0" y="3358024"/>
            <a:ext cx="3054292" cy="461665"/>
          </a:xfrm>
          <a:prstGeom prst="rect">
            <a:avLst/>
          </a:prstGeom>
          <a:solidFill>
            <a:schemeClr val="bg1"/>
          </a:solidFill>
        </p:spPr>
        <p:txBody>
          <a:bodyPr wrap="none" rtlCol="0">
            <a:spAutoFit/>
          </a:bodyPr>
          <a:lstStyle/>
          <a:p>
            <a:r>
              <a:rPr lang="en-US" sz="2400" dirty="0" smtClean="0"/>
              <a:t>Alt_Ref_Locus_2 (COX)</a:t>
            </a:r>
            <a:endParaRPr lang="en-US" sz="2400" dirty="0"/>
          </a:p>
        </p:txBody>
      </p:sp>
      <p:sp>
        <p:nvSpPr>
          <p:cNvPr id="8" name="Rectangle 7"/>
          <p:cNvSpPr/>
          <p:nvPr/>
        </p:nvSpPr>
        <p:spPr>
          <a:xfrm>
            <a:off x="2554469" y="1157663"/>
            <a:ext cx="5137479" cy="5088162"/>
          </a:xfrm>
          <a:prstGeom prst="rect">
            <a:avLst/>
          </a:prstGeom>
          <a:noFill/>
          <a:ln w="57150" cmpd="sng">
            <a:solidFill>
              <a:srgbClr val="336699"/>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4"/>
          <a:stretch>
            <a:fillRect/>
          </a:stretch>
        </p:blipFill>
        <p:spPr>
          <a:xfrm>
            <a:off x="0" y="522941"/>
            <a:ext cx="9144000" cy="6335059"/>
          </a:xfrm>
          <a:prstGeom prst="rect">
            <a:avLst/>
          </a:prstGeom>
        </p:spPr>
      </p:pic>
      <p:sp>
        <p:nvSpPr>
          <p:cNvPr id="9" name="TextBox 8"/>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6496821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83632" y="623889"/>
            <a:ext cx="9060368" cy="5395912"/>
          </a:xfrm>
          <a:prstGeom prst="rect">
            <a:avLst/>
          </a:prstGeom>
          <a:noFill/>
          <a:ln w="9525">
            <a:solidFill>
              <a:srgbClr val="00B050"/>
            </a:solidFill>
            <a:miter lim="800000"/>
            <a:headEnd/>
            <a:tailEnd/>
          </a:ln>
        </p:spPr>
      </p:pic>
      <p:grpSp>
        <p:nvGrpSpPr>
          <p:cNvPr id="8" name="Group 7"/>
          <p:cNvGrpSpPr/>
          <p:nvPr/>
        </p:nvGrpSpPr>
        <p:grpSpPr>
          <a:xfrm>
            <a:off x="1246496" y="2680648"/>
            <a:ext cx="3173104" cy="506104"/>
            <a:chOff x="1246496" y="2680648"/>
            <a:chExt cx="3173104" cy="506104"/>
          </a:xfrm>
        </p:grpSpPr>
        <p:sp>
          <p:nvSpPr>
            <p:cNvPr id="3" name="Rectangle 2"/>
            <p:cNvSpPr/>
            <p:nvPr/>
          </p:nvSpPr>
          <p:spPr>
            <a:xfrm>
              <a:off x="1246496" y="2680648"/>
              <a:ext cx="152400" cy="152400"/>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4003344" y="2792104"/>
              <a:ext cx="152400" cy="152400"/>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226256" y="2819400"/>
              <a:ext cx="152400" cy="152400"/>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267200" y="3034352"/>
              <a:ext cx="152400" cy="152400"/>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9" name="Straight Connector 8"/>
          <p:cNvCxnSpPr/>
          <p:nvPr/>
        </p:nvCxnSpPr>
        <p:spPr>
          <a:xfrm>
            <a:off x="3352800" y="6172200"/>
            <a:ext cx="2895600" cy="0"/>
          </a:xfrm>
          <a:prstGeom prst="line">
            <a:avLst/>
          </a:prstGeom>
        </p:spPr>
        <p:style>
          <a:lnRef idx="3">
            <a:schemeClr val="accent1"/>
          </a:lnRef>
          <a:fillRef idx="0">
            <a:schemeClr val="accent1"/>
          </a:fillRef>
          <a:effectRef idx="2">
            <a:schemeClr val="accent1"/>
          </a:effectRef>
          <a:fontRef idx="minor">
            <a:schemeClr val="tx1"/>
          </a:fontRef>
        </p:style>
      </p:cxnSp>
      <p:grpSp>
        <p:nvGrpSpPr>
          <p:cNvPr id="21" name="Group 20"/>
          <p:cNvGrpSpPr/>
          <p:nvPr/>
        </p:nvGrpSpPr>
        <p:grpSpPr>
          <a:xfrm>
            <a:off x="1080448" y="2667000"/>
            <a:ext cx="7024048" cy="2524832"/>
            <a:chOff x="1080448" y="2667000"/>
            <a:chExt cx="7024048" cy="2524832"/>
          </a:xfrm>
        </p:grpSpPr>
        <p:sp>
          <p:nvSpPr>
            <p:cNvPr id="10" name="Oval 9"/>
            <p:cNvSpPr/>
            <p:nvPr/>
          </p:nvSpPr>
          <p:spPr>
            <a:xfrm>
              <a:off x="1080448" y="5034888"/>
              <a:ext cx="152400" cy="152400"/>
            </a:xfrm>
            <a:prstGeom prst="ellipse">
              <a:avLst/>
            </a:prstGeom>
            <a:noFill/>
            <a:ln w="38100">
              <a:solidFill>
                <a:srgbClr val="33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245056" y="5037160"/>
              <a:ext cx="152400" cy="152400"/>
            </a:xfrm>
            <a:prstGeom prst="ellipse">
              <a:avLst/>
            </a:prstGeom>
            <a:noFill/>
            <a:ln w="38100">
              <a:solidFill>
                <a:srgbClr val="33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7952096" y="5039432"/>
              <a:ext cx="152400" cy="152400"/>
            </a:xfrm>
            <a:prstGeom prst="ellipse">
              <a:avLst/>
            </a:prstGeom>
            <a:noFill/>
            <a:ln w="38100">
              <a:solidFill>
                <a:srgbClr val="33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7149152" y="2667000"/>
              <a:ext cx="152400" cy="152400"/>
            </a:xfrm>
            <a:prstGeom prst="ellipse">
              <a:avLst/>
            </a:prstGeom>
            <a:noFill/>
            <a:ln w="38100">
              <a:solidFill>
                <a:srgbClr val="33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2756848" y="2667000"/>
            <a:ext cx="4114800" cy="2522560"/>
            <a:chOff x="2756848" y="2667000"/>
            <a:chExt cx="4114800" cy="2522560"/>
          </a:xfrm>
        </p:grpSpPr>
        <p:sp>
          <p:nvSpPr>
            <p:cNvPr id="7" name="Oval 6"/>
            <p:cNvSpPr/>
            <p:nvPr/>
          </p:nvSpPr>
          <p:spPr>
            <a:xfrm>
              <a:off x="5611504" y="2667000"/>
              <a:ext cx="152400" cy="1524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2756848" y="5037160"/>
              <a:ext cx="152400" cy="1524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6512256" y="5029200"/>
              <a:ext cx="152400" cy="1524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6719248" y="5034888"/>
              <a:ext cx="152400" cy="1524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TextBox 16"/>
          <p:cNvSpPr txBox="1"/>
          <p:nvPr/>
        </p:nvSpPr>
        <p:spPr>
          <a:xfrm>
            <a:off x="3886200" y="6172200"/>
            <a:ext cx="2007281" cy="523220"/>
          </a:xfrm>
          <a:prstGeom prst="rect">
            <a:avLst/>
          </a:prstGeom>
          <a:noFill/>
        </p:spPr>
        <p:txBody>
          <a:bodyPr wrap="none" rtlCol="0">
            <a:spAutoFit/>
          </a:bodyPr>
          <a:lstStyle/>
          <a:p>
            <a:r>
              <a:rPr lang="en-US" sz="2800" dirty="0" smtClean="0"/>
              <a:t>17q deletion</a:t>
            </a:r>
            <a:endParaRPr lang="en-US" sz="2800" dirty="0"/>
          </a:p>
        </p:txBody>
      </p:sp>
      <p:sp>
        <p:nvSpPr>
          <p:cNvPr id="18" name="TextBox 17"/>
          <p:cNvSpPr txBox="1"/>
          <p:nvPr/>
        </p:nvSpPr>
        <p:spPr>
          <a:xfrm>
            <a:off x="76200" y="2895600"/>
            <a:ext cx="543739" cy="523220"/>
          </a:xfrm>
          <a:prstGeom prst="rect">
            <a:avLst/>
          </a:prstGeom>
          <a:noFill/>
        </p:spPr>
        <p:txBody>
          <a:bodyPr wrap="none" rtlCol="0">
            <a:spAutoFit/>
          </a:bodyPr>
          <a:lstStyle/>
          <a:p>
            <a:r>
              <a:rPr lang="en-US" sz="2800" dirty="0" smtClean="0"/>
              <a:t>H1</a:t>
            </a:r>
            <a:endParaRPr lang="en-US" sz="2800" dirty="0"/>
          </a:p>
        </p:txBody>
      </p:sp>
      <p:sp>
        <p:nvSpPr>
          <p:cNvPr id="19" name="TextBox 18"/>
          <p:cNvSpPr txBox="1"/>
          <p:nvPr/>
        </p:nvSpPr>
        <p:spPr>
          <a:xfrm>
            <a:off x="76958" y="5562600"/>
            <a:ext cx="583814" cy="523220"/>
          </a:xfrm>
          <a:prstGeom prst="rect">
            <a:avLst/>
          </a:prstGeom>
          <a:noFill/>
        </p:spPr>
        <p:txBody>
          <a:bodyPr wrap="none" rtlCol="0">
            <a:spAutoFit/>
          </a:bodyPr>
          <a:lstStyle/>
          <a:p>
            <a:r>
              <a:rPr lang="en-US" sz="2800" dirty="0" smtClean="0"/>
              <a:t>H2</a:t>
            </a:r>
            <a:endParaRPr lang="en-US" sz="2800" dirty="0"/>
          </a:p>
        </p:txBody>
      </p:sp>
      <p:sp>
        <p:nvSpPr>
          <p:cNvPr id="2" name="TextBox 1"/>
          <p:cNvSpPr txBox="1"/>
          <p:nvPr/>
        </p:nvSpPr>
        <p:spPr>
          <a:xfrm>
            <a:off x="-40667" y="6483142"/>
            <a:ext cx="2427268" cy="461665"/>
          </a:xfrm>
          <a:prstGeom prst="rect">
            <a:avLst/>
          </a:prstGeom>
          <a:noFill/>
        </p:spPr>
        <p:txBody>
          <a:bodyPr wrap="none" rtlCol="0">
            <a:spAutoFit/>
          </a:bodyPr>
          <a:lstStyle/>
          <a:p>
            <a:r>
              <a:rPr lang="en-US" sz="2400" dirty="0" err="1" smtClean="0">
                <a:latin typeface="Trebuchet MS" panose="020B0603020202020204" pitchFamily="34" charset="0"/>
              </a:rPr>
              <a:t>Zody</a:t>
            </a:r>
            <a:r>
              <a:rPr lang="en-US" sz="2400" dirty="0" smtClean="0">
                <a:latin typeface="Trebuchet MS" panose="020B0603020202020204" pitchFamily="34" charset="0"/>
              </a:rPr>
              <a:t> et al, 2008</a:t>
            </a:r>
            <a:endParaRPr lang="en-US" sz="2400" dirty="0">
              <a:latin typeface="Trebuchet MS" panose="020B0603020202020204" pitchFamily="34" charset="0"/>
            </a:endParaRPr>
          </a:p>
        </p:txBody>
      </p:sp>
      <p:sp>
        <p:nvSpPr>
          <p:cNvPr id="24" name="TextBox 23"/>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422014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21652"/>
            <a:ext cx="9144000" cy="2172288"/>
          </a:xfrm>
          <a:prstGeom prst="rect">
            <a:avLst/>
          </a:prstGeom>
        </p:spPr>
      </p:pic>
      <p:sp>
        <p:nvSpPr>
          <p:cNvPr id="5" name="TextBox 4"/>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p:cNvPicPr>
            <a:picLocks noChangeAspect="1"/>
          </p:cNvPicPr>
          <p:nvPr/>
        </p:nvPicPr>
        <p:blipFill>
          <a:blip r:embed="rId4"/>
          <a:stretch>
            <a:fillRect/>
          </a:stretch>
        </p:blipFill>
        <p:spPr>
          <a:xfrm>
            <a:off x="1123743" y="318472"/>
            <a:ext cx="7130992" cy="6393303"/>
          </a:xfrm>
          <a:prstGeom prst="rect">
            <a:avLst/>
          </a:prstGeom>
        </p:spPr>
      </p:pic>
    </p:spTree>
    <p:extLst>
      <p:ext uri="{BB962C8B-B14F-4D97-AF65-F5344CB8AC3E}">
        <p14:creationId xmlns:p14="http://schemas.microsoft.com/office/powerpoint/2010/main" val="2941425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381000" y="2675453"/>
            <a:ext cx="8382000" cy="0"/>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590800" y="1761053"/>
            <a:ext cx="3276600" cy="0"/>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Isosceles Triangle 5"/>
          <p:cNvSpPr/>
          <p:nvPr/>
        </p:nvSpPr>
        <p:spPr>
          <a:xfrm flipV="1">
            <a:off x="3837708" y="1196479"/>
            <a:ext cx="1115291" cy="533400"/>
          </a:xfrm>
          <a:prstGeom prst="triangle">
            <a:avLst/>
          </a:prstGeom>
          <a:no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3" name="Straight Connector 12"/>
          <p:cNvCxnSpPr/>
          <p:nvPr/>
        </p:nvCxnSpPr>
        <p:spPr>
          <a:xfrm>
            <a:off x="4668982" y="1075253"/>
            <a:ext cx="2286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471555" y="995589"/>
            <a:ext cx="2286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242955" y="1071789"/>
            <a:ext cx="2286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097482" y="995589"/>
            <a:ext cx="2286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882737" y="1061398"/>
            <a:ext cx="2286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6" idx="2"/>
            <a:endCxn id="6" idx="4"/>
          </p:cNvCxnSpPr>
          <p:nvPr/>
        </p:nvCxnSpPr>
        <p:spPr>
          <a:xfrm>
            <a:off x="3837708" y="1196479"/>
            <a:ext cx="1115291" cy="0"/>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2590800" y="1761053"/>
            <a:ext cx="0" cy="91440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5867400" y="1761053"/>
            <a:ext cx="0" cy="91440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304800" y="2370653"/>
            <a:ext cx="1420069" cy="369332"/>
          </a:xfrm>
          <a:prstGeom prst="rect">
            <a:avLst/>
          </a:prstGeom>
          <a:noFill/>
        </p:spPr>
        <p:txBody>
          <a:bodyPr wrap="none" rtlCol="0">
            <a:spAutoFit/>
          </a:bodyPr>
          <a:lstStyle/>
          <a:p>
            <a:r>
              <a:rPr lang="en-US" dirty="0" smtClean="0"/>
              <a:t>chromosome</a:t>
            </a:r>
            <a:endParaRPr lang="en-US" dirty="0"/>
          </a:p>
        </p:txBody>
      </p:sp>
      <p:sp>
        <p:nvSpPr>
          <p:cNvPr id="33" name="TextBox 32"/>
          <p:cNvSpPr txBox="1"/>
          <p:nvPr/>
        </p:nvSpPr>
        <p:spPr>
          <a:xfrm>
            <a:off x="2514600" y="1456253"/>
            <a:ext cx="1038939" cy="369332"/>
          </a:xfrm>
          <a:prstGeom prst="rect">
            <a:avLst/>
          </a:prstGeom>
          <a:noFill/>
        </p:spPr>
        <p:txBody>
          <a:bodyPr wrap="none" rtlCol="0">
            <a:spAutoFit/>
          </a:bodyPr>
          <a:lstStyle/>
          <a:p>
            <a:r>
              <a:rPr lang="en-US" dirty="0"/>
              <a:t>a</a:t>
            </a:r>
            <a:r>
              <a:rPr lang="en-US" dirty="0" smtClean="0"/>
              <a:t>lt/patch</a:t>
            </a:r>
            <a:endParaRPr lang="en-US" dirty="0"/>
          </a:p>
        </p:txBody>
      </p:sp>
      <p:sp>
        <p:nvSpPr>
          <p:cNvPr id="34" name="TextBox 33"/>
          <p:cNvSpPr txBox="1"/>
          <p:nvPr/>
        </p:nvSpPr>
        <p:spPr>
          <a:xfrm>
            <a:off x="3219120" y="815480"/>
            <a:ext cx="699422" cy="369332"/>
          </a:xfrm>
          <a:prstGeom prst="rect">
            <a:avLst/>
          </a:prstGeom>
          <a:noFill/>
          <a:ln>
            <a:noFill/>
          </a:ln>
        </p:spPr>
        <p:txBody>
          <a:bodyPr wrap="none" rtlCol="0">
            <a:spAutoFit/>
          </a:bodyPr>
          <a:lstStyle/>
          <a:p>
            <a:r>
              <a:rPr lang="en-US" dirty="0"/>
              <a:t>r</a:t>
            </a:r>
            <a:r>
              <a:rPr lang="en-US" dirty="0" smtClean="0"/>
              <a:t>eads</a:t>
            </a:r>
            <a:endParaRPr lang="en-US" dirty="0"/>
          </a:p>
        </p:txBody>
      </p:sp>
      <p:sp>
        <p:nvSpPr>
          <p:cNvPr id="35" name="Oval 34"/>
          <p:cNvSpPr/>
          <p:nvPr/>
        </p:nvSpPr>
        <p:spPr>
          <a:xfrm>
            <a:off x="4606636" y="995589"/>
            <a:ext cx="353289" cy="180108"/>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6" name="Straight Connector 35"/>
          <p:cNvCxnSpPr/>
          <p:nvPr/>
        </p:nvCxnSpPr>
        <p:spPr>
          <a:xfrm>
            <a:off x="5486400" y="1684853"/>
            <a:ext cx="2286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562600" y="2599253"/>
            <a:ext cx="2286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7162800" y="2599253"/>
            <a:ext cx="2286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39" name="Oval 38"/>
          <p:cNvSpPr/>
          <p:nvPr/>
        </p:nvSpPr>
        <p:spPr>
          <a:xfrm>
            <a:off x="5427520" y="1580945"/>
            <a:ext cx="353289" cy="18010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Oval 40"/>
          <p:cNvSpPr/>
          <p:nvPr/>
        </p:nvSpPr>
        <p:spPr>
          <a:xfrm>
            <a:off x="5486400" y="2495345"/>
            <a:ext cx="353289" cy="18010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Oval 41"/>
          <p:cNvSpPr/>
          <p:nvPr/>
        </p:nvSpPr>
        <p:spPr>
          <a:xfrm>
            <a:off x="7096991" y="2495345"/>
            <a:ext cx="353289" cy="18010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TextBox 43"/>
          <p:cNvSpPr txBox="1"/>
          <p:nvPr/>
        </p:nvSpPr>
        <p:spPr>
          <a:xfrm>
            <a:off x="4918364" y="899885"/>
            <a:ext cx="2085827" cy="369332"/>
          </a:xfrm>
          <a:prstGeom prst="rect">
            <a:avLst/>
          </a:prstGeom>
          <a:noFill/>
        </p:spPr>
        <p:txBody>
          <a:bodyPr wrap="none" rtlCol="0">
            <a:spAutoFit/>
          </a:bodyPr>
          <a:lstStyle/>
          <a:p>
            <a:r>
              <a:rPr lang="en-US" dirty="0" smtClean="0">
                <a:solidFill>
                  <a:srgbClr val="00B050"/>
                </a:solidFill>
              </a:rPr>
              <a:t>On-target alignment</a:t>
            </a:r>
            <a:endParaRPr lang="en-US" dirty="0">
              <a:solidFill>
                <a:srgbClr val="00B050"/>
              </a:solidFill>
            </a:endParaRPr>
          </a:p>
        </p:txBody>
      </p:sp>
      <p:sp>
        <p:nvSpPr>
          <p:cNvPr id="45" name="TextBox 44"/>
          <p:cNvSpPr txBox="1"/>
          <p:nvPr/>
        </p:nvSpPr>
        <p:spPr>
          <a:xfrm>
            <a:off x="5943600" y="1925121"/>
            <a:ext cx="2192588" cy="369332"/>
          </a:xfrm>
          <a:prstGeom prst="rect">
            <a:avLst/>
          </a:prstGeom>
          <a:noFill/>
        </p:spPr>
        <p:txBody>
          <a:bodyPr wrap="none" rtlCol="0">
            <a:spAutoFit/>
          </a:bodyPr>
          <a:lstStyle/>
          <a:p>
            <a:r>
              <a:rPr lang="en-US" dirty="0" smtClean="0">
                <a:solidFill>
                  <a:srgbClr val="FF0000"/>
                </a:solidFill>
              </a:rPr>
              <a:t>Off-target alignments</a:t>
            </a:r>
            <a:endParaRPr lang="en-US" dirty="0">
              <a:solidFill>
                <a:srgbClr val="FF0000"/>
              </a:solidFill>
            </a:endParaRPr>
          </a:p>
        </p:txBody>
      </p:sp>
      <p:pic>
        <p:nvPicPr>
          <p:cNvPr id="2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838" y="3074987"/>
            <a:ext cx="8188325" cy="355441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7273635" y="6240341"/>
            <a:ext cx="1375698" cy="369332"/>
          </a:xfrm>
          <a:prstGeom prst="rect">
            <a:avLst/>
          </a:prstGeom>
          <a:ln>
            <a:noFill/>
          </a:ln>
        </p:spPr>
        <p:txBody>
          <a:bodyPr wrap="none">
            <a:spAutoFit/>
          </a:bodyPr>
          <a:lstStyle/>
          <a:p>
            <a:r>
              <a:rPr lang="en-US" dirty="0"/>
              <a:t>(n=122,922) </a:t>
            </a:r>
          </a:p>
        </p:txBody>
      </p:sp>
      <p:sp>
        <p:nvSpPr>
          <p:cNvPr id="27" name="TextBox 26"/>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251047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2225"/>
            <a:ext cx="9144000" cy="6475775"/>
          </a:xfrm>
          <a:prstGeom prst="rect">
            <a:avLst/>
          </a:prstGeom>
        </p:spPr>
      </p:pic>
    </p:spTree>
    <p:extLst>
      <p:ext uri="{BB962C8B-B14F-4D97-AF65-F5344CB8AC3E}">
        <p14:creationId xmlns:p14="http://schemas.microsoft.com/office/powerpoint/2010/main" val="42578307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85800"/>
            <a:ext cx="9144000" cy="6023158"/>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85800"/>
            <a:ext cx="9144000" cy="6023158"/>
          </a:xfrm>
          <a:prstGeom prst="rect">
            <a:avLst/>
          </a:prstGeom>
        </p:spPr>
      </p:pic>
      <p:sp>
        <p:nvSpPr>
          <p:cNvPr id="4" name="TextBox 3"/>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7050434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685800"/>
            <a:ext cx="8229600" cy="1143000"/>
          </a:xfrm>
          <a:prstGeom prst="rect">
            <a:avLst/>
          </a:prstGeom>
        </p:spPr>
        <p:txBody>
          <a:bodyPr>
            <a:noAutofit/>
          </a:bodyPr>
          <a:lstStyle/>
          <a:p>
            <a:r>
              <a:rPr lang="en-US" sz="2400" dirty="0" smtClean="0">
                <a:latin typeface="Trebuchet MS" panose="020B0603020202020204" pitchFamily="34" charset="0"/>
              </a:rPr>
              <a:t>Masks and alt aware aligners reduce the incidence of ambiguous alignments observed when aligning reads to the full assembly</a:t>
            </a:r>
            <a:endParaRPr lang="en-US" sz="2400" dirty="0">
              <a:latin typeface="Trebuchet MS" panose="020B0603020202020204" pitchFamily="34" charset="0"/>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5088" y="1953181"/>
            <a:ext cx="6473825" cy="388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289000" y="5955268"/>
            <a:ext cx="8481809" cy="338554"/>
          </a:xfrm>
          <a:prstGeom prst="rect">
            <a:avLst/>
          </a:prstGeom>
          <a:noFill/>
        </p:spPr>
        <p:txBody>
          <a:bodyPr wrap="none" rtlCol="0">
            <a:spAutoFit/>
          </a:bodyPr>
          <a:lstStyle/>
          <a:p>
            <a:r>
              <a:rPr lang="en-US" sz="1600" dirty="0" smtClean="0">
                <a:latin typeface="Trebuchet MS" panose="020B0603020202020204" pitchFamily="34" charset="0"/>
              </a:rPr>
              <a:t>Mask1: mask chr for fix patches, scaffold for novel/alts.	Mask2: mask only on scaffolds</a:t>
            </a:r>
            <a:endParaRPr lang="en-US" sz="1600" dirty="0">
              <a:latin typeface="Trebuchet MS" panose="020B0603020202020204" pitchFamily="34" charset="0"/>
            </a:endParaRPr>
          </a:p>
        </p:txBody>
      </p:sp>
      <p:sp>
        <p:nvSpPr>
          <p:cNvPr id="6" name="TextBox 5"/>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016535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75" y="5934075"/>
            <a:ext cx="963613"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2237867" y="657225"/>
            <a:ext cx="4668266" cy="830997"/>
          </a:xfrm>
          <a:prstGeom prst="rect">
            <a:avLst/>
          </a:prstGeom>
          <a:noFill/>
        </p:spPr>
        <p:txBody>
          <a:bodyPr wrap="none">
            <a:spAutoFit/>
          </a:bodyPr>
          <a:lstStyle/>
          <a:p>
            <a:pPr fontAlgn="auto">
              <a:spcBef>
                <a:spcPts val="0"/>
              </a:spcBef>
              <a:spcAft>
                <a:spcPts val="0"/>
              </a:spcAft>
              <a:defRPr/>
            </a:pPr>
            <a:r>
              <a:rPr lang="en-US" sz="4800" dirty="0">
                <a:solidFill>
                  <a:schemeClr val="bg1">
                    <a:lumMod val="50000"/>
                  </a:schemeClr>
                </a:solidFill>
                <a:latin typeface="Trebuchet MS" panose="020B0603020202020204" pitchFamily="34" charset="0"/>
              </a:rPr>
              <a:t>Distributed data</a:t>
            </a:r>
          </a:p>
        </p:txBody>
      </p:sp>
      <p:sp>
        <p:nvSpPr>
          <p:cNvPr id="51203" name="TextBox 2"/>
          <p:cNvSpPr txBox="1">
            <a:spLocks noChangeArrowheads="1"/>
          </p:cNvSpPr>
          <p:nvPr/>
        </p:nvSpPr>
        <p:spPr bwMode="auto">
          <a:xfrm>
            <a:off x="199649" y="5026025"/>
            <a:ext cx="874470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4800" dirty="0">
                <a:solidFill>
                  <a:schemeClr val="accent6">
                    <a:lumMod val="75000"/>
                  </a:schemeClr>
                </a:solidFill>
                <a:latin typeface="Trebuchet MS" panose="020B0603020202020204" pitchFamily="34" charset="0"/>
              </a:rPr>
              <a:t>Genome not in INSDC Database</a:t>
            </a:r>
          </a:p>
        </p:txBody>
      </p:sp>
      <p:sp>
        <p:nvSpPr>
          <p:cNvPr id="4" name="TextBox 3"/>
          <p:cNvSpPr txBox="1"/>
          <p:nvPr/>
        </p:nvSpPr>
        <p:spPr>
          <a:xfrm>
            <a:off x="1761134" y="2808288"/>
            <a:ext cx="5621732" cy="830997"/>
          </a:xfrm>
          <a:prstGeom prst="rect">
            <a:avLst/>
          </a:prstGeom>
          <a:noFill/>
        </p:spPr>
        <p:txBody>
          <a:bodyPr wrap="none">
            <a:spAutoFit/>
          </a:bodyPr>
          <a:lstStyle/>
          <a:p>
            <a:pPr fontAlgn="auto">
              <a:spcBef>
                <a:spcPts val="0"/>
              </a:spcBef>
              <a:spcAft>
                <a:spcPts val="0"/>
              </a:spcAft>
              <a:defRPr/>
            </a:pPr>
            <a:r>
              <a:rPr lang="en-US" sz="4800" dirty="0">
                <a:solidFill>
                  <a:schemeClr val="bg1">
                    <a:lumMod val="50000"/>
                  </a:schemeClr>
                </a:solidFill>
                <a:latin typeface="Trebuchet MS" panose="020B0603020202020204" pitchFamily="34" charset="0"/>
              </a:rPr>
              <a:t>Old Assembly Model</a:t>
            </a:r>
          </a:p>
        </p:txBody>
      </p:sp>
      <p:cxnSp>
        <p:nvCxnSpPr>
          <p:cNvPr id="6" name="Straight Connector 5"/>
          <p:cNvCxnSpPr/>
          <p:nvPr/>
        </p:nvCxnSpPr>
        <p:spPr>
          <a:xfrm flipV="1">
            <a:off x="2058194" y="779463"/>
            <a:ext cx="5027613" cy="727075"/>
          </a:xfrm>
          <a:prstGeom prst="line">
            <a:avLst/>
          </a:prstGeom>
          <a:ln>
            <a:solidFill>
              <a:srgbClr val="336699"/>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2058194" y="657225"/>
            <a:ext cx="5027613" cy="849313"/>
          </a:xfrm>
          <a:prstGeom prst="line">
            <a:avLst/>
          </a:prstGeom>
          <a:ln>
            <a:solidFill>
              <a:srgbClr val="336699"/>
            </a:solidFill>
          </a:ln>
        </p:spPr>
        <p:style>
          <a:lnRef idx="2">
            <a:schemeClr val="accent1"/>
          </a:lnRef>
          <a:fillRef idx="0">
            <a:schemeClr val="accent1"/>
          </a:fillRef>
          <a:effectRef idx="1">
            <a:schemeClr val="accent1"/>
          </a:effectRef>
          <a:fontRef idx="minor">
            <a:schemeClr val="tx1"/>
          </a:fontRef>
        </p:style>
      </p:cxnSp>
      <p:sp>
        <p:nvSpPr>
          <p:cNvPr id="51207" name="TextBox 8"/>
          <p:cNvSpPr txBox="1">
            <a:spLocks noChangeArrowheads="1"/>
          </p:cNvSpPr>
          <p:nvPr/>
        </p:nvSpPr>
        <p:spPr bwMode="auto">
          <a:xfrm>
            <a:off x="2164931" y="1592263"/>
            <a:ext cx="48141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4800" dirty="0">
                <a:solidFill>
                  <a:schemeClr val="accent6">
                    <a:lumMod val="75000"/>
                  </a:schemeClr>
                </a:solidFill>
                <a:latin typeface="Trebuchet MS" panose="020B0603020202020204" pitchFamily="34" charset="0"/>
              </a:rPr>
              <a:t>Centralized Data</a:t>
            </a:r>
          </a:p>
        </p:txBody>
      </p:sp>
      <p:pic>
        <p:nvPicPr>
          <p:cNvPr id="51208"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0088" y="1192213"/>
            <a:ext cx="1435100"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p:cNvCxnSpPr/>
          <p:nvPr/>
        </p:nvCxnSpPr>
        <p:spPr>
          <a:xfrm flipV="1">
            <a:off x="2058194" y="3003550"/>
            <a:ext cx="5027613" cy="727075"/>
          </a:xfrm>
          <a:prstGeom prst="line">
            <a:avLst/>
          </a:prstGeom>
          <a:ln>
            <a:solidFill>
              <a:srgbClr val="336699"/>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2058194" y="2881313"/>
            <a:ext cx="5027613" cy="849312"/>
          </a:xfrm>
          <a:prstGeom prst="line">
            <a:avLst/>
          </a:prstGeom>
          <a:ln>
            <a:solidFill>
              <a:srgbClr val="336699"/>
            </a:solidFill>
          </a:ln>
        </p:spPr>
        <p:style>
          <a:lnRef idx="2">
            <a:schemeClr val="accent1"/>
          </a:lnRef>
          <a:fillRef idx="0">
            <a:schemeClr val="accent1"/>
          </a:fillRef>
          <a:effectRef idx="1">
            <a:schemeClr val="accent1"/>
          </a:effectRef>
          <a:fontRef idx="minor">
            <a:schemeClr val="tx1"/>
          </a:fontRef>
        </p:style>
      </p:cxnSp>
      <p:pic>
        <p:nvPicPr>
          <p:cNvPr id="51211" name="Pictur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160713"/>
            <a:ext cx="1435100"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12" name="TextBox 13"/>
          <p:cNvSpPr txBox="1">
            <a:spLocks noChangeArrowheads="1"/>
          </p:cNvSpPr>
          <p:nvPr/>
        </p:nvSpPr>
        <p:spPr bwMode="auto">
          <a:xfrm>
            <a:off x="1065431" y="3795713"/>
            <a:ext cx="70131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4800">
                <a:solidFill>
                  <a:schemeClr val="accent6">
                    <a:lumMod val="75000"/>
                  </a:schemeClr>
                </a:solidFill>
                <a:latin typeface="Trebuchet MS" panose="020B0603020202020204" pitchFamily="34" charset="0"/>
              </a:rPr>
              <a:t>Updated Assembly Model</a:t>
            </a:r>
          </a:p>
        </p:txBody>
      </p:sp>
      <p:sp>
        <p:nvSpPr>
          <p:cNvPr id="19" name="TextBox 18"/>
          <p:cNvSpPr txBox="1">
            <a:spLocks noChangeArrowheads="1"/>
          </p:cNvSpPr>
          <p:nvPr/>
        </p:nvSpPr>
        <p:spPr bwMode="auto">
          <a:xfrm>
            <a:off x="747876" y="5934075"/>
            <a:ext cx="76482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4800">
                <a:solidFill>
                  <a:schemeClr val="accent6">
                    <a:lumMod val="75000"/>
                  </a:schemeClr>
                </a:solidFill>
                <a:latin typeface="Trebuchet MS" panose="020B0603020202020204" pitchFamily="34" charset="0"/>
              </a:rPr>
              <a:t>Genome in INSDC Database</a:t>
            </a:r>
          </a:p>
        </p:txBody>
      </p:sp>
      <p:sp>
        <p:nvSpPr>
          <p:cNvPr id="20" name="TextBox 19"/>
          <p:cNvSpPr txBox="1"/>
          <p:nvPr/>
        </p:nvSpPr>
        <p:spPr>
          <a:xfrm>
            <a:off x="199649" y="5023703"/>
            <a:ext cx="8744702" cy="830997"/>
          </a:xfrm>
          <a:prstGeom prst="rect">
            <a:avLst/>
          </a:prstGeom>
          <a:noFill/>
        </p:spPr>
        <p:txBody>
          <a:bodyPr wrap="none">
            <a:spAutoFit/>
          </a:bodyPr>
          <a:lstStyle/>
          <a:p>
            <a:pPr fontAlgn="auto">
              <a:spcBef>
                <a:spcPts val="0"/>
              </a:spcBef>
              <a:spcAft>
                <a:spcPts val="0"/>
              </a:spcAft>
              <a:defRPr/>
            </a:pPr>
            <a:r>
              <a:rPr lang="en-US" sz="4800" dirty="0">
                <a:solidFill>
                  <a:schemeClr val="bg1">
                    <a:lumMod val="50000"/>
                  </a:schemeClr>
                </a:solidFill>
                <a:latin typeface="Trebuchet MS" panose="020B0603020202020204" pitchFamily="34" charset="0"/>
              </a:rPr>
              <a:t>Genome not in INSDC Database</a:t>
            </a:r>
          </a:p>
        </p:txBody>
      </p:sp>
      <p:cxnSp>
        <p:nvCxnSpPr>
          <p:cNvPr id="21" name="Straight Connector 20"/>
          <p:cNvCxnSpPr/>
          <p:nvPr/>
        </p:nvCxnSpPr>
        <p:spPr>
          <a:xfrm flipV="1">
            <a:off x="2058194" y="5237163"/>
            <a:ext cx="5027613" cy="727075"/>
          </a:xfrm>
          <a:prstGeom prst="line">
            <a:avLst/>
          </a:prstGeom>
          <a:ln>
            <a:solidFill>
              <a:srgbClr val="336699"/>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2058194" y="5114925"/>
            <a:ext cx="5027613" cy="849313"/>
          </a:xfrm>
          <a:prstGeom prst="line">
            <a:avLst/>
          </a:prstGeom>
          <a:ln>
            <a:solidFill>
              <a:srgbClr val="336699"/>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5153805" y="72013"/>
            <a:ext cx="3990195"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 Assembly Management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759882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9"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dissolve">
                                      <p:cBhvr>
                                        <p:cTn id="13" dur="500"/>
                                        <p:tgtEl>
                                          <p:spTgt spid="19"/>
                                        </p:tgtEl>
                                      </p:cBhvr>
                                    </p:animEffect>
                                  </p:childTnLst>
                                </p:cTn>
                              </p:par>
                              <p:par>
                                <p:cTn id="14" presetID="9" presetClass="entr" presetSubtype="0" fill="hold"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dissolve">
                                      <p:cBhvr>
                                        <p:cTn id="1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1828800"/>
            <a:ext cx="7243714" cy="2369880"/>
          </a:xfrm>
          <a:prstGeom prst="rect">
            <a:avLst/>
          </a:prstGeom>
          <a:noFill/>
        </p:spPr>
        <p:txBody>
          <a:bodyPr wrap="none" rtlCol="0">
            <a:spAutoFit/>
          </a:bodyPr>
          <a:lstStyle/>
          <a:p>
            <a:r>
              <a:rPr lang="en-US" sz="3600" dirty="0" smtClean="0">
                <a:latin typeface="Trebuchet MS" panose="020B0603020202020204" pitchFamily="34" charset="0"/>
              </a:rPr>
              <a:t>Outline</a:t>
            </a:r>
          </a:p>
          <a:p>
            <a:pPr marL="285750" indent="-285750">
              <a:buFont typeface="Wingdings" panose="05000000000000000000" pitchFamily="2" charset="2"/>
              <a:buChar char="ü"/>
            </a:pPr>
            <a:r>
              <a:rPr lang="en-US" sz="2800" dirty="0" smtClean="0">
                <a:latin typeface="Trebuchet MS" panose="020B0603020202020204" pitchFamily="34" charset="0"/>
              </a:rPr>
              <a:t>Reference Assembly Basics</a:t>
            </a:r>
          </a:p>
          <a:p>
            <a:pPr marL="285750" indent="-285750">
              <a:buFont typeface="Wingdings" panose="05000000000000000000" pitchFamily="2" charset="2"/>
              <a:buChar char="ü"/>
            </a:pPr>
            <a:r>
              <a:rPr lang="en-US" sz="2800" dirty="0" smtClean="0">
                <a:latin typeface="Trebuchet MS" panose="020B0603020202020204" pitchFamily="34" charset="0"/>
              </a:rPr>
              <a:t>GRC: Assembly management and dataflow</a:t>
            </a:r>
          </a:p>
          <a:p>
            <a:pPr marL="285750" indent="-285750">
              <a:buFont typeface="Wingdings" panose="05000000000000000000" pitchFamily="2" charset="2"/>
              <a:buChar char="ü"/>
            </a:pPr>
            <a:r>
              <a:rPr lang="en-US" sz="2800" dirty="0" smtClean="0">
                <a:solidFill>
                  <a:srgbClr val="FF6600"/>
                </a:solidFill>
                <a:latin typeface="Trebuchet MS" panose="020B0603020202020204" pitchFamily="34" charset="0"/>
              </a:rPr>
              <a:t>GRCh38</a:t>
            </a:r>
          </a:p>
          <a:p>
            <a:pPr marL="285750" indent="-285750">
              <a:buFont typeface="Wingdings" panose="05000000000000000000" pitchFamily="2" charset="2"/>
              <a:buChar char="ü"/>
            </a:pPr>
            <a:r>
              <a:rPr lang="en-US" sz="2800" dirty="0" smtClean="0">
                <a:latin typeface="Trebuchet MS" panose="020B0603020202020204" pitchFamily="34" charset="0"/>
              </a:rPr>
              <a:t>Accessing the assembly and data</a:t>
            </a:r>
            <a:endParaRPr lang="en-US" sz="2800" dirty="0">
              <a:latin typeface="Trebuchet MS" panose="020B0603020202020204" pitchFamily="34" charset="0"/>
            </a:endParaRPr>
          </a:p>
        </p:txBody>
      </p:sp>
      <p:sp>
        <p:nvSpPr>
          <p:cNvPr id="3" name="TextBox 2"/>
          <p:cNvSpPr txBox="1"/>
          <p:nvPr/>
        </p:nvSpPr>
        <p:spPr>
          <a:xfrm>
            <a:off x="4876800" y="6159912"/>
            <a:ext cx="3975512"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http://genomereference.org</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6873476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85800"/>
            <a:ext cx="9144000" cy="6121086"/>
          </a:xfrm>
          <a:prstGeom prst="rect">
            <a:avLst/>
          </a:prstGeom>
        </p:spPr>
      </p:pic>
      <p:sp>
        <p:nvSpPr>
          <p:cNvPr id="7" name="TextBox 6"/>
          <p:cNvSpPr txBox="1"/>
          <p:nvPr/>
        </p:nvSpPr>
        <p:spPr>
          <a:xfrm>
            <a:off x="6825608" y="147935"/>
            <a:ext cx="2318392"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GRCh38 Impact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
        <p:nvSpPr>
          <p:cNvPr id="8" name="TextBox 7"/>
          <p:cNvSpPr txBox="1"/>
          <p:nvPr/>
        </p:nvSpPr>
        <p:spPr>
          <a:xfrm>
            <a:off x="4993972" y="1600200"/>
            <a:ext cx="1497526" cy="523220"/>
          </a:xfrm>
          <a:prstGeom prst="rect">
            <a:avLst/>
          </a:prstGeom>
          <a:noFill/>
        </p:spPr>
        <p:txBody>
          <a:bodyPr wrap="none" rtlCol="0">
            <a:spAutoFit/>
          </a:bodyPr>
          <a:lstStyle/>
          <a:p>
            <a:r>
              <a:rPr lang="en-US" sz="2800" b="1" dirty="0" smtClean="0">
                <a:solidFill>
                  <a:schemeClr val="tx2">
                    <a:lumMod val="50000"/>
                  </a:schemeClr>
                </a:solidFill>
                <a:latin typeface="Trebuchet MS" panose="020B0603020202020204" pitchFamily="34" charset="0"/>
              </a:rPr>
              <a:t>GRCh38</a:t>
            </a:r>
            <a:endParaRPr lang="en-US" sz="2800" b="1" dirty="0">
              <a:solidFill>
                <a:schemeClr val="tx2">
                  <a:lumMod val="50000"/>
                </a:schemeClr>
              </a:solidFill>
              <a:latin typeface="Trebuchet MS" panose="020B0603020202020204" pitchFamily="34" charset="0"/>
            </a:endParaRPr>
          </a:p>
        </p:txBody>
      </p:sp>
    </p:spTree>
    <p:extLst>
      <p:ext uri="{BB962C8B-B14F-4D97-AF65-F5344CB8AC3E}">
        <p14:creationId xmlns:p14="http://schemas.microsoft.com/office/powerpoint/2010/main" val="344207346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474788"/>
            <a:ext cx="8229600" cy="4941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6825608" y="72013"/>
            <a:ext cx="2318392"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GRCh38 Impact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147763"/>
            <a:ext cx="91440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Group 4"/>
          <p:cNvGrpSpPr/>
          <p:nvPr/>
        </p:nvGrpSpPr>
        <p:grpSpPr>
          <a:xfrm>
            <a:off x="457200" y="892314"/>
            <a:ext cx="8286783" cy="5660886"/>
            <a:chOff x="457200" y="-33158"/>
            <a:chExt cx="8286783" cy="5660886"/>
          </a:xfrm>
        </p:grpSpPr>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685800"/>
              <a:ext cx="8229600" cy="4941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57200" y="-33158"/>
              <a:ext cx="3507435" cy="707886"/>
            </a:xfrm>
            <a:prstGeom prst="rect">
              <a:avLst/>
            </a:prstGeom>
            <a:noFill/>
          </p:spPr>
          <p:txBody>
            <a:bodyPr wrap="none" rtlCol="0">
              <a:spAutoFit/>
            </a:bodyPr>
            <a:lstStyle/>
            <a:p>
              <a:r>
                <a:rPr lang="en-US" sz="2000" dirty="0" smtClean="0">
                  <a:latin typeface="Corbel" pitchFamily="34" charset="0"/>
                </a:rPr>
                <a:t>GRCh37 Scaff N50: </a:t>
              </a:r>
              <a:r>
                <a:rPr lang="en-US" sz="2000" dirty="0">
                  <a:latin typeface="Corbel" pitchFamily="34" charset="0"/>
                </a:rPr>
                <a:t>44,983,201</a:t>
              </a:r>
              <a:endParaRPr lang="en-US" sz="2000" dirty="0" smtClean="0">
                <a:latin typeface="Corbel" pitchFamily="34" charset="0"/>
              </a:endParaRPr>
            </a:p>
            <a:p>
              <a:r>
                <a:rPr lang="en-US" sz="2000" dirty="0" smtClean="0">
                  <a:latin typeface="Corbel" pitchFamily="34" charset="0"/>
                </a:rPr>
                <a:t>GRCh37B Scaff N50: 62,124,159</a:t>
              </a:r>
              <a:endParaRPr lang="en-US" sz="2000" dirty="0">
                <a:latin typeface="Corbel" pitchFamily="34" charset="0"/>
              </a:endParaRPr>
            </a:p>
          </p:txBody>
        </p:sp>
        <p:sp>
          <p:nvSpPr>
            <p:cNvPr id="7" name="TextBox 6"/>
            <p:cNvSpPr txBox="1"/>
            <p:nvPr/>
          </p:nvSpPr>
          <p:spPr>
            <a:xfrm>
              <a:off x="5094201" y="-33158"/>
              <a:ext cx="3649782" cy="707886"/>
            </a:xfrm>
            <a:prstGeom prst="rect">
              <a:avLst/>
            </a:prstGeom>
            <a:noFill/>
          </p:spPr>
          <p:txBody>
            <a:bodyPr wrap="none" rtlCol="0">
              <a:spAutoFit/>
            </a:bodyPr>
            <a:lstStyle/>
            <a:p>
              <a:r>
                <a:rPr lang="en-US" sz="2000" dirty="0" smtClean="0">
                  <a:latin typeface="Corbel" pitchFamily="34" charset="0"/>
                </a:rPr>
                <a:t>GRCh37 Contig N50: 38,440,852</a:t>
              </a:r>
            </a:p>
            <a:p>
              <a:r>
                <a:rPr lang="en-US" sz="2000" dirty="0" smtClean="0">
                  <a:latin typeface="Corbel" pitchFamily="34" charset="0"/>
                </a:rPr>
                <a:t>GRCh37B Contig N50: 49,319,739</a:t>
              </a:r>
              <a:endParaRPr lang="en-US" sz="2000" dirty="0">
                <a:latin typeface="Corbel" pitchFamily="34" charset="0"/>
              </a:endParaRPr>
            </a:p>
          </p:txBody>
        </p:sp>
      </p:grpSp>
    </p:spTree>
    <p:extLst>
      <p:ext uri="{BB962C8B-B14F-4D97-AF65-F5344CB8AC3E}">
        <p14:creationId xmlns:p14="http://schemas.microsoft.com/office/powerpoint/2010/main" val="12988062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par>
                          <p:cTn id="7" fill="hold">
                            <p:stCondLst>
                              <p:cond delay="0"/>
                            </p:stCondLst>
                            <p:childTnLst>
                              <p:par>
                                <p:cTn id="8" presetID="1" presetClass="exit" presetSubtype="0" fill="hold" nodeType="afterEffect">
                                  <p:stCondLst>
                                    <p:cond delay="0"/>
                                  </p:stCondLst>
                                  <p:childTnLst>
                                    <p:set>
                                      <p:cBhvr>
                                        <p:cTn id="9" dur="1" fill="hold">
                                          <p:stCondLst>
                                            <p:cond delay="0"/>
                                          </p:stCondLst>
                                        </p:cTn>
                                        <p:tgtEl>
                                          <p:spTgt spid="2050"/>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childTnLst>
                                </p:cTn>
                              </p:par>
                            </p:childTnLst>
                          </p:cTn>
                        </p:par>
                        <p:par>
                          <p:cTn id="14" fill="hold">
                            <p:stCondLst>
                              <p:cond delay="0"/>
                            </p:stCondLst>
                            <p:childTnLst>
                              <p:par>
                                <p:cTn id="15" presetID="1" presetClass="exit" presetSubtype="0" fill="hold" nodeType="afterEffect">
                                  <p:stCondLst>
                                    <p:cond delay="0"/>
                                  </p:stCondLst>
                                  <p:childTnLst>
                                    <p:set>
                                      <p:cBhvr>
                                        <p:cTn id="16" dur="1" fill="hold">
                                          <p:stCondLst>
                                            <p:cond delay="0"/>
                                          </p:stCondLst>
                                        </p:cTn>
                                        <p:tgtEl>
                                          <p:spTgt spid="30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5" y="685800"/>
            <a:ext cx="9010650" cy="540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825608" y="72013"/>
            <a:ext cx="2318392"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GRCh38 Impact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8617739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 y="960438"/>
            <a:ext cx="7694613" cy="4621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825608" y="72013"/>
            <a:ext cx="2318392"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GRCh38 Impact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0388" y="822325"/>
            <a:ext cx="8023225" cy="481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0388" y="815975"/>
            <a:ext cx="8023225" cy="482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6350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4377" y="2252008"/>
            <a:ext cx="8276625" cy="2554545"/>
          </a:xfrm>
          <a:prstGeom prst="rect">
            <a:avLst/>
          </a:prstGeom>
          <a:noFill/>
        </p:spPr>
        <p:txBody>
          <a:bodyPr wrap="none" rtlCol="0">
            <a:spAutoFit/>
          </a:bodyPr>
          <a:lstStyle/>
          <a:p>
            <a:pPr marL="285750" indent="-285750">
              <a:buFont typeface="Wingdings" charset="2"/>
              <a:buChar char=""/>
            </a:pPr>
            <a:r>
              <a:rPr lang="en-US" sz="4000" dirty="0">
                <a:solidFill>
                  <a:schemeClr val="tx2">
                    <a:lumMod val="50000"/>
                  </a:schemeClr>
                </a:solidFill>
                <a:latin typeface="Trebuchet MS" panose="020B0603020202020204" pitchFamily="34" charset="0"/>
              </a:rPr>
              <a:t>Modeled </a:t>
            </a:r>
            <a:r>
              <a:rPr lang="en-US" sz="4000" dirty="0" smtClean="0">
                <a:solidFill>
                  <a:schemeClr val="tx2">
                    <a:lumMod val="50000"/>
                  </a:schemeClr>
                </a:solidFill>
                <a:latin typeface="Trebuchet MS" panose="020B0603020202020204" pitchFamily="34" charset="0"/>
              </a:rPr>
              <a:t>Centromeres</a:t>
            </a:r>
          </a:p>
          <a:p>
            <a:pPr marL="285750" indent="-285750">
              <a:buFont typeface="Wingdings" charset="2"/>
              <a:buChar char=""/>
            </a:pPr>
            <a:r>
              <a:rPr lang="en-US" sz="4000" dirty="0" smtClean="0">
                <a:solidFill>
                  <a:schemeClr val="tx2">
                    <a:lumMod val="50000"/>
                  </a:schemeClr>
                </a:solidFill>
                <a:latin typeface="Trebuchet MS" panose="020B0603020202020204" pitchFamily="34" charset="0"/>
              </a:rPr>
              <a:t>Individual </a:t>
            </a:r>
            <a:r>
              <a:rPr lang="en-US" sz="4000" dirty="0">
                <a:solidFill>
                  <a:schemeClr val="tx2">
                    <a:lumMod val="50000"/>
                  </a:schemeClr>
                </a:solidFill>
                <a:latin typeface="Trebuchet MS" panose="020B0603020202020204" pitchFamily="34" charset="0"/>
              </a:rPr>
              <a:t>base </a:t>
            </a:r>
            <a:r>
              <a:rPr lang="en-US" sz="4000" dirty="0" smtClean="0">
                <a:solidFill>
                  <a:schemeClr val="tx2">
                    <a:lumMod val="50000"/>
                  </a:schemeClr>
                </a:solidFill>
                <a:latin typeface="Trebuchet MS" panose="020B0603020202020204" pitchFamily="34" charset="0"/>
              </a:rPr>
              <a:t>updates</a:t>
            </a:r>
          </a:p>
          <a:p>
            <a:pPr marL="285750" indent="-285750">
              <a:buFont typeface="Wingdings" charset="2"/>
              <a:buChar char=""/>
            </a:pPr>
            <a:r>
              <a:rPr lang="en-US" sz="4000" dirty="0" smtClean="0">
                <a:solidFill>
                  <a:schemeClr val="tx2">
                    <a:lumMod val="50000"/>
                  </a:schemeClr>
                </a:solidFill>
                <a:latin typeface="Trebuchet MS" panose="020B0603020202020204" pitchFamily="34" charset="0"/>
              </a:rPr>
              <a:t>Fixed </a:t>
            </a:r>
            <a:r>
              <a:rPr lang="en-US" sz="4000" dirty="0">
                <a:solidFill>
                  <a:schemeClr val="tx2">
                    <a:lumMod val="50000"/>
                  </a:schemeClr>
                </a:solidFill>
                <a:latin typeface="Trebuchet MS" panose="020B0603020202020204" pitchFamily="34" charset="0"/>
              </a:rPr>
              <a:t>tiling path/assembly </a:t>
            </a:r>
            <a:r>
              <a:rPr lang="en-US" sz="4000" dirty="0" smtClean="0">
                <a:solidFill>
                  <a:schemeClr val="tx2">
                    <a:lumMod val="50000"/>
                  </a:schemeClr>
                </a:solidFill>
                <a:latin typeface="Trebuchet MS" panose="020B0603020202020204" pitchFamily="34" charset="0"/>
              </a:rPr>
              <a:t>errors</a:t>
            </a:r>
          </a:p>
          <a:p>
            <a:pPr marL="285750" indent="-285750">
              <a:buFont typeface="Wingdings" charset="2"/>
              <a:buChar char=""/>
            </a:pPr>
            <a:r>
              <a:rPr lang="en-US" sz="4000" dirty="0" smtClean="0">
                <a:solidFill>
                  <a:schemeClr val="tx2">
                    <a:lumMod val="50000"/>
                  </a:schemeClr>
                </a:solidFill>
                <a:latin typeface="Trebuchet MS" panose="020B0603020202020204" pitchFamily="34" charset="0"/>
              </a:rPr>
              <a:t>Addition of novel sequence</a:t>
            </a:r>
          </a:p>
        </p:txBody>
      </p:sp>
      <p:sp>
        <p:nvSpPr>
          <p:cNvPr id="3" name="TextBox 2"/>
          <p:cNvSpPr txBox="1"/>
          <p:nvPr/>
        </p:nvSpPr>
        <p:spPr>
          <a:xfrm>
            <a:off x="6825608" y="72013"/>
            <a:ext cx="2318392"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GRCh38 Impact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
        <p:nvSpPr>
          <p:cNvPr id="4" name="TextBox 3"/>
          <p:cNvSpPr txBox="1"/>
          <p:nvPr/>
        </p:nvSpPr>
        <p:spPr>
          <a:xfrm>
            <a:off x="888941" y="838200"/>
            <a:ext cx="7366119" cy="830997"/>
          </a:xfrm>
          <a:prstGeom prst="rect">
            <a:avLst/>
          </a:prstGeom>
          <a:noFill/>
        </p:spPr>
        <p:txBody>
          <a:bodyPr wrap="none" rtlCol="0">
            <a:spAutoFit/>
          </a:bodyPr>
          <a:lstStyle/>
          <a:p>
            <a:r>
              <a:rPr lang="en-US" sz="4800" dirty="0" smtClean="0">
                <a:latin typeface="Trebuchet MS" panose="020B0603020202020204" pitchFamily="34" charset="0"/>
              </a:rPr>
              <a:t>Major Features of GRCh38</a:t>
            </a:r>
            <a:endParaRPr lang="en-US" sz="4800" dirty="0">
              <a:latin typeface="Trebuchet MS" panose="020B0603020202020204" pitchFamily="34" charset="0"/>
            </a:endParaRPr>
          </a:p>
        </p:txBody>
      </p:sp>
    </p:spTree>
    <p:extLst>
      <p:ext uri="{BB962C8B-B14F-4D97-AF65-F5344CB8AC3E}">
        <p14:creationId xmlns:p14="http://schemas.microsoft.com/office/powerpoint/2010/main" val="395435981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47485" y="3276600"/>
            <a:ext cx="4649030" cy="923330"/>
          </a:xfrm>
          <a:prstGeom prst="rect">
            <a:avLst/>
          </a:prstGeom>
          <a:noFill/>
        </p:spPr>
        <p:txBody>
          <a:bodyPr wrap="none" rtlCol="0">
            <a:spAutoFit/>
          </a:bodyPr>
          <a:lstStyle/>
          <a:p>
            <a:r>
              <a:rPr lang="en-US" sz="5400" dirty="0" smtClean="0">
                <a:latin typeface="Trebuchet MS" panose="020B0603020202020204" pitchFamily="34" charset="0"/>
              </a:rPr>
              <a:t>CENTROMERES</a:t>
            </a:r>
            <a:endParaRPr lang="en-US" sz="5400" dirty="0">
              <a:latin typeface="Trebuchet MS" panose="020B0603020202020204" pitchFamily="34" charset="0"/>
            </a:endParaRPr>
          </a:p>
        </p:txBody>
      </p:sp>
      <p:sp>
        <p:nvSpPr>
          <p:cNvPr id="3" name="TextBox 2"/>
          <p:cNvSpPr txBox="1"/>
          <p:nvPr/>
        </p:nvSpPr>
        <p:spPr>
          <a:xfrm>
            <a:off x="6825608" y="76200"/>
            <a:ext cx="2318392"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GRCh38 Impact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71392469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058874542"/>
              </p:ext>
            </p:extLst>
          </p:nvPr>
        </p:nvGraphicFramePr>
        <p:xfrm>
          <a:off x="1524000" y="1124039"/>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4038600" y="2863651"/>
            <a:ext cx="1018227" cy="584775"/>
          </a:xfrm>
          <a:prstGeom prst="rect">
            <a:avLst/>
          </a:prstGeom>
          <a:noFill/>
        </p:spPr>
        <p:txBody>
          <a:bodyPr wrap="none" rtlCol="0">
            <a:spAutoFit/>
          </a:bodyPr>
          <a:lstStyle/>
          <a:p>
            <a:r>
              <a:rPr lang="en-US" sz="3200" dirty="0" smtClean="0"/>
              <a:t>4222</a:t>
            </a:r>
            <a:endParaRPr lang="en-US" sz="3200" dirty="0"/>
          </a:p>
        </p:txBody>
      </p:sp>
      <p:sp>
        <p:nvSpPr>
          <p:cNvPr id="7" name="TextBox 6"/>
          <p:cNvSpPr txBox="1"/>
          <p:nvPr/>
        </p:nvSpPr>
        <p:spPr>
          <a:xfrm>
            <a:off x="2910771" y="641439"/>
            <a:ext cx="3268844" cy="954107"/>
          </a:xfrm>
          <a:prstGeom prst="rect">
            <a:avLst/>
          </a:prstGeom>
          <a:noFill/>
        </p:spPr>
        <p:txBody>
          <a:bodyPr wrap="none" rtlCol="0">
            <a:spAutoFit/>
          </a:bodyPr>
          <a:lstStyle/>
          <a:p>
            <a:pPr algn="ctr"/>
            <a:r>
              <a:rPr lang="en-US" sz="2800" dirty="0" smtClean="0">
                <a:latin typeface="Corbel" pitchFamily="34" charset="0"/>
              </a:rPr>
              <a:t>Mismatches MAF = 0</a:t>
            </a:r>
          </a:p>
          <a:p>
            <a:pPr algn="ctr"/>
            <a:r>
              <a:rPr lang="en-US" sz="2800" dirty="0" smtClean="0">
                <a:latin typeface="Corbel" pitchFamily="34" charset="0"/>
              </a:rPr>
              <a:t>n=15,244</a:t>
            </a:r>
            <a:endParaRPr lang="en-US" sz="2800" dirty="0">
              <a:latin typeface="Corbel" pitchFamily="34" charset="0"/>
            </a:endParaRPr>
          </a:p>
        </p:txBody>
      </p:sp>
      <p:grpSp>
        <p:nvGrpSpPr>
          <p:cNvPr id="6" name="Group 5"/>
          <p:cNvGrpSpPr/>
          <p:nvPr/>
        </p:nvGrpSpPr>
        <p:grpSpPr>
          <a:xfrm>
            <a:off x="334076" y="4630552"/>
            <a:ext cx="8475848" cy="2075048"/>
            <a:chOff x="363352" y="4471713"/>
            <a:chExt cx="8475848" cy="2075048"/>
          </a:xfrm>
        </p:grpSpPr>
        <p:sp>
          <p:nvSpPr>
            <p:cNvPr id="4" name="Oval 3"/>
            <p:cNvSpPr/>
            <p:nvPr/>
          </p:nvSpPr>
          <p:spPr>
            <a:xfrm>
              <a:off x="363352" y="4471713"/>
              <a:ext cx="2075048" cy="2075048"/>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2400" dirty="0" smtClean="0">
                  <a:latin typeface="Corbel" pitchFamily="34" charset="0"/>
                </a:rPr>
                <a:t>MAF=0</a:t>
              </a:r>
            </a:p>
            <a:p>
              <a:pPr algn="ctr"/>
              <a:r>
                <a:rPr lang="en-US" sz="2400" dirty="0" smtClean="0">
                  <a:latin typeface="Corbel" pitchFamily="34" charset="0"/>
                </a:rPr>
                <a:t>Insertions</a:t>
              </a:r>
            </a:p>
            <a:p>
              <a:pPr algn="ctr"/>
              <a:r>
                <a:rPr lang="en-US" sz="2400" dirty="0" smtClean="0">
                  <a:latin typeface="Corbel" pitchFamily="34" charset="0"/>
                </a:rPr>
                <a:t>n=834</a:t>
              </a:r>
              <a:endParaRPr lang="en-US" sz="2400" dirty="0">
                <a:latin typeface="Corbel" pitchFamily="34" charset="0"/>
              </a:endParaRPr>
            </a:p>
          </p:txBody>
        </p:sp>
        <p:sp>
          <p:nvSpPr>
            <p:cNvPr id="8" name="Oval 7"/>
            <p:cNvSpPr/>
            <p:nvPr/>
          </p:nvSpPr>
          <p:spPr>
            <a:xfrm>
              <a:off x="6764152" y="4471713"/>
              <a:ext cx="2075048" cy="2075048"/>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2400" dirty="0" smtClean="0">
                  <a:latin typeface="Corbel" pitchFamily="34" charset="0"/>
                </a:rPr>
                <a:t>MAF=0</a:t>
              </a:r>
            </a:p>
            <a:p>
              <a:pPr algn="ctr"/>
              <a:r>
                <a:rPr lang="en-US" sz="2400" dirty="0" smtClean="0">
                  <a:latin typeface="Corbel" pitchFamily="34" charset="0"/>
                </a:rPr>
                <a:t>Deletions</a:t>
              </a:r>
            </a:p>
            <a:p>
              <a:pPr algn="ctr"/>
              <a:r>
                <a:rPr lang="en-US" sz="2400" dirty="0" smtClean="0">
                  <a:latin typeface="Corbel" pitchFamily="34" charset="0"/>
                </a:rPr>
                <a:t>n=1541</a:t>
              </a:r>
              <a:endParaRPr lang="en-US" sz="2400" dirty="0">
                <a:latin typeface="Corbel" pitchFamily="34" charset="0"/>
              </a:endParaRPr>
            </a:p>
          </p:txBody>
        </p:sp>
      </p:grpSp>
      <p:sp>
        <p:nvSpPr>
          <p:cNvPr id="10" name="Oval 9"/>
          <p:cNvSpPr/>
          <p:nvPr/>
        </p:nvSpPr>
        <p:spPr>
          <a:xfrm>
            <a:off x="152400" y="1033814"/>
            <a:ext cx="1702755" cy="1702755"/>
          </a:xfrm>
          <a:prstGeom prst="ellipse">
            <a:avLst/>
          </a:prstGeom>
          <a:solidFill>
            <a:schemeClr val="accent5">
              <a:lumMod val="60000"/>
              <a:lumOff val="40000"/>
            </a:schemeClr>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en-US" sz="1600" b="1" dirty="0" smtClean="0">
                <a:solidFill>
                  <a:schemeClr val="tx1"/>
                </a:solidFill>
                <a:latin typeface="Corbel" pitchFamily="34" charset="0"/>
              </a:rPr>
              <a:t>MAF&lt;5%</a:t>
            </a:r>
          </a:p>
          <a:p>
            <a:pPr algn="ctr"/>
            <a:r>
              <a:rPr lang="en-US" sz="1600" b="1" dirty="0" smtClean="0">
                <a:solidFill>
                  <a:schemeClr val="tx1"/>
                </a:solidFill>
                <a:latin typeface="Corbel" pitchFamily="34" charset="0"/>
              </a:rPr>
              <a:t>Mismatch  in pseudo/</a:t>
            </a:r>
            <a:r>
              <a:rPr lang="en-US" sz="1600" b="1" dirty="0" err="1" smtClean="0">
                <a:solidFill>
                  <a:schemeClr val="tx1"/>
                </a:solidFill>
                <a:latin typeface="Corbel" pitchFamily="34" charset="0"/>
              </a:rPr>
              <a:t>pr</a:t>
            </a:r>
            <a:r>
              <a:rPr lang="en-US" sz="1600" b="1" dirty="0" smtClean="0">
                <a:solidFill>
                  <a:schemeClr val="tx1"/>
                </a:solidFill>
                <a:latin typeface="Corbel" pitchFamily="34" charset="0"/>
              </a:rPr>
              <a:t> </a:t>
            </a:r>
            <a:r>
              <a:rPr lang="en-US" sz="1600" b="1" dirty="0" err="1" smtClean="0">
                <a:solidFill>
                  <a:schemeClr val="tx1"/>
                </a:solidFill>
                <a:latin typeface="Corbel" pitchFamily="34" charset="0"/>
              </a:rPr>
              <a:t>txpt</a:t>
            </a:r>
            <a:endParaRPr lang="en-US" sz="1600" b="1" dirty="0" smtClean="0">
              <a:solidFill>
                <a:schemeClr val="tx1"/>
              </a:solidFill>
              <a:latin typeface="Corbel" pitchFamily="34" charset="0"/>
            </a:endParaRPr>
          </a:p>
          <a:p>
            <a:pPr algn="ctr"/>
            <a:r>
              <a:rPr lang="en-US" sz="1600" b="1" dirty="0" smtClean="0">
                <a:solidFill>
                  <a:schemeClr val="tx1"/>
                </a:solidFill>
                <a:latin typeface="Corbel" pitchFamily="34" charset="0"/>
              </a:rPr>
              <a:t>n=1413</a:t>
            </a:r>
            <a:endParaRPr lang="en-US" sz="1600" b="1" dirty="0">
              <a:solidFill>
                <a:schemeClr val="tx1"/>
              </a:solidFill>
              <a:latin typeface="Corbel" pitchFamily="34" charset="0"/>
            </a:endParaRPr>
          </a:p>
        </p:txBody>
      </p:sp>
      <p:sp>
        <p:nvSpPr>
          <p:cNvPr id="11" name="Oval 10"/>
          <p:cNvSpPr/>
          <p:nvPr/>
        </p:nvSpPr>
        <p:spPr>
          <a:xfrm>
            <a:off x="7347144" y="1033814"/>
            <a:ext cx="1702755" cy="1702755"/>
          </a:xfrm>
          <a:prstGeom prst="ellipse">
            <a:avLst/>
          </a:prstGeom>
          <a:solidFill>
            <a:srgbClr val="FFFF00"/>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en-US" sz="1600" b="1" dirty="0" smtClean="0">
                <a:solidFill>
                  <a:schemeClr val="tx1"/>
                </a:solidFill>
                <a:latin typeface="Corbel" pitchFamily="34" charset="0"/>
              </a:rPr>
              <a:t>Annotator and clinical requests</a:t>
            </a:r>
          </a:p>
          <a:p>
            <a:pPr algn="ctr"/>
            <a:r>
              <a:rPr lang="en-US" sz="1600" b="1" dirty="0" smtClean="0">
                <a:solidFill>
                  <a:schemeClr val="tx1"/>
                </a:solidFill>
                <a:latin typeface="Corbel" pitchFamily="34" charset="0"/>
              </a:rPr>
              <a:t>n= ~260</a:t>
            </a:r>
            <a:endParaRPr lang="en-US" sz="1600" b="1" dirty="0">
              <a:solidFill>
                <a:schemeClr val="tx1"/>
              </a:solidFill>
              <a:latin typeface="Corbel" pitchFamily="34" charset="0"/>
            </a:endParaRPr>
          </a:p>
        </p:txBody>
      </p:sp>
      <p:sp>
        <p:nvSpPr>
          <p:cNvPr id="12" name="TextBox 11"/>
          <p:cNvSpPr txBox="1"/>
          <p:nvPr/>
        </p:nvSpPr>
        <p:spPr>
          <a:xfrm>
            <a:off x="6825608" y="62210"/>
            <a:ext cx="2318392"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GRCh38 Impact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2930941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8" name="Group 7"/>
          <p:cNvGrpSpPr/>
          <p:nvPr/>
        </p:nvGrpSpPr>
        <p:grpSpPr>
          <a:xfrm>
            <a:off x="254358" y="1676400"/>
            <a:ext cx="8686800" cy="4623114"/>
            <a:chOff x="254358" y="1676400"/>
            <a:chExt cx="8686800" cy="4623114"/>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358" y="1676400"/>
              <a:ext cx="8686800" cy="4623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953000" y="3987957"/>
              <a:ext cx="1459887" cy="461665"/>
            </a:xfrm>
            <a:prstGeom prst="rect">
              <a:avLst/>
            </a:prstGeom>
            <a:noFill/>
          </p:spPr>
          <p:txBody>
            <a:bodyPr wrap="none" rtlCol="0">
              <a:spAutoFit/>
            </a:bodyPr>
            <a:lstStyle/>
            <a:p>
              <a:r>
                <a:rPr lang="en-US" sz="2400" b="1" dirty="0" smtClean="0"/>
                <a:t>Intergenic</a:t>
              </a:r>
              <a:endParaRPr lang="en-US" sz="2400" b="1" dirty="0"/>
            </a:p>
          </p:txBody>
        </p:sp>
        <p:sp>
          <p:nvSpPr>
            <p:cNvPr id="4" name="TextBox 3"/>
            <p:cNvSpPr txBox="1"/>
            <p:nvPr/>
          </p:nvSpPr>
          <p:spPr>
            <a:xfrm>
              <a:off x="3096617" y="4217591"/>
              <a:ext cx="1175065" cy="461665"/>
            </a:xfrm>
            <a:prstGeom prst="rect">
              <a:avLst/>
            </a:prstGeom>
            <a:noFill/>
          </p:spPr>
          <p:txBody>
            <a:bodyPr wrap="none" rtlCol="0">
              <a:spAutoFit/>
            </a:bodyPr>
            <a:lstStyle/>
            <a:p>
              <a:r>
                <a:rPr lang="en-US" sz="2400" b="1" dirty="0" smtClean="0"/>
                <a:t>Intronic</a:t>
              </a:r>
              <a:endParaRPr lang="en-US" sz="2400" b="1" dirty="0"/>
            </a:p>
          </p:txBody>
        </p:sp>
        <p:sp>
          <p:nvSpPr>
            <p:cNvPr id="5" name="TextBox 4"/>
            <p:cNvSpPr txBox="1"/>
            <p:nvPr/>
          </p:nvSpPr>
          <p:spPr>
            <a:xfrm rot="14801685">
              <a:off x="3587024" y="2711997"/>
              <a:ext cx="1439433" cy="461665"/>
            </a:xfrm>
            <a:prstGeom prst="rect">
              <a:avLst/>
            </a:prstGeom>
            <a:noFill/>
          </p:spPr>
          <p:txBody>
            <a:bodyPr wrap="none" rtlCol="0">
              <a:spAutoFit/>
            </a:bodyPr>
            <a:lstStyle/>
            <a:p>
              <a:r>
                <a:rPr lang="en-US" sz="2400" b="1" dirty="0" smtClean="0"/>
                <a:t>Upstrea</a:t>
              </a:r>
              <a:r>
                <a:rPr lang="en-US" sz="2400" b="1" dirty="0"/>
                <a:t>m</a:t>
              </a:r>
            </a:p>
          </p:txBody>
        </p:sp>
        <p:sp>
          <p:nvSpPr>
            <p:cNvPr id="6" name="TextBox 5"/>
            <p:cNvSpPr txBox="1"/>
            <p:nvPr/>
          </p:nvSpPr>
          <p:spPr>
            <a:xfrm rot="17313654">
              <a:off x="3929120" y="2711995"/>
              <a:ext cx="1828257" cy="461665"/>
            </a:xfrm>
            <a:prstGeom prst="rect">
              <a:avLst/>
            </a:prstGeom>
            <a:noFill/>
          </p:spPr>
          <p:txBody>
            <a:bodyPr wrap="none" rtlCol="0">
              <a:spAutoFit/>
            </a:bodyPr>
            <a:lstStyle/>
            <a:p>
              <a:r>
                <a:rPr lang="en-US" sz="2400" b="1" dirty="0" smtClean="0"/>
                <a:t>Downstream</a:t>
              </a:r>
              <a:endParaRPr lang="en-US" sz="2400" b="1" dirty="0"/>
            </a:p>
          </p:txBody>
        </p:sp>
        <p:sp>
          <p:nvSpPr>
            <p:cNvPr id="7" name="TextBox 6"/>
            <p:cNvSpPr txBox="1"/>
            <p:nvPr/>
          </p:nvSpPr>
          <p:spPr>
            <a:xfrm>
              <a:off x="5252839" y="5776294"/>
              <a:ext cx="3667927" cy="523220"/>
            </a:xfrm>
            <a:prstGeom prst="rect">
              <a:avLst/>
            </a:prstGeom>
            <a:noFill/>
          </p:spPr>
          <p:txBody>
            <a:bodyPr wrap="none" rtlCol="0">
              <a:spAutoFit/>
            </a:bodyPr>
            <a:lstStyle/>
            <a:p>
              <a:r>
                <a:rPr lang="en-US" sz="2800" b="1" dirty="0" smtClean="0"/>
                <a:t>Mismatches (n=15,244)</a:t>
              </a:r>
              <a:endParaRPr lang="en-US" sz="2800" b="1" dirty="0"/>
            </a:p>
          </p:txBody>
        </p:sp>
      </p:grpSp>
      <p:sp>
        <p:nvSpPr>
          <p:cNvPr id="9" name="TextBox 8"/>
          <p:cNvSpPr txBox="1"/>
          <p:nvPr/>
        </p:nvSpPr>
        <p:spPr>
          <a:xfrm>
            <a:off x="6116300" y="1752600"/>
            <a:ext cx="2799100" cy="707886"/>
          </a:xfrm>
          <a:prstGeom prst="rect">
            <a:avLst/>
          </a:prstGeom>
          <a:noFill/>
        </p:spPr>
        <p:txBody>
          <a:bodyPr wrap="none" rtlCol="0">
            <a:spAutoFit/>
          </a:bodyPr>
          <a:lstStyle/>
          <a:p>
            <a:r>
              <a:rPr lang="en-US" sz="2000" dirty="0" smtClean="0"/>
              <a:t>Essential splice site: 4</a:t>
            </a:r>
          </a:p>
          <a:p>
            <a:r>
              <a:rPr lang="en-US" sz="2000" dirty="0" smtClean="0"/>
              <a:t>Non-syn</a:t>
            </a:r>
            <a:r>
              <a:rPr lang="en-US" sz="2000" dirty="0"/>
              <a:t> </a:t>
            </a:r>
            <a:r>
              <a:rPr lang="en-US" sz="2000" dirty="0" smtClean="0"/>
              <a:t>coding (delet): 6</a:t>
            </a:r>
            <a:endParaRPr lang="en-US" sz="2000" dirty="0"/>
          </a:p>
        </p:txBody>
      </p:sp>
      <p:sp>
        <p:nvSpPr>
          <p:cNvPr id="11" name="TextBox 10"/>
          <p:cNvSpPr txBox="1"/>
          <p:nvPr/>
        </p:nvSpPr>
        <p:spPr>
          <a:xfrm>
            <a:off x="6825608" y="71735"/>
            <a:ext cx="2318392"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GRCh38 Impact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532183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5421" y="1191389"/>
            <a:ext cx="7273158" cy="437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76200" y="697468"/>
            <a:ext cx="8919878" cy="369332"/>
          </a:xfrm>
          <a:prstGeom prst="rect">
            <a:avLst/>
          </a:prstGeom>
        </p:spPr>
        <p:txBody>
          <a:bodyPr wrap="none">
            <a:spAutoFit/>
          </a:bodyPr>
          <a:lstStyle/>
          <a:p>
            <a:r>
              <a:rPr lang="en-US" dirty="0" smtClean="0">
                <a:latin typeface="Trebuchet MS" panose="020B0603020202020204" pitchFamily="34" charset="0"/>
              </a:rPr>
              <a:t>Pile-Up Analysis: “Never Seen” Mismatched Bases Originating from RP11 Components</a:t>
            </a:r>
            <a:endParaRPr lang="en-US" dirty="0">
              <a:latin typeface="Trebuchet MS" panose="020B0603020202020204" pitchFamily="34" charset="0"/>
            </a:endParaRPr>
          </a:p>
        </p:txBody>
      </p:sp>
      <p:sp>
        <p:nvSpPr>
          <p:cNvPr id="4" name="TextBox 3"/>
          <p:cNvSpPr txBox="1"/>
          <p:nvPr/>
        </p:nvSpPr>
        <p:spPr>
          <a:xfrm>
            <a:off x="6825608" y="71735"/>
            <a:ext cx="2318392"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GRCh38 Impact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
        <p:nvSpPr>
          <p:cNvPr id="5" name="TextBox 4"/>
          <p:cNvSpPr txBox="1"/>
          <p:nvPr/>
        </p:nvSpPr>
        <p:spPr>
          <a:xfrm>
            <a:off x="1050844" y="5715000"/>
            <a:ext cx="7042312" cy="461665"/>
          </a:xfrm>
          <a:prstGeom prst="rect">
            <a:avLst/>
          </a:prstGeom>
          <a:noFill/>
        </p:spPr>
        <p:txBody>
          <a:bodyPr wrap="none" rtlCol="0">
            <a:spAutoFit/>
          </a:bodyPr>
          <a:lstStyle/>
          <a:p>
            <a:r>
              <a:rPr lang="en-US" sz="2400" dirty="0" smtClean="0">
                <a:latin typeface="Trebuchet MS" panose="020B0603020202020204" pitchFamily="34" charset="0"/>
              </a:rPr>
              <a:t>79% of these bases are heterozygous in RP11 WGS</a:t>
            </a:r>
            <a:endParaRPr lang="en-US" sz="2400" dirty="0">
              <a:latin typeface="Trebuchet MS" panose="020B0603020202020204" pitchFamily="34" charset="0"/>
            </a:endParaRPr>
          </a:p>
        </p:txBody>
      </p:sp>
    </p:spTree>
    <p:extLst>
      <p:ext uri="{BB962C8B-B14F-4D97-AF65-F5344CB8AC3E}">
        <p14:creationId xmlns:p14="http://schemas.microsoft.com/office/powerpoint/2010/main" val="300631557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Grp="1"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1873132"/>
            <a:ext cx="4343400" cy="2607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52400" y="1480661"/>
            <a:ext cx="4395755" cy="369332"/>
          </a:xfrm>
          <a:prstGeom prst="rect">
            <a:avLst/>
          </a:prstGeom>
          <a:noFill/>
        </p:spPr>
        <p:txBody>
          <a:bodyPr wrap="none" rtlCol="0">
            <a:spAutoFit/>
          </a:bodyPr>
          <a:lstStyle/>
          <a:p>
            <a:r>
              <a:rPr lang="en-US" dirty="0" smtClean="0">
                <a:latin typeface="Trebuchet MS" panose="020B0603020202020204" pitchFamily="34" charset="0"/>
              </a:rPr>
              <a:t>GRCh37 Insertions Originating from RP11</a:t>
            </a:r>
            <a:endParaRPr lang="en-US" dirty="0">
              <a:latin typeface="Trebuchet MS" panose="020B0603020202020204" pitchFamily="34" charset="0"/>
            </a:endParaRPr>
          </a:p>
        </p:txBody>
      </p:sp>
      <p:sp>
        <p:nvSpPr>
          <p:cNvPr id="4" name="TextBox 3"/>
          <p:cNvSpPr txBox="1"/>
          <p:nvPr/>
        </p:nvSpPr>
        <p:spPr>
          <a:xfrm>
            <a:off x="6825608" y="76200"/>
            <a:ext cx="2318392"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GRCh38 Impact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Grp="1"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8200" y="1873155"/>
            <a:ext cx="4343400" cy="2607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4634317" y="1494298"/>
            <a:ext cx="4357283" cy="369332"/>
          </a:xfrm>
          <a:prstGeom prst="rect">
            <a:avLst/>
          </a:prstGeom>
          <a:noFill/>
        </p:spPr>
        <p:txBody>
          <a:bodyPr wrap="none" rtlCol="0">
            <a:spAutoFit/>
          </a:bodyPr>
          <a:lstStyle/>
          <a:p>
            <a:r>
              <a:rPr lang="en-US" dirty="0" smtClean="0">
                <a:latin typeface="Trebuchet MS" panose="020B0603020202020204" pitchFamily="34" charset="0"/>
              </a:rPr>
              <a:t>GRCh37 Deletions Originating from RP11</a:t>
            </a:r>
            <a:endParaRPr lang="en-US" dirty="0">
              <a:latin typeface="Trebuchet MS" panose="020B0603020202020204" pitchFamily="34" charset="0"/>
            </a:endParaRPr>
          </a:p>
        </p:txBody>
      </p:sp>
      <p:sp>
        <p:nvSpPr>
          <p:cNvPr id="7" name="TextBox 6"/>
          <p:cNvSpPr txBox="1"/>
          <p:nvPr/>
        </p:nvSpPr>
        <p:spPr>
          <a:xfrm>
            <a:off x="746745" y="4593193"/>
            <a:ext cx="3154710" cy="369332"/>
          </a:xfrm>
          <a:prstGeom prst="rect">
            <a:avLst/>
          </a:prstGeom>
          <a:noFill/>
        </p:spPr>
        <p:txBody>
          <a:bodyPr wrap="none" rtlCol="0">
            <a:spAutoFit/>
          </a:bodyPr>
          <a:lstStyle/>
          <a:p>
            <a:r>
              <a:rPr lang="en-US" dirty="0" smtClean="0"/>
              <a:t>17% heterozygous in RP11 WGS</a:t>
            </a:r>
            <a:endParaRPr lang="en-US" dirty="0"/>
          </a:p>
        </p:txBody>
      </p:sp>
      <p:sp>
        <p:nvSpPr>
          <p:cNvPr id="8" name="TextBox 7"/>
          <p:cNvSpPr txBox="1"/>
          <p:nvPr/>
        </p:nvSpPr>
        <p:spPr>
          <a:xfrm>
            <a:off x="5303490" y="4595336"/>
            <a:ext cx="3154710" cy="369332"/>
          </a:xfrm>
          <a:prstGeom prst="rect">
            <a:avLst/>
          </a:prstGeom>
          <a:noFill/>
        </p:spPr>
        <p:txBody>
          <a:bodyPr wrap="none" rtlCol="0">
            <a:spAutoFit/>
          </a:bodyPr>
          <a:lstStyle/>
          <a:p>
            <a:r>
              <a:rPr lang="en-US" dirty="0" smtClean="0"/>
              <a:t>18% heterozygous in RP11 WGS</a:t>
            </a:r>
            <a:endParaRPr lang="en-US" dirty="0"/>
          </a:p>
        </p:txBody>
      </p:sp>
    </p:spTree>
    <p:extLst>
      <p:ext uri="{BB962C8B-B14F-4D97-AF65-F5344CB8AC3E}">
        <p14:creationId xmlns:p14="http://schemas.microsoft.com/office/powerpoint/2010/main" val="100151110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25608" y="76200"/>
            <a:ext cx="2318392"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GRCh38 Impact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775" y="1866900"/>
            <a:ext cx="8424863" cy="399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753239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4263" y="944563"/>
            <a:ext cx="6973887"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825608" y="76200"/>
            <a:ext cx="2318392"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GRCh38 Impact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13505479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457200"/>
            <a:ext cx="8229600" cy="632929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 y="923437"/>
            <a:ext cx="8229600" cy="5898812"/>
          </a:xfrm>
          <a:prstGeom prst="rect">
            <a:avLst/>
          </a:prstGeom>
        </p:spPr>
      </p:pic>
      <p:sp>
        <p:nvSpPr>
          <p:cNvPr id="6" name="TextBox 5"/>
          <p:cNvSpPr txBox="1"/>
          <p:nvPr/>
        </p:nvSpPr>
        <p:spPr>
          <a:xfrm>
            <a:off x="6825608" y="71735"/>
            <a:ext cx="2318392"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GRCh38 Impact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0222138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28199" y="650246"/>
            <a:ext cx="8887602" cy="2416804"/>
          </a:xfrm>
          <a:prstGeom prst="rect">
            <a:avLst/>
          </a:prstGeom>
        </p:spPr>
      </p:pic>
      <p:sp>
        <p:nvSpPr>
          <p:cNvPr id="6" name="TextBox 5"/>
          <p:cNvSpPr txBox="1"/>
          <p:nvPr/>
        </p:nvSpPr>
        <p:spPr>
          <a:xfrm>
            <a:off x="1219200" y="2829580"/>
            <a:ext cx="919292" cy="523220"/>
          </a:xfrm>
          <a:prstGeom prst="rect">
            <a:avLst/>
          </a:prstGeom>
          <a:noFill/>
        </p:spPr>
        <p:txBody>
          <a:bodyPr wrap="none" rtlCol="0">
            <a:spAutoFit/>
          </a:bodyPr>
          <a:lstStyle/>
          <a:p>
            <a:r>
              <a:rPr lang="en-US" sz="2800" dirty="0" smtClean="0"/>
              <a:t>1q32</a:t>
            </a:r>
            <a:endParaRPr lang="en-US" sz="2800" dirty="0"/>
          </a:p>
        </p:txBody>
      </p:sp>
      <p:sp>
        <p:nvSpPr>
          <p:cNvPr id="7" name="TextBox 6"/>
          <p:cNvSpPr txBox="1"/>
          <p:nvPr/>
        </p:nvSpPr>
        <p:spPr>
          <a:xfrm>
            <a:off x="3539349" y="2829580"/>
            <a:ext cx="919292" cy="523220"/>
          </a:xfrm>
          <a:prstGeom prst="rect">
            <a:avLst/>
          </a:prstGeom>
          <a:noFill/>
        </p:spPr>
        <p:txBody>
          <a:bodyPr wrap="none" rtlCol="0">
            <a:spAutoFit/>
          </a:bodyPr>
          <a:lstStyle/>
          <a:p>
            <a:r>
              <a:rPr lang="en-US" sz="2800" dirty="0" smtClean="0"/>
              <a:t>1q21</a:t>
            </a:r>
            <a:endParaRPr lang="en-US" sz="2800" dirty="0"/>
          </a:p>
        </p:txBody>
      </p:sp>
      <p:sp>
        <p:nvSpPr>
          <p:cNvPr id="8" name="TextBox 7"/>
          <p:cNvSpPr txBox="1"/>
          <p:nvPr/>
        </p:nvSpPr>
        <p:spPr>
          <a:xfrm>
            <a:off x="4589312" y="2829580"/>
            <a:ext cx="919292" cy="523220"/>
          </a:xfrm>
          <a:prstGeom prst="rect">
            <a:avLst/>
          </a:prstGeom>
          <a:noFill/>
        </p:spPr>
        <p:txBody>
          <a:bodyPr wrap="none" rtlCol="0">
            <a:spAutoFit/>
          </a:bodyPr>
          <a:lstStyle/>
          <a:p>
            <a:r>
              <a:rPr lang="en-US" sz="2800" dirty="0" smtClean="0">
                <a:solidFill>
                  <a:srgbClr val="FF0000"/>
                </a:solidFill>
              </a:rPr>
              <a:t>1p21</a:t>
            </a:r>
            <a:endParaRPr lang="en-US" sz="2800" dirty="0">
              <a:solidFill>
                <a:srgbClr val="FF0000"/>
              </a:solidFill>
            </a:endParaRPr>
          </a:p>
        </p:txBody>
      </p:sp>
      <p:sp>
        <p:nvSpPr>
          <p:cNvPr id="9" name="TextBox 8"/>
          <p:cNvSpPr txBox="1"/>
          <p:nvPr/>
        </p:nvSpPr>
        <p:spPr>
          <a:xfrm>
            <a:off x="0" y="3352800"/>
            <a:ext cx="4727576" cy="400110"/>
          </a:xfrm>
          <a:prstGeom prst="rect">
            <a:avLst/>
          </a:prstGeom>
          <a:noFill/>
        </p:spPr>
        <p:txBody>
          <a:bodyPr wrap="none" rtlCol="0">
            <a:spAutoFit/>
          </a:bodyPr>
          <a:lstStyle/>
          <a:p>
            <a:r>
              <a:rPr lang="en-US" sz="2000" dirty="0" smtClean="0">
                <a:latin typeface="Trebuchet MS" panose="020B0603020202020204" pitchFamily="34" charset="0"/>
              </a:rPr>
              <a:t>1p21 patch alignment to chromosome 1</a:t>
            </a:r>
            <a:endParaRPr lang="en-US" sz="2000" dirty="0">
              <a:latin typeface="Trebuchet MS" panose="020B0603020202020204" pitchFamily="34" charset="0"/>
            </a:endParaRPr>
          </a:p>
        </p:txBody>
      </p:sp>
      <p:grpSp>
        <p:nvGrpSpPr>
          <p:cNvPr id="12" name="Group 11"/>
          <p:cNvGrpSpPr/>
          <p:nvPr/>
        </p:nvGrpSpPr>
        <p:grpSpPr>
          <a:xfrm>
            <a:off x="1406190" y="5397203"/>
            <a:ext cx="6152757" cy="423310"/>
            <a:chOff x="1406190" y="5397203"/>
            <a:chExt cx="6152757" cy="423310"/>
          </a:xfrm>
        </p:grpSpPr>
        <p:sp>
          <p:nvSpPr>
            <p:cNvPr id="10" name="Rounded Rectangle 9"/>
            <p:cNvSpPr/>
            <p:nvPr/>
          </p:nvSpPr>
          <p:spPr>
            <a:xfrm>
              <a:off x="1406190" y="5397203"/>
              <a:ext cx="4475606" cy="423310"/>
            </a:xfrm>
            <a:prstGeom prst="roundRect">
              <a:avLst/>
            </a:prstGeom>
            <a:noFill/>
            <a:ln w="28575" cmpd="sng">
              <a:solidFill>
                <a:srgbClr val="3366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ounded Rectangle 10"/>
            <p:cNvSpPr/>
            <p:nvPr/>
          </p:nvSpPr>
          <p:spPr>
            <a:xfrm>
              <a:off x="7046059" y="5397203"/>
              <a:ext cx="512888" cy="423310"/>
            </a:xfrm>
            <a:prstGeom prst="roundRect">
              <a:avLst/>
            </a:prstGeom>
            <a:noFill/>
            <a:ln w="28575" cmpd="sng">
              <a:solidFill>
                <a:srgbClr val="3366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 name="TextBox 3"/>
          <p:cNvSpPr txBox="1"/>
          <p:nvPr/>
        </p:nvSpPr>
        <p:spPr>
          <a:xfrm>
            <a:off x="6782541" y="652852"/>
            <a:ext cx="2347117" cy="400110"/>
          </a:xfrm>
          <a:prstGeom prst="rect">
            <a:avLst/>
          </a:prstGeom>
          <a:noFill/>
        </p:spPr>
        <p:txBody>
          <a:bodyPr wrap="none" rtlCol="0">
            <a:spAutoFit/>
          </a:bodyPr>
          <a:lstStyle/>
          <a:p>
            <a:r>
              <a:rPr lang="en-US" sz="2000" dirty="0" smtClean="0">
                <a:latin typeface="Trebuchet MS" panose="020B0603020202020204" pitchFamily="34" charset="0"/>
              </a:rPr>
              <a:t>Dennis et al., 2012</a:t>
            </a:r>
            <a:endParaRPr lang="en-US" sz="2000" dirty="0">
              <a:latin typeface="Trebuchet MS" panose="020B0603020202020204" pitchFamily="34" charset="0"/>
            </a:endParaRPr>
          </a:p>
        </p:txBody>
      </p:sp>
      <p:sp>
        <p:nvSpPr>
          <p:cNvPr id="15" name="TextBox 14"/>
          <p:cNvSpPr txBox="1"/>
          <p:nvPr/>
        </p:nvSpPr>
        <p:spPr>
          <a:xfrm>
            <a:off x="6825608" y="71735"/>
            <a:ext cx="2318392"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GRCh38 Impact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38376"/>
            <a:ext cx="9144000" cy="3119624"/>
          </a:xfrm>
          <a:prstGeom prst="rect">
            <a:avLst/>
          </a:prstGeom>
        </p:spPr>
      </p:pic>
      <p:grpSp>
        <p:nvGrpSpPr>
          <p:cNvPr id="19" name="Group 18"/>
          <p:cNvGrpSpPr/>
          <p:nvPr/>
        </p:nvGrpSpPr>
        <p:grpSpPr>
          <a:xfrm>
            <a:off x="1219200" y="6248400"/>
            <a:ext cx="6486524" cy="533400"/>
            <a:chOff x="1219200" y="6248400"/>
            <a:chExt cx="6486524" cy="533400"/>
          </a:xfrm>
        </p:grpSpPr>
        <p:sp>
          <p:nvSpPr>
            <p:cNvPr id="16" name="Rounded Rectangle 15"/>
            <p:cNvSpPr/>
            <p:nvPr/>
          </p:nvSpPr>
          <p:spPr>
            <a:xfrm>
              <a:off x="1219200" y="6248400"/>
              <a:ext cx="5105400" cy="533400"/>
            </a:xfrm>
            <a:prstGeom prst="roundRect">
              <a:avLst/>
            </a:prstGeom>
            <a:no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ounded Rectangle 17"/>
            <p:cNvSpPr/>
            <p:nvPr/>
          </p:nvSpPr>
          <p:spPr>
            <a:xfrm>
              <a:off x="7391399" y="6248400"/>
              <a:ext cx="314325" cy="533400"/>
            </a:xfrm>
            <a:prstGeom prst="roundRect">
              <a:avLst/>
            </a:prstGeom>
            <a:no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1334477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1844934"/>
            <a:ext cx="9144000" cy="4109115"/>
          </a:xfrm>
          <a:prstGeom prst="rect">
            <a:avLst/>
          </a:prstGeom>
        </p:spPr>
      </p:pic>
      <p:sp>
        <p:nvSpPr>
          <p:cNvPr id="4" name="TextBox 3"/>
          <p:cNvSpPr txBox="1"/>
          <p:nvPr/>
        </p:nvSpPr>
        <p:spPr>
          <a:xfrm>
            <a:off x="-11343" y="532078"/>
            <a:ext cx="3421129" cy="461665"/>
          </a:xfrm>
          <a:prstGeom prst="rect">
            <a:avLst/>
          </a:prstGeom>
          <a:noFill/>
        </p:spPr>
        <p:txBody>
          <a:bodyPr wrap="none" rtlCol="0">
            <a:spAutoFit/>
          </a:bodyPr>
          <a:lstStyle/>
          <a:p>
            <a:r>
              <a:rPr lang="en-US" sz="2400" dirty="0" smtClean="0">
                <a:latin typeface="Trebuchet MS" panose="020B0603020202020204" pitchFamily="34" charset="0"/>
              </a:rPr>
              <a:t>HYDIN: chr16 (16q22.2)</a:t>
            </a:r>
            <a:endParaRPr lang="en-US" sz="2400" dirty="0">
              <a:latin typeface="Trebuchet MS" panose="020B0603020202020204" pitchFamily="34" charset="0"/>
            </a:endParaRPr>
          </a:p>
        </p:txBody>
      </p:sp>
      <p:sp>
        <p:nvSpPr>
          <p:cNvPr id="5" name="TextBox 4"/>
          <p:cNvSpPr txBox="1"/>
          <p:nvPr/>
        </p:nvSpPr>
        <p:spPr>
          <a:xfrm>
            <a:off x="-11343" y="1001274"/>
            <a:ext cx="3259226" cy="461665"/>
          </a:xfrm>
          <a:prstGeom prst="rect">
            <a:avLst/>
          </a:prstGeom>
          <a:noFill/>
        </p:spPr>
        <p:txBody>
          <a:bodyPr wrap="none" rtlCol="0">
            <a:spAutoFit/>
          </a:bodyPr>
          <a:lstStyle/>
          <a:p>
            <a:r>
              <a:rPr lang="en-US" sz="2400" dirty="0" smtClean="0">
                <a:latin typeface="Trebuchet MS" panose="020B0603020202020204" pitchFamily="34" charset="0"/>
              </a:rPr>
              <a:t>HYDIN2: chr1 (1q21.1)</a:t>
            </a:r>
            <a:endParaRPr lang="en-US" sz="2400" dirty="0">
              <a:latin typeface="Trebuchet MS" panose="020B0603020202020204" pitchFamily="34" charset="0"/>
            </a:endParaRPr>
          </a:p>
        </p:txBody>
      </p:sp>
      <p:sp>
        <p:nvSpPr>
          <p:cNvPr id="6" name="TextBox 5"/>
          <p:cNvSpPr txBox="1"/>
          <p:nvPr/>
        </p:nvSpPr>
        <p:spPr>
          <a:xfrm>
            <a:off x="11338" y="1367135"/>
            <a:ext cx="3102131" cy="400110"/>
          </a:xfrm>
          <a:prstGeom prst="rect">
            <a:avLst/>
          </a:prstGeom>
          <a:noFill/>
        </p:spPr>
        <p:txBody>
          <a:bodyPr wrap="none" rtlCol="0">
            <a:spAutoFit/>
          </a:bodyPr>
          <a:lstStyle/>
          <a:p>
            <a:r>
              <a:rPr lang="en-US" sz="2000" dirty="0" smtClean="0">
                <a:solidFill>
                  <a:srgbClr val="FF6600"/>
                </a:solidFill>
                <a:latin typeface="Trebuchet MS" panose="020B0603020202020204" pitchFamily="34" charset="0"/>
              </a:rPr>
              <a:t>Missing in NCBI35/NCBI36</a:t>
            </a:r>
            <a:endParaRPr lang="en-US" sz="2000" dirty="0">
              <a:solidFill>
                <a:srgbClr val="FF6600"/>
              </a:solidFill>
              <a:latin typeface="Trebuchet MS" panose="020B0603020202020204" pitchFamily="34" charset="0"/>
            </a:endParaRPr>
          </a:p>
        </p:txBody>
      </p:sp>
      <p:sp>
        <p:nvSpPr>
          <p:cNvPr id="7" name="TextBox 6"/>
          <p:cNvSpPr txBox="1"/>
          <p:nvPr/>
        </p:nvSpPr>
        <p:spPr>
          <a:xfrm>
            <a:off x="3515269" y="1367135"/>
            <a:ext cx="2770310" cy="400110"/>
          </a:xfrm>
          <a:prstGeom prst="rect">
            <a:avLst/>
          </a:prstGeom>
          <a:noFill/>
        </p:spPr>
        <p:txBody>
          <a:bodyPr wrap="none" rtlCol="0">
            <a:spAutoFit/>
          </a:bodyPr>
          <a:lstStyle/>
          <a:p>
            <a:r>
              <a:rPr lang="en-US" sz="2000" dirty="0" err="1" smtClean="0">
                <a:solidFill>
                  <a:srgbClr val="FF6600"/>
                </a:solidFill>
                <a:latin typeface="Trebuchet MS" panose="020B0603020202020204" pitchFamily="34" charset="0"/>
              </a:rPr>
              <a:t>Unlocalized</a:t>
            </a:r>
            <a:r>
              <a:rPr lang="en-US" sz="2000" dirty="0" smtClean="0">
                <a:solidFill>
                  <a:srgbClr val="FF6600"/>
                </a:solidFill>
                <a:latin typeface="Trebuchet MS" panose="020B0603020202020204" pitchFamily="34" charset="0"/>
              </a:rPr>
              <a:t> in GRCh37</a:t>
            </a:r>
            <a:endParaRPr lang="en-US" sz="2000" dirty="0">
              <a:solidFill>
                <a:srgbClr val="FF6600"/>
              </a:solidFill>
              <a:latin typeface="Trebuchet MS" panose="020B0603020202020204" pitchFamily="34" charset="0"/>
            </a:endParaRPr>
          </a:p>
        </p:txBody>
      </p:sp>
      <p:sp>
        <p:nvSpPr>
          <p:cNvPr id="8" name="TextBox 7"/>
          <p:cNvSpPr txBox="1"/>
          <p:nvPr/>
        </p:nvSpPr>
        <p:spPr>
          <a:xfrm>
            <a:off x="6555582" y="1367135"/>
            <a:ext cx="2383986" cy="400110"/>
          </a:xfrm>
          <a:prstGeom prst="rect">
            <a:avLst/>
          </a:prstGeom>
          <a:noFill/>
        </p:spPr>
        <p:txBody>
          <a:bodyPr wrap="none" rtlCol="0">
            <a:spAutoFit/>
          </a:bodyPr>
          <a:lstStyle/>
          <a:p>
            <a:r>
              <a:rPr lang="en-US" sz="2000" dirty="0" smtClean="0">
                <a:solidFill>
                  <a:srgbClr val="FF6600"/>
                </a:solidFill>
                <a:latin typeface="Trebuchet MS" panose="020B0603020202020204" pitchFamily="34" charset="0"/>
              </a:rPr>
              <a:t>Finished in GRCh38</a:t>
            </a:r>
            <a:endParaRPr lang="en-US" sz="2000" dirty="0">
              <a:solidFill>
                <a:srgbClr val="FF6600"/>
              </a:solidFill>
              <a:latin typeface="Trebuchet MS" panose="020B0603020202020204" pitchFamily="34" charset="0"/>
            </a:endParaRPr>
          </a:p>
        </p:txBody>
      </p:sp>
      <p:sp>
        <p:nvSpPr>
          <p:cNvPr id="9" name="TextBox 8"/>
          <p:cNvSpPr txBox="1"/>
          <p:nvPr/>
        </p:nvSpPr>
        <p:spPr>
          <a:xfrm>
            <a:off x="3886200" y="4498846"/>
            <a:ext cx="5254195" cy="400110"/>
          </a:xfrm>
          <a:prstGeom prst="rect">
            <a:avLst/>
          </a:prstGeom>
          <a:noFill/>
        </p:spPr>
        <p:txBody>
          <a:bodyPr wrap="none" rtlCol="0">
            <a:spAutoFit/>
          </a:bodyPr>
          <a:lstStyle/>
          <a:p>
            <a:r>
              <a:rPr lang="en-US" sz="2000" dirty="0" smtClean="0"/>
              <a:t>Alignment of HYDIN2 Genomic, 300 Kb, 99.4% ID</a:t>
            </a:r>
            <a:endParaRPr lang="en-US" sz="2000" dirty="0"/>
          </a:p>
        </p:txBody>
      </p:sp>
      <p:sp>
        <p:nvSpPr>
          <p:cNvPr id="10" name="TextBox 9"/>
          <p:cNvSpPr txBox="1"/>
          <p:nvPr/>
        </p:nvSpPr>
        <p:spPr>
          <a:xfrm>
            <a:off x="4478416" y="5584717"/>
            <a:ext cx="4580934" cy="400110"/>
          </a:xfrm>
          <a:prstGeom prst="rect">
            <a:avLst/>
          </a:prstGeom>
          <a:noFill/>
        </p:spPr>
        <p:txBody>
          <a:bodyPr wrap="none" rtlCol="0">
            <a:spAutoFit/>
          </a:bodyPr>
          <a:lstStyle/>
          <a:p>
            <a:r>
              <a:rPr lang="en-US" sz="2000" dirty="0" smtClean="0"/>
              <a:t>Alignment of HYDIN CHM1_1.0, &gt;99.9% ID</a:t>
            </a:r>
            <a:endParaRPr lang="en-US" sz="2000" dirty="0"/>
          </a:p>
        </p:txBody>
      </p:sp>
      <p:grpSp>
        <p:nvGrpSpPr>
          <p:cNvPr id="13" name="Group 12"/>
          <p:cNvGrpSpPr/>
          <p:nvPr/>
        </p:nvGrpSpPr>
        <p:grpSpPr>
          <a:xfrm>
            <a:off x="-11343" y="1875039"/>
            <a:ext cx="9155343" cy="4906761"/>
            <a:chOff x="-11343" y="1752106"/>
            <a:chExt cx="9155343" cy="4906761"/>
          </a:xfrm>
        </p:grpSpPr>
        <p:pic>
          <p:nvPicPr>
            <p:cNvPr id="3" name="Picture 2"/>
            <p:cNvPicPr>
              <a:picLocks noChangeAspect="1"/>
            </p:cNvPicPr>
            <p:nvPr/>
          </p:nvPicPr>
          <p:blipFill>
            <a:blip r:embed="rId4"/>
            <a:stretch>
              <a:fillRect/>
            </a:stretch>
          </p:blipFill>
          <p:spPr>
            <a:xfrm>
              <a:off x="-11343" y="1752106"/>
              <a:ext cx="9144000" cy="4776716"/>
            </a:xfrm>
            <a:prstGeom prst="rect">
              <a:avLst/>
            </a:prstGeom>
          </p:spPr>
        </p:pic>
        <p:sp>
          <p:nvSpPr>
            <p:cNvPr id="11" name="TextBox 10"/>
            <p:cNvSpPr txBox="1"/>
            <p:nvPr/>
          </p:nvSpPr>
          <p:spPr>
            <a:xfrm>
              <a:off x="3884290" y="5314890"/>
              <a:ext cx="5259710" cy="400110"/>
            </a:xfrm>
            <a:prstGeom prst="rect">
              <a:avLst/>
            </a:prstGeom>
            <a:noFill/>
          </p:spPr>
          <p:txBody>
            <a:bodyPr wrap="none" rtlCol="0">
              <a:spAutoFit/>
            </a:bodyPr>
            <a:lstStyle/>
            <a:p>
              <a:r>
                <a:rPr lang="en-US" sz="2000" dirty="0" smtClean="0"/>
                <a:t>Alignment of HYDIN2 Genomic, 300 Kb, 99.4% ID</a:t>
              </a:r>
              <a:endParaRPr lang="en-US" sz="2000" dirty="0"/>
            </a:p>
          </p:txBody>
        </p:sp>
        <p:sp>
          <p:nvSpPr>
            <p:cNvPr id="12" name="TextBox 11"/>
            <p:cNvSpPr txBox="1"/>
            <p:nvPr/>
          </p:nvSpPr>
          <p:spPr>
            <a:xfrm>
              <a:off x="4528756" y="6258757"/>
              <a:ext cx="4586448" cy="400110"/>
            </a:xfrm>
            <a:prstGeom prst="rect">
              <a:avLst/>
            </a:prstGeom>
            <a:noFill/>
          </p:spPr>
          <p:txBody>
            <a:bodyPr wrap="none" rtlCol="0">
              <a:spAutoFit/>
            </a:bodyPr>
            <a:lstStyle/>
            <a:p>
              <a:r>
                <a:rPr lang="en-US" sz="2000" dirty="0" smtClean="0"/>
                <a:t>Alignment of HYDIN CHM1_1.0, &gt;99.9% ID</a:t>
              </a:r>
              <a:endParaRPr lang="en-US" sz="2000" dirty="0"/>
            </a:p>
          </p:txBody>
        </p:sp>
      </p:grpSp>
      <p:sp>
        <p:nvSpPr>
          <p:cNvPr id="14" name="TextBox 13"/>
          <p:cNvSpPr txBox="1"/>
          <p:nvPr/>
        </p:nvSpPr>
        <p:spPr>
          <a:xfrm>
            <a:off x="6668894" y="634067"/>
            <a:ext cx="2486578" cy="400110"/>
          </a:xfrm>
          <a:prstGeom prst="rect">
            <a:avLst/>
          </a:prstGeom>
          <a:noFill/>
        </p:spPr>
        <p:txBody>
          <a:bodyPr wrap="none" rtlCol="0">
            <a:spAutoFit/>
          </a:bodyPr>
          <a:lstStyle/>
          <a:p>
            <a:r>
              <a:rPr lang="en-US" sz="2000" dirty="0" smtClean="0">
                <a:latin typeface="Trebuchet MS" panose="020B0603020202020204" pitchFamily="34" charset="0"/>
              </a:rPr>
              <a:t>Doggett et al., 2006</a:t>
            </a:r>
            <a:endParaRPr lang="en-US" sz="2000" dirty="0">
              <a:latin typeface="Trebuchet MS" panose="020B0603020202020204" pitchFamily="34" charset="0"/>
            </a:endParaRPr>
          </a:p>
        </p:txBody>
      </p:sp>
      <p:sp>
        <p:nvSpPr>
          <p:cNvPr id="15" name="TextBox 14"/>
          <p:cNvSpPr txBox="1"/>
          <p:nvPr/>
        </p:nvSpPr>
        <p:spPr>
          <a:xfrm>
            <a:off x="6825608" y="71735"/>
            <a:ext cx="2318392"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GRCh38 Impact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28685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25608" y="147935"/>
            <a:ext cx="2318392"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GRCh38 Impact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
        <p:nvSpPr>
          <p:cNvPr id="3" name="TextBox 2"/>
          <p:cNvSpPr txBox="1"/>
          <p:nvPr/>
        </p:nvSpPr>
        <p:spPr>
          <a:xfrm>
            <a:off x="1763468" y="1600200"/>
            <a:ext cx="5769465" cy="3970318"/>
          </a:xfrm>
          <a:prstGeom prst="rect">
            <a:avLst/>
          </a:prstGeom>
          <a:solidFill>
            <a:schemeClr val="bg1"/>
          </a:solidFill>
        </p:spPr>
        <p:txBody>
          <a:bodyPr wrap="none" rtlCol="0">
            <a:spAutoFit/>
          </a:bodyPr>
          <a:lstStyle/>
          <a:p>
            <a:pPr algn="ctr"/>
            <a:r>
              <a:rPr lang="en-US" sz="2800" b="1" dirty="0" smtClean="0">
                <a:latin typeface="Corbel" pitchFamily="34" charset="0"/>
              </a:rPr>
              <a:t>Other Major Tiling Path Updates</a:t>
            </a:r>
          </a:p>
          <a:p>
            <a:pPr marL="285750" indent="-285750">
              <a:buFont typeface="Arial" pitchFamily="34" charset="0"/>
              <a:buChar char="•"/>
            </a:pPr>
            <a:r>
              <a:rPr lang="en-US" sz="2800" dirty="0" smtClean="0">
                <a:latin typeface="Corbel" pitchFamily="34" charset="0"/>
              </a:rPr>
              <a:t>Single CHM1 haplotype paths for:</a:t>
            </a:r>
          </a:p>
          <a:p>
            <a:pPr marL="742950" lvl="1" indent="-285750">
              <a:buFont typeface="Arial" pitchFamily="34" charset="0"/>
              <a:buChar char="•"/>
            </a:pPr>
            <a:r>
              <a:rPr lang="en-US" sz="2800" dirty="0" smtClean="0">
                <a:latin typeface="Corbel" pitchFamily="34" charset="0"/>
              </a:rPr>
              <a:t>1p12, 1q21, 1q32: SRGAP2</a:t>
            </a:r>
          </a:p>
          <a:p>
            <a:pPr marL="742950" lvl="1" indent="-285750">
              <a:buFont typeface="Arial" pitchFamily="34" charset="0"/>
              <a:buChar char="•"/>
            </a:pPr>
            <a:r>
              <a:rPr lang="en-US" sz="2800" dirty="0" smtClean="0">
                <a:latin typeface="Corbel" pitchFamily="34" charset="0"/>
              </a:rPr>
              <a:t>IGH</a:t>
            </a:r>
          </a:p>
          <a:p>
            <a:pPr marL="742950" lvl="1" indent="-285750">
              <a:buFont typeface="Arial" pitchFamily="34" charset="0"/>
              <a:buChar char="•"/>
            </a:pPr>
            <a:r>
              <a:rPr lang="en-US" sz="2800" dirty="0" smtClean="0">
                <a:latin typeface="Corbel" pitchFamily="34" charset="0"/>
              </a:rPr>
              <a:t>LRC/KIR</a:t>
            </a:r>
          </a:p>
          <a:p>
            <a:pPr marL="742950" lvl="1" indent="-285750">
              <a:buFont typeface="Arial" pitchFamily="34" charset="0"/>
              <a:buChar char="•"/>
            </a:pPr>
            <a:r>
              <a:rPr lang="en-US" sz="2800" dirty="0" smtClean="0">
                <a:latin typeface="Corbel" pitchFamily="34" charset="0"/>
              </a:rPr>
              <a:t>CCL3L1 (17q21)</a:t>
            </a:r>
          </a:p>
          <a:p>
            <a:pPr marL="285750" indent="-285750">
              <a:buFont typeface="Arial" pitchFamily="34" charset="0"/>
              <a:buChar char="•"/>
            </a:pPr>
            <a:r>
              <a:rPr lang="en-US" sz="2800" dirty="0" smtClean="0">
                <a:latin typeface="Corbel" pitchFamily="34" charset="0"/>
              </a:rPr>
              <a:t>OM-guided</a:t>
            </a:r>
          </a:p>
          <a:p>
            <a:pPr marL="742950" lvl="1" indent="-285750">
              <a:buFont typeface="Arial" pitchFamily="34" charset="0"/>
              <a:buChar char="•"/>
            </a:pPr>
            <a:r>
              <a:rPr lang="en-US" sz="2800" dirty="0" smtClean="0">
                <a:latin typeface="Corbel" pitchFamily="34" charset="0"/>
              </a:rPr>
              <a:t>10q11</a:t>
            </a:r>
          </a:p>
          <a:p>
            <a:pPr marL="742950" lvl="1" indent="-285750">
              <a:buFont typeface="Arial" pitchFamily="34" charset="0"/>
              <a:buChar char="•"/>
            </a:pPr>
            <a:r>
              <a:rPr lang="en-US" sz="2800" dirty="0" smtClean="0">
                <a:latin typeface="Corbel" pitchFamily="34" charset="0"/>
              </a:rPr>
              <a:t>Chr. 9 </a:t>
            </a:r>
            <a:r>
              <a:rPr lang="en-US" sz="2800" dirty="0" err="1" smtClean="0">
                <a:latin typeface="Corbel" pitchFamily="34" charset="0"/>
              </a:rPr>
              <a:t>peri-centromeric</a:t>
            </a:r>
            <a:r>
              <a:rPr lang="en-US" sz="2800" dirty="0" smtClean="0">
                <a:latin typeface="Corbel" pitchFamily="34" charset="0"/>
              </a:rPr>
              <a:t> inversion</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326951"/>
            <a:ext cx="8229600" cy="6531049"/>
          </a:xfrm>
          <a:prstGeom prst="rect">
            <a:avLst/>
          </a:prstGeom>
        </p:spPr>
      </p:pic>
    </p:spTree>
    <p:extLst>
      <p:ext uri="{BB962C8B-B14F-4D97-AF65-F5344CB8AC3E}">
        <p14:creationId xmlns:p14="http://schemas.microsoft.com/office/powerpoint/2010/main" val="286190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25608" y="76200"/>
            <a:ext cx="2318392"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GRCh38 Impact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 y="685800"/>
            <a:ext cx="9144000" cy="6088042"/>
          </a:xfrm>
          <a:prstGeom prst="rect">
            <a:avLst/>
          </a:prstGeom>
        </p:spPr>
      </p:pic>
      <p:sp>
        <p:nvSpPr>
          <p:cNvPr id="9" name="Rectangle 8"/>
          <p:cNvSpPr/>
          <p:nvPr/>
        </p:nvSpPr>
        <p:spPr>
          <a:xfrm>
            <a:off x="9524" y="3733800"/>
            <a:ext cx="9134475" cy="31242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752600"/>
            <a:ext cx="9144000" cy="3312516"/>
          </a:xfrm>
          <a:prstGeom prst="rect">
            <a:avLst/>
          </a:prstGeom>
        </p:spPr>
      </p:pic>
      <p:sp>
        <p:nvSpPr>
          <p:cNvPr id="11" name="Rectangle 10"/>
          <p:cNvSpPr/>
          <p:nvPr/>
        </p:nvSpPr>
        <p:spPr>
          <a:xfrm>
            <a:off x="2743200" y="2514600"/>
            <a:ext cx="1371600" cy="2570658"/>
          </a:xfrm>
          <a:prstGeom prst="rect">
            <a:avLst/>
          </a:prstGeom>
          <a:noFill/>
          <a:ln w="38100">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2019300" y="1447800"/>
            <a:ext cx="5105400" cy="39624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400" b="1" dirty="0" smtClean="0">
                <a:latin typeface="Trebuchet MS" panose="020B0603020202020204" pitchFamily="34" charset="0"/>
              </a:rPr>
              <a:t>NOVEL GENES!</a:t>
            </a:r>
          </a:p>
          <a:p>
            <a:pPr algn="ctr"/>
            <a:endParaRPr lang="en-US" dirty="0" smtClean="0">
              <a:latin typeface="Trebuchet MS" panose="020B0603020202020204" pitchFamily="34" charset="0"/>
            </a:endParaRPr>
          </a:p>
          <a:p>
            <a:pPr algn="ctr"/>
            <a:r>
              <a:rPr lang="en-US" dirty="0" smtClean="0">
                <a:latin typeface="Trebuchet MS" panose="020B0603020202020204" pitchFamily="34" charset="0"/>
              </a:rPr>
              <a:t>GRCh37.p13: 211 </a:t>
            </a:r>
            <a:r>
              <a:rPr lang="en-US" dirty="0">
                <a:latin typeface="Trebuchet MS" panose="020B0603020202020204" pitchFamily="34" charset="0"/>
              </a:rPr>
              <a:t>genes found only on alt loci and patches</a:t>
            </a:r>
          </a:p>
        </p:txBody>
      </p:sp>
    </p:spTree>
    <p:extLst>
      <p:ext uri="{BB962C8B-B14F-4D97-AF65-F5344CB8AC3E}">
        <p14:creationId xmlns:p14="http://schemas.microsoft.com/office/powerpoint/2010/main" val="1445365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1" presetClass="exit" presetSubtype="0" fill="hold" nodeType="withEffect">
                                  <p:stCondLst>
                                    <p:cond delay="0"/>
                                  </p:stCondLst>
                                  <p:childTnLst>
                                    <p:set>
                                      <p:cBhvr>
                                        <p:cTn id="21" dur="1" fill="hold">
                                          <p:stCondLst>
                                            <p:cond delay="0"/>
                                          </p:stCondLst>
                                        </p:cTn>
                                        <p:tgtEl>
                                          <p:spTgt spid="10"/>
                                        </p:tgtEl>
                                        <p:attrNameLst>
                                          <p:attrName>style.visibility</p:attrName>
                                        </p:attrNameLst>
                                      </p:cBhvr>
                                      <p:to>
                                        <p:strVal val="hidden"/>
                                      </p:to>
                                    </p:set>
                                  </p:childTnLst>
                                </p:cTn>
                              </p:par>
                              <p:par>
                                <p:cTn id="22" presetID="1" presetClass="exit"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 presetClass="exit"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1" grpId="1" animBg="1"/>
      <p:bldP spid="8"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825608" y="76200"/>
            <a:ext cx="2318392"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GRCh38 Impact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p:cNvPicPr>
            <a:picLocks noChangeAspect="1"/>
          </p:cNvPicPr>
          <p:nvPr/>
        </p:nvPicPr>
        <p:blipFill>
          <a:blip r:embed="rId3"/>
          <a:stretch>
            <a:fillRect/>
          </a:stretch>
        </p:blipFill>
        <p:spPr>
          <a:xfrm>
            <a:off x="127587" y="319493"/>
            <a:ext cx="8874697" cy="3578507"/>
          </a:xfrm>
          <a:prstGeom prst="rect">
            <a:avLst/>
          </a:prstGeom>
        </p:spPr>
      </p:pic>
      <p:pic>
        <p:nvPicPr>
          <p:cNvPr id="5" name="Picture 4"/>
          <p:cNvPicPr>
            <a:picLocks noChangeAspect="1"/>
          </p:cNvPicPr>
          <p:nvPr/>
        </p:nvPicPr>
        <p:blipFill>
          <a:blip r:embed="rId4"/>
          <a:stretch>
            <a:fillRect/>
          </a:stretch>
        </p:blipFill>
        <p:spPr>
          <a:xfrm>
            <a:off x="6941037" y="4281818"/>
            <a:ext cx="2061247" cy="2098055"/>
          </a:xfrm>
          <a:prstGeom prst="rect">
            <a:avLst/>
          </a:prstGeom>
        </p:spPr>
      </p:pic>
      <p:sp>
        <p:nvSpPr>
          <p:cNvPr id="6" name="TextBox 5"/>
          <p:cNvSpPr txBox="1"/>
          <p:nvPr/>
        </p:nvSpPr>
        <p:spPr>
          <a:xfrm>
            <a:off x="-3795" y="6409076"/>
            <a:ext cx="2788293" cy="461665"/>
          </a:xfrm>
          <a:prstGeom prst="rect">
            <a:avLst/>
          </a:prstGeom>
          <a:noFill/>
        </p:spPr>
        <p:txBody>
          <a:bodyPr wrap="none" rtlCol="0">
            <a:spAutoFit/>
          </a:bodyPr>
          <a:lstStyle/>
          <a:p>
            <a:r>
              <a:rPr lang="en-US" sz="2400" dirty="0" err="1" smtClean="0">
                <a:latin typeface="+mj-lt"/>
              </a:rPr>
              <a:t>Sudmant</a:t>
            </a:r>
            <a:r>
              <a:rPr lang="en-US" sz="2400" dirty="0" smtClean="0">
                <a:latin typeface="+mj-lt"/>
              </a:rPr>
              <a:t> et al., 2010</a:t>
            </a:r>
            <a:endParaRPr lang="en-US" sz="2400" dirty="0">
              <a:latin typeface="+mj-lt"/>
            </a:endParaRPr>
          </a:p>
        </p:txBody>
      </p:sp>
    </p:spTree>
    <p:extLst>
      <p:ext uri="{BB962C8B-B14F-4D97-AF65-F5344CB8AC3E}">
        <p14:creationId xmlns:p14="http://schemas.microsoft.com/office/powerpoint/2010/main" val="164802846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320554"/>
            <a:ext cx="9144000" cy="6537446"/>
          </a:xfrm>
          <a:prstGeom prst="rect">
            <a:avLst/>
          </a:prstGeom>
        </p:spPr>
      </p:pic>
      <p:sp>
        <p:nvSpPr>
          <p:cNvPr id="3" name="TextBox 2"/>
          <p:cNvSpPr txBox="1"/>
          <p:nvPr/>
        </p:nvSpPr>
        <p:spPr>
          <a:xfrm>
            <a:off x="5893588" y="-86303"/>
            <a:ext cx="3197209" cy="461665"/>
          </a:xfrm>
          <a:prstGeom prst="rect">
            <a:avLst/>
          </a:prstGeom>
          <a:noFill/>
        </p:spPr>
        <p:txBody>
          <a:bodyPr wrap="none" rtlCol="0">
            <a:spAutoFit/>
          </a:bodyPr>
          <a:lstStyle/>
          <a:p>
            <a:r>
              <a:rPr lang="en-US" sz="2400" dirty="0" smtClean="0">
                <a:solidFill>
                  <a:srgbClr val="FFFFFF"/>
                </a:solidFill>
                <a:latin typeface="Trebuchet MS"/>
                <a:cs typeface="Trebuchet MS"/>
              </a:rPr>
              <a:t>Genovese et al., 2013</a:t>
            </a:r>
            <a:endParaRPr lang="en-US" sz="2400" dirty="0">
              <a:solidFill>
                <a:srgbClr val="FFFFFF"/>
              </a:solidFill>
              <a:latin typeface="Trebuchet MS"/>
              <a:cs typeface="Trebuchet MS"/>
            </a:endParaRPr>
          </a:p>
        </p:txBody>
      </p:sp>
    </p:spTree>
    <p:extLst>
      <p:ext uri="{BB962C8B-B14F-4D97-AF65-F5344CB8AC3E}">
        <p14:creationId xmlns:p14="http://schemas.microsoft.com/office/powerpoint/2010/main" val="8421055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43588"/>
            <a:ext cx="9144000" cy="1747212"/>
          </a:xfrm>
          <a:prstGeom prst="rect">
            <a:avLst/>
          </a:prstGeom>
        </p:spPr>
      </p:pic>
      <p:sp>
        <p:nvSpPr>
          <p:cNvPr id="8" name="TextBox 7"/>
          <p:cNvSpPr txBox="1"/>
          <p:nvPr/>
        </p:nvSpPr>
        <p:spPr>
          <a:xfrm>
            <a:off x="1156225" y="2743200"/>
            <a:ext cx="7179979" cy="2246769"/>
          </a:xfrm>
          <a:prstGeom prst="rect">
            <a:avLst/>
          </a:prstGeom>
          <a:noFill/>
        </p:spPr>
        <p:txBody>
          <a:bodyPr wrap="none" rtlCol="0">
            <a:spAutoFit/>
          </a:bodyPr>
          <a:lstStyle/>
          <a:p>
            <a:r>
              <a:rPr lang="en-US" sz="2800" dirty="0" smtClean="0">
                <a:latin typeface="Trebuchet MS" panose="020B0603020202020204" pitchFamily="34" charset="0"/>
              </a:rPr>
              <a:t>1000G decoy sequence, viewed by:</a:t>
            </a:r>
          </a:p>
          <a:p>
            <a:pPr marL="285750" indent="-285750">
              <a:buFont typeface="Arial" pitchFamily="34" charset="0"/>
              <a:buChar char="•"/>
            </a:pPr>
            <a:r>
              <a:rPr lang="en-US" sz="2800" dirty="0" err="1" smtClean="0">
                <a:latin typeface="Trebuchet MS" panose="020B0603020202020204" pitchFamily="34" charset="0"/>
              </a:rPr>
              <a:t>GenBank</a:t>
            </a:r>
            <a:r>
              <a:rPr lang="en-US" sz="2800" dirty="0" smtClean="0">
                <a:latin typeface="Trebuchet MS" panose="020B0603020202020204" pitchFamily="34" charset="0"/>
              </a:rPr>
              <a:t> alignment</a:t>
            </a:r>
          </a:p>
          <a:p>
            <a:pPr marL="285750" indent="-285750">
              <a:buFont typeface="Arial" pitchFamily="34" charset="0"/>
              <a:buChar char="•"/>
            </a:pPr>
            <a:r>
              <a:rPr lang="en-US" sz="2800" dirty="0" smtClean="0">
                <a:latin typeface="Trebuchet MS" panose="020B0603020202020204" pitchFamily="34" charset="0"/>
              </a:rPr>
              <a:t>Percent Repeat Masked</a:t>
            </a:r>
          </a:p>
          <a:p>
            <a:pPr marL="285750" indent="-285750">
              <a:buFont typeface="Arial" pitchFamily="34" charset="0"/>
              <a:buChar char="•"/>
            </a:pPr>
            <a:r>
              <a:rPr lang="en-US" sz="2800" dirty="0" smtClean="0">
                <a:latin typeface="Trebuchet MS" panose="020B0603020202020204" pitchFamily="34" charset="0"/>
              </a:rPr>
              <a:t>Repeat Mask type</a:t>
            </a:r>
          </a:p>
          <a:p>
            <a:pPr marL="285750" indent="-285750">
              <a:buFont typeface="Arial" pitchFamily="34" charset="0"/>
              <a:buChar char="•"/>
            </a:pPr>
            <a:r>
              <a:rPr lang="en-US" sz="2800" dirty="0" smtClean="0">
                <a:latin typeface="Trebuchet MS" panose="020B0603020202020204" pitchFamily="34" charset="0"/>
              </a:rPr>
              <a:t>Sequence Source (HTG, </a:t>
            </a:r>
            <a:r>
              <a:rPr lang="en-US" sz="2800" dirty="0" err="1" smtClean="0">
                <a:latin typeface="Trebuchet MS" panose="020B0603020202020204" pitchFamily="34" charset="0"/>
              </a:rPr>
              <a:t>HuRef</a:t>
            </a:r>
            <a:r>
              <a:rPr lang="en-US" sz="2800" dirty="0" smtClean="0">
                <a:latin typeface="Trebuchet MS" panose="020B0603020202020204" pitchFamily="34" charset="0"/>
              </a:rPr>
              <a:t>, ALLPATHS)</a:t>
            </a:r>
            <a:endParaRPr lang="en-US" sz="2800" dirty="0">
              <a:latin typeface="Trebuchet MS" panose="020B0603020202020204" pitchFamily="34" charset="0"/>
            </a:endParaRPr>
          </a:p>
        </p:txBody>
      </p:sp>
      <p:sp>
        <p:nvSpPr>
          <p:cNvPr id="5" name="TextBox 4"/>
          <p:cNvSpPr txBox="1"/>
          <p:nvPr/>
        </p:nvSpPr>
        <p:spPr>
          <a:xfrm>
            <a:off x="6825608" y="76200"/>
            <a:ext cx="2318392"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GRCh38 Impact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
        <p:nvSpPr>
          <p:cNvPr id="2" name="Rectangle 1"/>
          <p:cNvSpPr/>
          <p:nvPr/>
        </p:nvSpPr>
        <p:spPr>
          <a:xfrm>
            <a:off x="228600" y="5334000"/>
            <a:ext cx="8686800" cy="13716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400" dirty="0" smtClean="0">
                <a:latin typeface="Trebuchet MS" panose="020B0603020202020204" pitchFamily="34" charset="0"/>
              </a:rPr>
              <a:t>In a preliminary analysis, 90</a:t>
            </a:r>
            <a:r>
              <a:rPr lang="en-US" sz="2400" dirty="0">
                <a:latin typeface="Trebuchet MS" panose="020B0603020202020204" pitchFamily="34" charset="0"/>
              </a:rPr>
              <a:t>% of </a:t>
            </a:r>
            <a:r>
              <a:rPr lang="en-US" sz="2400" dirty="0" smtClean="0">
                <a:latin typeface="Trebuchet MS" panose="020B0603020202020204" pitchFamily="34" charset="0"/>
              </a:rPr>
              <a:t>NA12878 reads that previously aligned </a:t>
            </a:r>
            <a:r>
              <a:rPr lang="en-US" sz="2400" dirty="0">
                <a:latin typeface="Trebuchet MS" panose="020B0603020202020204" pitchFamily="34" charset="0"/>
              </a:rPr>
              <a:t>uniquely to the </a:t>
            </a:r>
            <a:r>
              <a:rPr lang="en-US" sz="2400" dirty="0" smtClean="0">
                <a:latin typeface="Trebuchet MS" panose="020B0603020202020204" pitchFamily="34" charset="0"/>
              </a:rPr>
              <a:t>decoy </a:t>
            </a:r>
            <a:r>
              <a:rPr lang="en-US" sz="2400" dirty="0">
                <a:latin typeface="Trebuchet MS" panose="020B0603020202020204" pitchFamily="34" charset="0"/>
              </a:rPr>
              <a:t>sequence had an alignment to the updated assembly</a:t>
            </a:r>
            <a:r>
              <a:rPr lang="en-US" sz="2400" dirty="0"/>
              <a:t>.</a:t>
            </a:r>
          </a:p>
        </p:txBody>
      </p:sp>
    </p:spTree>
    <p:extLst>
      <p:ext uri="{BB962C8B-B14F-4D97-AF65-F5344CB8AC3E}">
        <p14:creationId xmlns:p14="http://schemas.microsoft.com/office/powerpoint/2010/main" val="25021837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25608" y="76200"/>
            <a:ext cx="2318392"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GRCh38 Impact</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
        <p:nvSpPr>
          <p:cNvPr id="3" name="TextBox 2"/>
          <p:cNvSpPr txBox="1"/>
          <p:nvPr/>
        </p:nvSpPr>
        <p:spPr>
          <a:xfrm>
            <a:off x="715816" y="1600200"/>
            <a:ext cx="7712368" cy="2308324"/>
          </a:xfrm>
          <a:prstGeom prst="rect">
            <a:avLst/>
          </a:prstGeom>
          <a:noFill/>
        </p:spPr>
        <p:txBody>
          <a:bodyPr wrap="none" rtlCol="0">
            <a:spAutoFit/>
          </a:bodyPr>
          <a:lstStyle/>
          <a:p>
            <a:r>
              <a:rPr lang="en-US" sz="3200" dirty="0" smtClean="0">
                <a:latin typeface="Trebuchet MS" panose="020B0603020202020204" pitchFamily="34" charset="0"/>
              </a:rPr>
              <a:t>Where is the decoy sequence in GRCh38?</a:t>
            </a:r>
          </a:p>
          <a:p>
            <a:pPr marL="285750" indent="-285750">
              <a:buFont typeface="Arial" panose="020B0604020202020204" pitchFamily="34" charset="0"/>
              <a:buChar char="•"/>
            </a:pPr>
            <a:r>
              <a:rPr lang="en-US" sz="2800" dirty="0" smtClean="0">
                <a:latin typeface="Trebuchet MS" panose="020B0603020202020204" pitchFamily="34" charset="0"/>
              </a:rPr>
              <a:t>Alt loci (low repeat content)</a:t>
            </a:r>
          </a:p>
          <a:p>
            <a:pPr marL="285750" indent="-285750">
              <a:buFont typeface="Arial" panose="020B0604020202020204" pitchFamily="34" charset="0"/>
              <a:buChar char="•"/>
            </a:pPr>
            <a:r>
              <a:rPr lang="en-US" sz="2800" dirty="0" smtClean="0">
                <a:latin typeface="Trebuchet MS" panose="020B0603020202020204" pitchFamily="34" charset="0"/>
              </a:rPr>
              <a:t>Model centromeres (high repeat content)</a:t>
            </a:r>
          </a:p>
          <a:p>
            <a:pPr marL="285750" indent="-285750">
              <a:buFont typeface="Arial" panose="020B0604020202020204" pitchFamily="34" charset="0"/>
              <a:buChar char="•"/>
            </a:pPr>
            <a:r>
              <a:rPr lang="en-US" sz="2800" dirty="0" err="1" smtClean="0">
                <a:latin typeface="Trebuchet MS" panose="020B0603020202020204" pitchFamily="34" charset="0"/>
              </a:rPr>
              <a:t>Unlocalized</a:t>
            </a:r>
            <a:r>
              <a:rPr lang="en-US" sz="2800" dirty="0" smtClean="0">
                <a:latin typeface="Trebuchet MS" panose="020B0603020202020204" pitchFamily="34" charset="0"/>
              </a:rPr>
              <a:t>/Unplaced Scaffolds</a:t>
            </a:r>
          </a:p>
          <a:p>
            <a:pPr marL="285750" indent="-285750">
              <a:buFont typeface="Arial" panose="020B0604020202020204" pitchFamily="34" charset="0"/>
              <a:buChar char="•"/>
            </a:pPr>
            <a:r>
              <a:rPr lang="en-US" sz="2800" dirty="0" smtClean="0">
                <a:latin typeface="Trebuchet MS" panose="020B0603020202020204" pitchFamily="34" charset="0"/>
              </a:rPr>
              <a:t>Chromosomes</a:t>
            </a:r>
            <a:endParaRPr lang="en-US" sz="2800" dirty="0">
              <a:latin typeface="Trebuchet MS" panose="020B0603020202020204" pitchFamily="34" charset="0"/>
            </a:endParaRPr>
          </a:p>
        </p:txBody>
      </p:sp>
    </p:spTree>
    <p:extLst>
      <p:ext uri="{BB962C8B-B14F-4D97-AF65-F5344CB8AC3E}">
        <p14:creationId xmlns:p14="http://schemas.microsoft.com/office/powerpoint/2010/main" val="251234431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1828800"/>
            <a:ext cx="7243714" cy="2369880"/>
          </a:xfrm>
          <a:prstGeom prst="rect">
            <a:avLst/>
          </a:prstGeom>
          <a:noFill/>
        </p:spPr>
        <p:txBody>
          <a:bodyPr wrap="none" rtlCol="0">
            <a:spAutoFit/>
          </a:bodyPr>
          <a:lstStyle/>
          <a:p>
            <a:r>
              <a:rPr lang="en-US" sz="3600" dirty="0" smtClean="0">
                <a:latin typeface="Trebuchet MS" panose="020B0603020202020204" pitchFamily="34" charset="0"/>
              </a:rPr>
              <a:t>Outline</a:t>
            </a:r>
          </a:p>
          <a:p>
            <a:pPr marL="285750" indent="-285750">
              <a:buFont typeface="Wingdings" panose="05000000000000000000" pitchFamily="2" charset="2"/>
              <a:buChar char="ü"/>
            </a:pPr>
            <a:r>
              <a:rPr lang="en-US" sz="2800" dirty="0" smtClean="0">
                <a:latin typeface="Trebuchet MS" panose="020B0603020202020204" pitchFamily="34" charset="0"/>
              </a:rPr>
              <a:t>Reference Assembly Basics</a:t>
            </a:r>
          </a:p>
          <a:p>
            <a:pPr marL="285750" indent="-285750">
              <a:buFont typeface="Wingdings" panose="05000000000000000000" pitchFamily="2" charset="2"/>
              <a:buChar char="ü"/>
            </a:pPr>
            <a:r>
              <a:rPr lang="en-US" sz="2800" dirty="0" smtClean="0">
                <a:latin typeface="Trebuchet MS" panose="020B0603020202020204" pitchFamily="34" charset="0"/>
              </a:rPr>
              <a:t>GRC: Assembly management and dataflow</a:t>
            </a:r>
          </a:p>
          <a:p>
            <a:pPr marL="285750" indent="-285750">
              <a:buFont typeface="Wingdings" panose="05000000000000000000" pitchFamily="2" charset="2"/>
              <a:buChar char="ü"/>
            </a:pPr>
            <a:r>
              <a:rPr lang="en-US" sz="2800" dirty="0" smtClean="0">
                <a:latin typeface="Trebuchet MS" panose="020B0603020202020204" pitchFamily="34" charset="0"/>
              </a:rPr>
              <a:t>GRCh38</a:t>
            </a:r>
          </a:p>
          <a:p>
            <a:pPr marL="285750" indent="-285750">
              <a:buFont typeface="Wingdings" panose="05000000000000000000" pitchFamily="2" charset="2"/>
              <a:buChar char="ü"/>
            </a:pPr>
            <a:r>
              <a:rPr lang="en-US" sz="2800" dirty="0" smtClean="0">
                <a:solidFill>
                  <a:srgbClr val="FF6600"/>
                </a:solidFill>
                <a:latin typeface="Trebuchet MS" panose="020B0603020202020204" pitchFamily="34" charset="0"/>
              </a:rPr>
              <a:t>Accessing the assembly and data</a:t>
            </a:r>
            <a:endParaRPr lang="en-US" sz="2800" dirty="0">
              <a:solidFill>
                <a:srgbClr val="FF6600"/>
              </a:solidFill>
              <a:latin typeface="Trebuchet MS" panose="020B0603020202020204" pitchFamily="34" charset="0"/>
            </a:endParaRPr>
          </a:p>
        </p:txBody>
      </p:sp>
      <p:sp>
        <p:nvSpPr>
          <p:cNvPr id="3" name="TextBox 2"/>
          <p:cNvSpPr txBox="1"/>
          <p:nvPr/>
        </p:nvSpPr>
        <p:spPr>
          <a:xfrm>
            <a:off x="4876800" y="6159912"/>
            <a:ext cx="3975512"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http://genomereference.org</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68734767"/>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537865"/>
            <a:ext cx="7315200" cy="7069763"/>
          </a:xfrm>
          <a:prstGeom prst="rect">
            <a:avLst/>
          </a:prstGeom>
        </p:spPr>
      </p:pic>
      <p:pic>
        <p:nvPicPr>
          <p:cNvPr id="5" name="Picture 4"/>
          <p:cNvPicPr>
            <a:picLocks noChangeAspect="1"/>
          </p:cNvPicPr>
          <p:nvPr/>
        </p:nvPicPr>
        <p:blipFill>
          <a:blip r:embed="rId4"/>
          <a:stretch>
            <a:fillRect/>
          </a:stretch>
        </p:blipFill>
        <p:spPr>
          <a:xfrm>
            <a:off x="-13806" y="2680772"/>
            <a:ext cx="9218549" cy="1088193"/>
          </a:xfrm>
          <a:prstGeom prst="rect">
            <a:avLst/>
          </a:prstGeom>
        </p:spPr>
      </p:pic>
      <p:sp>
        <p:nvSpPr>
          <p:cNvPr id="7" name="TextBox 6"/>
          <p:cNvSpPr txBox="1"/>
          <p:nvPr/>
        </p:nvSpPr>
        <p:spPr>
          <a:xfrm>
            <a:off x="6400800" y="76200"/>
            <a:ext cx="2766206"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Accessing the Data</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14760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400800" y="76200"/>
            <a:ext cx="2766206"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Accessing the Data</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381000"/>
            <a:ext cx="7772400" cy="8199595"/>
          </a:xfrm>
          <a:prstGeom prst="rect">
            <a:avLst/>
          </a:prstGeom>
        </p:spPr>
      </p:pic>
      <p:sp>
        <p:nvSpPr>
          <p:cNvPr id="10" name="Rectangle 9"/>
          <p:cNvSpPr/>
          <p:nvPr/>
        </p:nvSpPr>
        <p:spPr>
          <a:xfrm>
            <a:off x="3284816" y="1524000"/>
            <a:ext cx="2011084" cy="792587"/>
          </a:xfrm>
          <a:prstGeom prst="rect">
            <a:avLst/>
          </a:prstGeom>
          <a:noFill/>
          <a:ln w="57150" cmpd="sng">
            <a:solidFill>
              <a:srgbClr val="FF8E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06" y="2278487"/>
            <a:ext cx="9144000" cy="3127426"/>
          </a:xfrm>
          <a:prstGeom prst="rect">
            <a:avLst/>
          </a:prstGeom>
        </p:spPr>
      </p:pic>
    </p:spTree>
    <p:extLst>
      <p:ext uri="{BB962C8B-B14F-4D97-AF65-F5344CB8AC3E}">
        <p14:creationId xmlns:p14="http://schemas.microsoft.com/office/powerpoint/2010/main" val="2527096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677300"/>
            <a:ext cx="7086600" cy="7476100"/>
          </a:xfrm>
          <a:prstGeom prst="rect">
            <a:avLst/>
          </a:prstGeom>
        </p:spPr>
      </p:pic>
      <p:sp>
        <p:nvSpPr>
          <p:cNvPr id="7" name="TextBox 6"/>
          <p:cNvSpPr txBox="1"/>
          <p:nvPr/>
        </p:nvSpPr>
        <p:spPr>
          <a:xfrm>
            <a:off x="6400800" y="69502"/>
            <a:ext cx="2766206"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Accessing the Data</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
        <p:nvSpPr>
          <p:cNvPr id="2" name="Rectangle 1"/>
          <p:cNvSpPr/>
          <p:nvPr/>
        </p:nvSpPr>
        <p:spPr>
          <a:xfrm>
            <a:off x="5687466" y="704849"/>
            <a:ext cx="1475334" cy="4855517"/>
          </a:xfrm>
          <a:prstGeom prst="rect">
            <a:avLst/>
          </a:prstGeom>
          <a:noFill/>
          <a:ln w="38100" cmpd="sng">
            <a:solidFill>
              <a:srgbClr val="FF8E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76200" y="3998267"/>
            <a:ext cx="5486400" cy="3124200"/>
          </a:xfrm>
          <a:prstGeom prst="rect">
            <a:avLst/>
          </a:prstGeom>
          <a:noFill/>
          <a:ln w="38100" cmpd="sng">
            <a:solidFill>
              <a:srgbClr val="FF8E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7100" y="660245"/>
            <a:ext cx="1828800" cy="6140605"/>
          </a:xfrm>
          <a:prstGeom prst="rect">
            <a:avLst/>
          </a:prstGeom>
        </p:spPr>
      </p:pic>
    </p:spTree>
    <p:extLst>
      <p:ext uri="{BB962C8B-B14F-4D97-AF65-F5344CB8AC3E}">
        <p14:creationId xmlns:p14="http://schemas.microsoft.com/office/powerpoint/2010/main" val="3737566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dissolve">
                                      <p:cBhvr>
                                        <p:cTn id="19" dur="500"/>
                                        <p:tgtEl>
                                          <p:spTgt spid="4"/>
                                        </p:tgtEl>
                                      </p:cBhvr>
                                    </p:animEffect>
                                  </p:childTnLst>
                                </p:cTn>
                              </p:par>
                              <p:par>
                                <p:cTn id="20" presetID="1" presetClass="exit" presetSubtype="0" fill="hold" nodeType="withEffect">
                                  <p:stCondLst>
                                    <p:cond delay="0"/>
                                  </p:stCondLst>
                                  <p:childTnLst>
                                    <p:set>
                                      <p:cBhvr>
                                        <p:cTn id="21"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75" y="3908652"/>
            <a:ext cx="9144000" cy="2949348"/>
          </a:xfrm>
          <a:prstGeom prst="rect">
            <a:avLst/>
          </a:prstGeom>
        </p:spPr>
      </p:pic>
      <p:sp>
        <p:nvSpPr>
          <p:cNvPr id="6" name="Rectangle 5"/>
          <p:cNvSpPr/>
          <p:nvPr/>
        </p:nvSpPr>
        <p:spPr>
          <a:xfrm>
            <a:off x="3657600" y="4419600"/>
            <a:ext cx="762000" cy="283506"/>
          </a:xfrm>
          <a:prstGeom prst="rect">
            <a:avLst/>
          </a:prstGeom>
          <a:noFill/>
          <a:ln w="57150" cmpd="sng">
            <a:solidFill>
              <a:srgbClr val="FF8E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6400800" y="69502"/>
            <a:ext cx="2766206"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Accessing the Data</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30837"/>
            <a:ext cx="9144000" cy="1274163"/>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905000"/>
            <a:ext cx="9144000" cy="1638343"/>
          </a:xfrm>
          <a:prstGeom prst="rect">
            <a:avLst/>
          </a:prstGeom>
        </p:spPr>
      </p:pic>
    </p:spTree>
    <p:extLst>
      <p:ext uri="{BB962C8B-B14F-4D97-AF65-F5344CB8AC3E}">
        <p14:creationId xmlns:p14="http://schemas.microsoft.com/office/powerpoint/2010/main" val="3888973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77" y="351547"/>
            <a:ext cx="4387103" cy="6858000"/>
          </a:xfrm>
          <a:prstGeom prst="rect">
            <a:avLst/>
          </a:prstGeom>
        </p:spPr>
      </p:pic>
      <p:pic>
        <p:nvPicPr>
          <p:cNvPr id="5" name="Picture 4"/>
          <p:cNvPicPr>
            <a:picLocks noChangeAspect="1"/>
          </p:cNvPicPr>
          <p:nvPr/>
        </p:nvPicPr>
        <p:blipFill>
          <a:blip r:embed="rId4"/>
          <a:stretch>
            <a:fillRect/>
          </a:stretch>
        </p:blipFill>
        <p:spPr>
          <a:xfrm>
            <a:off x="4029166" y="492402"/>
            <a:ext cx="5016500" cy="1981200"/>
          </a:xfrm>
          <a:prstGeom prst="rect">
            <a:avLst/>
          </a:prstGeom>
        </p:spPr>
      </p:pic>
      <p:sp>
        <p:nvSpPr>
          <p:cNvPr id="6" name="Rectangle 5"/>
          <p:cNvSpPr/>
          <p:nvPr/>
        </p:nvSpPr>
        <p:spPr>
          <a:xfrm>
            <a:off x="79377" y="351547"/>
            <a:ext cx="1383436" cy="464949"/>
          </a:xfrm>
          <a:prstGeom prst="rect">
            <a:avLst/>
          </a:prstGeom>
          <a:noFill/>
          <a:ln w="38100" cmpd="sng">
            <a:solidFill>
              <a:srgbClr val="FF8E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9525" y="1143000"/>
            <a:ext cx="4456955" cy="1524000"/>
          </a:xfrm>
          <a:prstGeom prst="rect">
            <a:avLst/>
          </a:prstGeom>
          <a:noFill/>
          <a:ln w="38100" cmpd="sng">
            <a:solidFill>
              <a:srgbClr val="FF8E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1" y="2743200"/>
            <a:ext cx="3581401" cy="1037347"/>
          </a:xfrm>
          <a:prstGeom prst="rect">
            <a:avLst/>
          </a:prstGeom>
          <a:noFill/>
          <a:ln w="38100" cmpd="sng">
            <a:solidFill>
              <a:srgbClr val="FF8E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6400800" y="69502"/>
            <a:ext cx="2766206"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Accessing the Data</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743200"/>
            <a:ext cx="9144000" cy="3169920"/>
          </a:xfrm>
          <a:prstGeom prst="rect">
            <a:avLst/>
          </a:prstGeom>
        </p:spPr>
      </p:pic>
      <p:pic>
        <p:nvPicPr>
          <p:cNvPr id="10" name="Picture 9"/>
          <p:cNvPicPr>
            <a:picLocks noChangeAspect="1"/>
          </p:cNvPicPr>
          <p:nvPr/>
        </p:nvPicPr>
        <p:blipFill>
          <a:blip r:embed="rId6"/>
          <a:stretch>
            <a:fillRect/>
          </a:stretch>
        </p:blipFill>
        <p:spPr>
          <a:xfrm>
            <a:off x="0" y="3933078"/>
            <a:ext cx="9144000" cy="2924922"/>
          </a:xfrm>
          <a:prstGeom prst="rect">
            <a:avLst/>
          </a:prstGeom>
        </p:spPr>
      </p:pic>
    </p:spTree>
    <p:extLst>
      <p:ext uri="{BB962C8B-B14F-4D97-AF65-F5344CB8AC3E}">
        <p14:creationId xmlns:p14="http://schemas.microsoft.com/office/powerpoint/2010/main" val="1624155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par>
                                <p:cTn id="16" presetID="53" presetClass="entr" presetSubtype="16"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dissolve">
                                      <p:cBhvr>
                                        <p:cTn id="25" dur="500"/>
                                        <p:tgtEl>
                                          <p:spTgt spid="8"/>
                                        </p:tgtEl>
                                      </p:cBhvr>
                                    </p:animEffect>
                                  </p:childTnLst>
                                </p:cTn>
                              </p:par>
                              <p:par>
                                <p:cTn id="26" presetID="23" presetClass="entr" presetSubtype="16" fill="hold" nodeType="withEffect">
                                  <p:stCondLst>
                                    <p:cond delay="20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childTnLst>
                                </p:cTn>
                              </p:par>
                              <p:par>
                                <p:cTn id="30" presetID="1" presetClass="exit" presetSubtype="0" fill="hold" nodeType="withEffect">
                                  <p:stCondLst>
                                    <p:cond delay="200"/>
                                  </p:stCondLst>
                                  <p:childTnLst>
                                    <p:set>
                                      <p:cBhvr>
                                        <p:cTn id="31" dur="1" fill="hold">
                                          <p:stCondLst>
                                            <p:cond delay="0"/>
                                          </p:stCondLst>
                                        </p:cTn>
                                        <p:tgtEl>
                                          <p:spTgt spid="13"/>
                                        </p:tgtEl>
                                        <p:attrNameLst>
                                          <p:attrName>style.visibility</p:attrName>
                                        </p:attrNameLst>
                                      </p:cBhvr>
                                      <p:to>
                                        <p:strVal val="hidden"/>
                                      </p:to>
                                    </p:set>
                                  </p:childTnLst>
                                </p:cTn>
                              </p:par>
                              <p:par>
                                <p:cTn id="32" presetID="1" presetClass="exit" presetSubtype="0" fill="hold" grpId="1" nodeType="withEffect">
                                  <p:stCondLst>
                                    <p:cond delay="200"/>
                                  </p:stCondLst>
                                  <p:childTnLst>
                                    <p:set>
                                      <p:cBhvr>
                                        <p:cTn id="33"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P spid="8"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675279"/>
            <a:ext cx="9144000" cy="3330013"/>
          </a:xfrm>
          <a:prstGeom prst="rect">
            <a:avLst/>
          </a:prstGeom>
        </p:spPr>
      </p:pic>
      <p:pic>
        <p:nvPicPr>
          <p:cNvPr id="4" name="Picture 3"/>
          <p:cNvPicPr>
            <a:picLocks noChangeAspect="1"/>
          </p:cNvPicPr>
          <p:nvPr/>
        </p:nvPicPr>
        <p:blipFill>
          <a:blip r:embed="rId4"/>
          <a:stretch>
            <a:fillRect/>
          </a:stretch>
        </p:blipFill>
        <p:spPr>
          <a:xfrm>
            <a:off x="0" y="4300815"/>
            <a:ext cx="9144000" cy="1760815"/>
          </a:xfrm>
          <a:prstGeom prst="rect">
            <a:avLst/>
          </a:prstGeom>
        </p:spPr>
      </p:pic>
      <p:sp>
        <p:nvSpPr>
          <p:cNvPr id="5" name="TextBox 4"/>
          <p:cNvSpPr txBox="1"/>
          <p:nvPr/>
        </p:nvSpPr>
        <p:spPr>
          <a:xfrm>
            <a:off x="0" y="6438024"/>
            <a:ext cx="8615209" cy="400110"/>
          </a:xfrm>
          <a:prstGeom prst="rect">
            <a:avLst/>
          </a:prstGeom>
          <a:noFill/>
        </p:spPr>
        <p:txBody>
          <a:bodyPr wrap="none" rtlCol="0">
            <a:spAutoFit/>
          </a:bodyPr>
          <a:lstStyle/>
          <a:p>
            <a:r>
              <a:rPr lang="en-US" sz="2000" dirty="0" smtClean="0"/>
              <a:t>NCBI Genes, </a:t>
            </a:r>
            <a:r>
              <a:rPr lang="en-US" sz="2000" dirty="0" err="1" smtClean="0"/>
              <a:t>Ensembl</a:t>
            </a:r>
            <a:r>
              <a:rPr lang="en-US" sz="2000" dirty="0" smtClean="0"/>
              <a:t> Genes, Annotated Clone Problems, Segmental Duplications</a:t>
            </a:r>
            <a:endParaRPr lang="en-US" sz="2000" dirty="0"/>
          </a:p>
        </p:txBody>
      </p:sp>
      <p:sp>
        <p:nvSpPr>
          <p:cNvPr id="6" name="TextBox 5"/>
          <p:cNvSpPr txBox="1"/>
          <p:nvPr/>
        </p:nvSpPr>
        <p:spPr>
          <a:xfrm>
            <a:off x="6400800" y="69502"/>
            <a:ext cx="2766206"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Accessing the Data</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26489568"/>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24000"/>
            <a:ext cx="9144000" cy="4837470"/>
          </a:xfrm>
          <a:prstGeom prst="rect">
            <a:avLst/>
          </a:prstGeom>
        </p:spPr>
      </p:pic>
      <p:sp>
        <p:nvSpPr>
          <p:cNvPr id="9" name="TextBox 8"/>
          <p:cNvSpPr txBox="1"/>
          <p:nvPr/>
        </p:nvSpPr>
        <p:spPr>
          <a:xfrm>
            <a:off x="6400800" y="69502"/>
            <a:ext cx="2766206"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Accessing the Data</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pic>
        <p:nvPicPr>
          <p:cNvPr id="2" name="Picture 1"/>
          <p:cNvPicPr>
            <a:picLocks noChangeAspect="1"/>
          </p:cNvPicPr>
          <p:nvPr/>
        </p:nvPicPr>
        <p:blipFill>
          <a:blip r:embed="rId4"/>
          <a:stretch>
            <a:fillRect/>
          </a:stretch>
        </p:blipFill>
        <p:spPr>
          <a:xfrm>
            <a:off x="0" y="635313"/>
            <a:ext cx="9144000" cy="838122"/>
          </a:xfrm>
          <a:prstGeom prst="rect">
            <a:avLst/>
          </a:prstGeom>
        </p:spPr>
      </p:pic>
      <p:sp>
        <p:nvSpPr>
          <p:cNvPr id="3" name="Rectangle 2"/>
          <p:cNvSpPr/>
          <p:nvPr/>
        </p:nvSpPr>
        <p:spPr>
          <a:xfrm>
            <a:off x="4735070" y="1035430"/>
            <a:ext cx="2429657" cy="438005"/>
          </a:xfrm>
          <a:prstGeom prst="rect">
            <a:avLst/>
          </a:prstGeom>
          <a:noFill/>
          <a:ln w="57150" cmpd="sng">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5853264" y="1767134"/>
            <a:ext cx="3290736" cy="4709866"/>
          </a:xfrm>
          <a:prstGeom prst="rect">
            <a:avLst/>
          </a:prstGeom>
          <a:noFill/>
          <a:ln w="38100" cmpd="sng">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1600" y="0"/>
            <a:ext cx="4133334" cy="6819048"/>
          </a:xfrm>
          <a:prstGeom prst="rect">
            <a:avLst/>
          </a:prstGeom>
        </p:spPr>
      </p:pic>
    </p:spTree>
    <p:extLst>
      <p:ext uri="{BB962C8B-B14F-4D97-AF65-F5344CB8AC3E}">
        <p14:creationId xmlns:p14="http://schemas.microsoft.com/office/powerpoint/2010/main" val="1737896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06" y="762000"/>
            <a:ext cx="9144000" cy="4837470"/>
          </a:xfrm>
          <a:prstGeom prst="rect">
            <a:avLst/>
          </a:prstGeom>
        </p:spPr>
      </p:pic>
      <p:pic>
        <p:nvPicPr>
          <p:cNvPr id="2" name="Picture 1"/>
          <p:cNvPicPr>
            <a:picLocks noChangeAspect="1"/>
          </p:cNvPicPr>
          <p:nvPr/>
        </p:nvPicPr>
        <p:blipFill>
          <a:blip r:embed="rId4"/>
          <a:stretch>
            <a:fillRect/>
          </a:stretch>
        </p:blipFill>
        <p:spPr>
          <a:xfrm>
            <a:off x="0" y="685800"/>
            <a:ext cx="9144000" cy="6200078"/>
          </a:xfrm>
          <a:prstGeom prst="rect">
            <a:avLst/>
          </a:prstGeom>
        </p:spPr>
      </p:pic>
      <p:sp>
        <p:nvSpPr>
          <p:cNvPr id="5" name="TextBox 4"/>
          <p:cNvSpPr txBox="1"/>
          <p:nvPr/>
        </p:nvSpPr>
        <p:spPr>
          <a:xfrm>
            <a:off x="6400800" y="69502"/>
            <a:ext cx="2766206"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Accessing the Data</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263580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400800" y="69502"/>
            <a:ext cx="2766206"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Accessing the Data</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p:cNvPicPr>
            <a:picLocks noChangeAspect="1"/>
          </p:cNvPicPr>
          <p:nvPr/>
        </p:nvPicPr>
        <p:blipFill>
          <a:blip r:embed="rId3"/>
          <a:stretch>
            <a:fillRect/>
          </a:stretch>
        </p:blipFill>
        <p:spPr>
          <a:xfrm>
            <a:off x="482600" y="0"/>
            <a:ext cx="8170061" cy="6858000"/>
          </a:xfrm>
          <a:prstGeom prst="rect">
            <a:avLst/>
          </a:prstGeom>
        </p:spPr>
      </p:pic>
    </p:spTree>
    <p:extLst>
      <p:ext uri="{BB962C8B-B14F-4D97-AF65-F5344CB8AC3E}">
        <p14:creationId xmlns:p14="http://schemas.microsoft.com/office/powerpoint/2010/main" val="2119043366"/>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6400800" y="69502"/>
            <a:ext cx="2766206"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Accessing the Data</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pic>
        <p:nvPicPr>
          <p:cNvPr id="2" name="Picture 1"/>
          <p:cNvPicPr>
            <a:picLocks noChangeAspect="1"/>
          </p:cNvPicPr>
          <p:nvPr/>
        </p:nvPicPr>
        <p:blipFill>
          <a:blip r:embed="rId3"/>
          <a:stretch>
            <a:fillRect/>
          </a:stretch>
        </p:blipFill>
        <p:spPr>
          <a:xfrm>
            <a:off x="0" y="45267"/>
            <a:ext cx="9144000" cy="4526733"/>
          </a:xfrm>
          <a:prstGeom prst="rect">
            <a:avLst/>
          </a:prstGeom>
        </p:spPr>
      </p:pic>
      <p:pic>
        <p:nvPicPr>
          <p:cNvPr id="3" name="Picture 2"/>
          <p:cNvPicPr>
            <a:picLocks noChangeAspect="1"/>
          </p:cNvPicPr>
          <p:nvPr/>
        </p:nvPicPr>
        <p:blipFill>
          <a:blip r:embed="rId4"/>
          <a:stretch>
            <a:fillRect/>
          </a:stretch>
        </p:blipFill>
        <p:spPr>
          <a:xfrm>
            <a:off x="0" y="3879470"/>
            <a:ext cx="9144000" cy="2978530"/>
          </a:xfrm>
          <a:prstGeom prst="rect">
            <a:avLst/>
          </a:prstGeom>
        </p:spPr>
      </p:pic>
      <p:sp>
        <p:nvSpPr>
          <p:cNvPr id="13" name="Rectangle 12"/>
          <p:cNvSpPr/>
          <p:nvPr/>
        </p:nvSpPr>
        <p:spPr>
          <a:xfrm>
            <a:off x="2721513" y="5069080"/>
            <a:ext cx="1167983" cy="555671"/>
          </a:xfrm>
          <a:prstGeom prst="rect">
            <a:avLst/>
          </a:prstGeom>
          <a:noFill/>
          <a:ln w="38100" cmpd="sng">
            <a:solidFill>
              <a:srgbClr val="FF8E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4574859" y="5069080"/>
            <a:ext cx="1514526" cy="555671"/>
          </a:xfrm>
          <a:prstGeom prst="rect">
            <a:avLst/>
          </a:prstGeom>
          <a:noFill/>
          <a:ln w="38100" cmpd="sng">
            <a:solidFill>
              <a:srgbClr val="FF8E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6089385" y="5069080"/>
            <a:ext cx="918511" cy="555671"/>
          </a:xfrm>
          <a:prstGeom prst="rect">
            <a:avLst/>
          </a:prstGeom>
          <a:noFill/>
          <a:ln w="38100" cmpd="sng">
            <a:solidFill>
              <a:srgbClr val="FF8E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4574859" y="5624751"/>
            <a:ext cx="918511" cy="748454"/>
          </a:xfrm>
          <a:prstGeom prst="rect">
            <a:avLst/>
          </a:prstGeom>
          <a:noFill/>
          <a:ln w="38100" cmpd="sng">
            <a:solidFill>
              <a:srgbClr val="FF8E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7777622" y="5624751"/>
            <a:ext cx="1260069" cy="748454"/>
          </a:xfrm>
          <a:prstGeom prst="rect">
            <a:avLst/>
          </a:prstGeom>
          <a:noFill/>
          <a:ln w="38100" cmpd="sng">
            <a:solidFill>
              <a:srgbClr val="FF8E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465649"/>
            <a:ext cx="9144000" cy="3926702"/>
          </a:xfrm>
          <a:prstGeom prst="rect">
            <a:avLst/>
          </a:prstGeom>
        </p:spPr>
      </p:pic>
    </p:spTree>
    <p:extLst>
      <p:ext uri="{BB962C8B-B14F-4D97-AF65-F5344CB8AC3E}">
        <p14:creationId xmlns:p14="http://schemas.microsoft.com/office/powerpoint/2010/main" val="2256671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13302" y="0"/>
            <a:ext cx="6942665" cy="914400"/>
          </a:xfrm>
        </p:spPr>
        <p:txBody>
          <a:bodyPr/>
          <a:lstStyle/>
          <a:p>
            <a:r>
              <a:rPr lang="en-GB" dirty="0" smtClean="0"/>
              <a:t>GRCh38 in Ensembl</a:t>
            </a:r>
            <a:endParaRPr lang="en-GB" dirty="0"/>
          </a:p>
        </p:txBody>
      </p:sp>
      <p:pic>
        <p:nvPicPr>
          <p:cNvPr id="6" name="Content Placeholder 5"/>
          <p:cNvPicPr>
            <a:picLocks noGrp="1" noChangeAspect="1"/>
          </p:cNvPicPr>
          <p:nvPr>
            <p:ph idx="1"/>
          </p:nvPr>
        </p:nvPicPr>
        <p:blipFill>
          <a:blip r:embed="rId2"/>
          <a:srcRect t="9061" b="9061"/>
          <a:stretch>
            <a:fillRect/>
          </a:stretch>
        </p:blipFill>
        <p:spPr>
          <a:xfrm>
            <a:off x="2621257" y="860346"/>
            <a:ext cx="5836943" cy="3672958"/>
          </a:xfrm>
        </p:spPr>
      </p:pic>
      <p:pic>
        <p:nvPicPr>
          <p:cNvPr id="7" name="Picture 6" descr="Screen Shot 2013-09-27 at 14.51.1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124086" cy="6858000"/>
          </a:xfrm>
          <a:prstGeom prst="rect">
            <a:avLst/>
          </a:prstGeom>
        </p:spPr>
      </p:pic>
      <p:sp>
        <p:nvSpPr>
          <p:cNvPr id="8" name="TextBox 7"/>
          <p:cNvSpPr txBox="1"/>
          <p:nvPr/>
        </p:nvSpPr>
        <p:spPr>
          <a:xfrm>
            <a:off x="2378047" y="4668438"/>
            <a:ext cx="6765953" cy="1569660"/>
          </a:xfrm>
          <a:prstGeom prst="rect">
            <a:avLst/>
          </a:prstGeom>
          <a:noFill/>
        </p:spPr>
        <p:txBody>
          <a:bodyPr wrap="square" rtlCol="0">
            <a:spAutoFit/>
          </a:bodyPr>
          <a:lstStyle/>
          <a:p>
            <a:r>
              <a:rPr lang="en-GB" sz="2400" b="0" dirty="0" smtClean="0">
                <a:latin typeface="+mj-lt"/>
              </a:rPr>
              <a:t>GRCh38 will be incorporated into the existing Ensembl interface. Features such as genes, variation, regulation will be remade or remapped onto the new genome. Nearly 500 tracks are available.</a:t>
            </a:r>
            <a:endParaRPr lang="en-GB" sz="2400" b="0" dirty="0">
              <a:latin typeface="+mj-lt"/>
            </a:endParaRPr>
          </a:p>
        </p:txBody>
      </p:sp>
      <p:sp>
        <p:nvSpPr>
          <p:cNvPr id="9" name="Rectangular Callout 8"/>
          <p:cNvSpPr/>
          <p:nvPr/>
        </p:nvSpPr>
        <p:spPr bwMode="auto">
          <a:xfrm>
            <a:off x="7269260" y="1513490"/>
            <a:ext cx="1621397" cy="864851"/>
          </a:xfrm>
          <a:prstGeom prst="wedgeRectCallout">
            <a:avLst>
              <a:gd name="adj1" fmla="val -71813"/>
              <a:gd name="adj2" fmla="val -23214"/>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smtClean="0">
                <a:ln>
                  <a:noFill/>
                </a:ln>
                <a:solidFill>
                  <a:schemeClr val="tx1"/>
                </a:solidFill>
                <a:effectLst/>
                <a:latin typeface="+mj-lt"/>
                <a:ea typeface="ＭＳ Ｐゴシック" pitchFamily="-110" charset="-128"/>
                <a:cs typeface="ＭＳ Ｐゴシック" pitchFamily="-110" charset="-128"/>
              </a:rPr>
              <a:t>GENCODE</a:t>
            </a:r>
            <a:r>
              <a:rPr kumimoji="0" lang="en-GB" sz="2400" b="0" i="0" u="none" strike="noStrike" cap="none" normalizeH="0" dirty="0" smtClean="0">
                <a:ln>
                  <a:noFill/>
                </a:ln>
                <a:solidFill>
                  <a:schemeClr val="tx1"/>
                </a:solidFill>
                <a:effectLst/>
                <a:latin typeface="+mj-lt"/>
                <a:ea typeface="ＭＳ Ｐゴシック" pitchFamily="-110" charset="-128"/>
                <a:cs typeface="ＭＳ Ｐゴシック" pitchFamily="-110" charset="-128"/>
              </a:rPr>
              <a:t> gene set</a:t>
            </a:r>
            <a:endParaRPr kumimoji="0" lang="en-GB" sz="2400" b="0" i="0" u="none" strike="noStrike" cap="none" normalizeH="0" baseline="0" dirty="0">
              <a:ln>
                <a:noFill/>
              </a:ln>
              <a:solidFill>
                <a:schemeClr val="tx1"/>
              </a:solidFill>
              <a:effectLst/>
              <a:latin typeface="+mj-lt"/>
              <a:ea typeface="ＭＳ Ｐゴシック" pitchFamily="-110" charset="-128"/>
              <a:cs typeface="ＭＳ Ｐゴシック" pitchFamily="-110" charset="-128"/>
            </a:endParaRPr>
          </a:p>
        </p:txBody>
      </p:sp>
    </p:spTree>
    <p:extLst>
      <p:ext uri="{BB962C8B-B14F-4D97-AF65-F5344CB8AC3E}">
        <p14:creationId xmlns:p14="http://schemas.microsoft.com/office/powerpoint/2010/main" val="4017726105"/>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6400800" y="69502"/>
            <a:ext cx="2766206"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Accessing the Data</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p:cNvPicPr>
            <a:picLocks noChangeAspect="1"/>
          </p:cNvPicPr>
          <p:nvPr/>
        </p:nvPicPr>
        <p:blipFill>
          <a:blip r:embed="rId2"/>
          <a:stretch>
            <a:fillRect/>
          </a:stretch>
        </p:blipFill>
        <p:spPr>
          <a:xfrm>
            <a:off x="381000" y="0"/>
            <a:ext cx="8377947" cy="6858000"/>
          </a:xfrm>
          <a:prstGeom prst="rect">
            <a:avLst/>
          </a:prstGeom>
        </p:spPr>
      </p:pic>
      <p:sp>
        <p:nvSpPr>
          <p:cNvPr id="4" name="Rectangle 3"/>
          <p:cNvSpPr/>
          <p:nvPr/>
        </p:nvSpPr>
        <p:spPr>
          <a:xfrm>
            <a:off x="381000" y="1397000"/>
            <a:ext cx="3189111" cy="310444"/>
          </a:xfrm>
          <a:prstGeom prst="rect">
            <a:avLst/>
          </a:prstGeom>
          <a:noFill/>
          <a:ln w="38100" cmpd="sng">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7"/>
          <p:cNvGrpSpPr/>
          <p:nvPr/>
        </p:nvGrpSpPr>
        <p:grpSpPr>
          <a:xfrm>
            <a:off x="842432" y="2154767"/>
            <a:ext cx="7866337" cy="3349978"/>
            <a:chOff x="842432" y="2154767"/>
            <a:chExt cx="7866337" cy="3349978"/>
          </a:xfrm>
        </p:grpSpPr>
        <p:pic>
          <p:nvPicPr>
            <p:cNvPr id="6" name="Picture 5"/>
            <p:cNvPicPr>
              <a:picLocks noChangeAspect="1"/>
            </p:cNvPicPr>
            <p:nvPr/>
          </p:nvPicPr>
          <p:blipFill>
            <a:blip r:embed="rId3"/>
            <a:stretch>
              <a:fillRect/>
            </a:stretch>
          </p:blipFill>
          <p:spPr>
            <a:xfrm>
              <a:off x="842432" y="2154767"/>
              <a:ext cx="7341238" cy="2516011"/>
            </a:xfrm>
            <a:prstGeom prst="rect">
              <a:avLst/>
            </a:prstGeom>
          </p:spPr>
        </p:pic>
        <p:pic>
          <p:nvPicPr>
            <p:cNvPr id="7" name="Picture 6"/>
            <p:cNvPicPr>
              <a:picLocks noChangeAspect="1"/>
            </p:cNvPicPr>
            <p:nvPr/>
          </p:nvPicPr>
          <p:blipFill>
            <a:blip r:embed="rId4"/>
            <a:stretch>
              <a:fillRect/>
            </a:stretch>
          </p:blipFill>
          <p:spPr>
            <a:xfrm>
              <a:off x="842432" y="4670778"/>
              <a:ext cx="7866337" cy="833967"/>
            </a:xfrm>
            <a:prstGeom prst="rect">
              <a:avLst/>
            </a:prstGeom>
          </p:spPr>
        </p:pic>
      </p:grpSp>
    </p:spTree>
    <p:extLst>
      <p:ext uri="{BB962C8B-B14F-4D97-AF65-F5344CB8AC3E}">
        <p14:creationId xmlns:p14="http://schemas.microsoft.com/office/powerpoint/2010/main" val="3610030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294245" y="790651"/>
            <a:ext cx="3376544" cy="4862224"/>
          </a:xfrm>
          <a:prstGeom prst="rect">
            <a:avLst/>
          </a:prstGeom>
        </p:spPr>
      </p:pic>
      <p:sp>
        <p:nvSpPr>
          <p:cNvPr id="2" name="Title 1"/>
          <p:cNvSpPr>
            <a:spLocks noGrp="1"/>
          </p:cNvSpPr>
          <p:nvPr>
            <p:ph type="title"/>
          </p:nvPr>
        </p:nvSpPr>
        <p:spPr/>
        <p:txBody>
          <a:bodyPr/>
          <a:lstStyle/>
          <a:p>
            <a:r>
              <a:rPr lang="en-GB" dirty="0" smtClean="0"/>
              <a:t>Alternate sequences in Ensembl</a:t>
            </a:r>
            <a:endParaRPr lang="en-GB" dirty="0"/>
          </a:p>
        </p:txBody>
      </p:sp>
      <p:pic>
        <p:nvPicPr>
          <p:cNvPr id="5" name="Picture 4"/>
          <p:cNvPicPr>
            <a:picLocks noChangeAspect="1"/>
          </p:cNvPicPr>
          <p:nvPr/>
        </p:nvPicPr>
        <p:blipFill>
          <a:blip r:embed="rId3"/>
          <a:stretch>
            <a:fillRect/>
          </a:stretch>
        </p:blipFill>
        <p:spPr>
          <a:xfrm>
            <a:off x="683568" y="914400"/>
            <a:ext cx="1451271" cy="1334233"/>
          </a:xfrm>
          <a:prstGeom prst="rect">
            <a:avLst/>
          </a:prstGeom>
        </p:spPr>
      </p:pic>
      <p:sp>
        <p:nvSpPr>
          <p:cNvPr id="6" name="Rectangular Callout 5"/>
          <p:cNvSpPr/>
          <p:nvPr/>
        </p:nvSpPr>
        <p:spPr bwMode="auto">
          <a:xfrm>
            <a:off x="321964" y="2054194"/>
            <a:ext cx="2326319" cy="1167569"/>
          </a:xfrm>
          <a:prstGeom prst="wedgeRectCallout">
            <a:avLst>
              <a:gd name="adj1" fmla="val -5600"/>
              <a:gd name="adj2" fmla="val -88028"/>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smtClean="0">
                <a:ln>
                  <a:noFill/>
                </a:ln>
                <a:solidFill>
                  <a:srgbClr val="FF0000"/>
                </a:solidFill>
                <a:effectLst/>
                <a:latin typeface="+mj-lt"/>
                <a:ea typeface="ＭＳ Ｐゴシック" pitchFamily="-110" charset="-128"/>
                <a:cs typeface="ＭＳ Ｐゴシック" pitchFamily="-110" charset="-128"/>
              </a:rPr>
              <a:t>Haplotypes</a:t>
            </a:r>
            <a:r>
              <a:rPr kumimoji="0" lang="en-GB" sz="2400" b="0" i="0" u="none" strike="noStrike" cap="none" normalizeH="0" baseline="0" dirty="0" smtClean="0">
                <a:ln>
                  <a:noFill/>
                </a:ln>
                <a:solidFill>
                  <a:schemeClr val="tx1"/>
                </a:solidFill>
                <a:effectLst/>
                <a:latin typeface="+mj-lt"/>
                <a:ea typeface="ＭＳ Ｐゴシック" pitchFamily="-110" charset="-128"/>
                <a:cs typeface="ＭＳ Ｐゴシック" pitchFamily="-110" charset="-128"/>
              </a:rPr>
              <a:t> and </a:t>
            </a:r>
            <a:r>
              <a:rPr kumimoji="0" lang="en-GB" sz="2400" b="0" i="0" u="none" strike="noStrike" cap="none" normalizeH="0" baseline="0" dirty="0" smtClean="0">
                <a:ln>
                  <a:noFill/>
                </a:ln>
                <a:solidFill>
                  <a:srgbClr val="008000"/>
                </a:solidFill>
                <a:effectLst/>
                <a:latin typeface="+mj-lt"/>
                <a:ea typeface="ＭＳ Ｐゴシック" pitchFamily="-110" charset="-128"/>
                <a:cs typeface="ＭＳ Ｐゴシック" pitchFamily="-110" charset="-128"/>
              </a:rPr>
              <a:t>patches</a:t>
            </a:r>
            <a:r>
              <a:rPr kumimoji="0" lang="en-GB" sz="2400" b="0" i="0" u="none" strike="noStrike" cap="none" normalizeH="0" baseline="0" dirty="0" smtClean="0">
                <a:ln>
                  <a:noFill/>
                </a:ln>
                <a:solidFill>
                  <a:schemeClr val="tx1"/>
                </a:solidFill>
                <a:effectLst/>
                <a:latin typeface="+mj-lt"/>
                <a:ea typeface="ＭＳ Ｐゴシック" pitchFamily="-110" charset="-128"/>
                <a:cs typeface="ＭＳ Ｐゴシック" pitchFamily="-110" charset="-128"/>
              </a:rPr>
              <a:t> on the chromosome</a:t>
            </a:r>
            <a:endParaRPr kumimoji="0" lang="en-GB" sz="2400" b="0" i="0" u="none" strike="noStrike" cap="none" normalizeH="0" baseline="0" dirty="0">
              <a:ln>
                <a:noFill/>
              </a:ln>
              <a:solidFill>
                <a:schemeClr val="tx1"/>
              </a:solidFill>
              <a:effectLst/>
              <a:latin typeface="+mj-lt"/>
              <a:ea typeface="ＭＳ Ｐゴシック" pitchFamily="-110" charset="-128"/>
              <a:cs typeface="ＭＳ Ｐゴシック" pitchFamily="-110" charset="-128"/>
            </a:endParaRPr>
          </a:p>
        </p:txBody>
      </p:sp>
      <p:pic>
        <p:nvPicPr>
          <p:cNvPr id="7" name="Picture 6"/>
          <p:cNvPicPr>
            <a:picLocks noChangeAspect="1"/>
          </p:cNvPicPr>
          <p:nvPr/>
        </p:nvPicPr>
        <p:blipFill>
          <a:blip r:embed="rId4"/>
          <a:stretch>
            <a:fillRect/>
          </a:stretch>
        </p:blipFill>
        <p:spPr>
          <a:xfrm>
            <a:off x="0" y="3416202"/>
            <a:ext cx="4377770" cy="2908090"/>
          </a:xfrm>
          <a:prstGeom prst="rect">
            <a:avLst/>
          </a:prstGeom>
        </p:spPr>
      </p:pic>
      <p:sp>
        <p:nvSpPr>
          <p:cNvPr id="8" name="Rectangular Callout 7"/>
          <p:cNvSpPr/>
          <p:nvPr/>
        </p:nvSpPr>
        <p:spPr bwMode="auto">
          <a:xfrm>
            <a:off x="3520843" y="4561248"/>
            <a:ext cx="1773402" cy="1167569"/>
          </a:xfrm>
          <a:prstGeom prst="wedgeRectCallout">
            <a:avLst>
              <a:gd name="adj1" fmla="val -71813"/>
              <a:gd name="adj2" fmla="val -27844"/>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smtClean="0">
                <a:ln>
                  <a:noFill/>
                </a:ln>
                <a:solidFill>
                  <a:schemeClr val="tx1"/>
                </a:solidFill>
                <a:effectLst/>
                <a:latin typeface="+mj-lt"/>
                <a:ea typeface="ＭＳ Ｐゴシック" pitchFamily="-110" charset="-128"/>
                <a:cs typeface="ＭＳ Ｐゴシック" pitchFamily="-110" charset="-128"/>
              </a:rPr>
              <a:t>A fix patch around the </a:t>
            </a:r>
            <a:r>
              <a:rPr kumimoji="0" lang="en-GB" sz="2400" b="0" i="1" u="none" strike="noStrike" cap="none" normalizeH="0" baseline="0" dirty="0" smtClean="0">
                <a:ln>
                  <a:noFill/>
                </a:ln>
                <a:solidFill>
                  <a:schemeClr val="tx1"/>
                </a:solidFill>
                <a:effectLst/>
                <a:latin typeface="+mj-lt"/>
                <a:ea typeface="ＭＳ Ｐゴシック" pitchFamily="-110" charset="-128"/>
                <a:cs typeface="ＭＳ Ｐゴシック" pitchFamily="-110" charset="-128"/>
              </a:rPr>
              <a:t>ABO</a:t>
            </a:r>
            <a:r>
              <a:rPr kumimoji="0" lang="en-GB" sz="2400" b="0" u="none" strike="noStrike" cap="none" normalizeH="0" baseline="0" dirty="0" smtClean="0">
                <a:ln>
                  <a:noFill/>
                </a:ln>
                <a:solidFill>
                  <a:schemeClr val="tx1"/>
                </a:solidFill>
                <a:effectLst/>
                <a:latin typeface="+mj-lt"/>
                <a:ea typeface="ＭＳ Ｐゴシック" pitchFamily="-110" charset="-128"/>
                <a:cs typeface="ＭＳ Ｐゴシック" pitchFamily="-110" charset="-128"/>
              </a:rPr>
              <a:t> gene</a:t>
            </a:r>
            <a:endParaRPr kumimoji="0" lang="en-GB" sz="2400" b="0" i="0" u="none" strike="noStrike" cap="none" normalizeH="0" baseline="0" dirty="0">
              <a:ln>
                <a:noFill/>
              </a:ln>
              <a:solidFill>
                <a:schemeClr val="tx1"/>
              </a:solidFill>
              <a:effectLst/>
              <a:latin typeface="+mj-lt"/>
              <a:ea typeface="ＭＳ Ｐゴシック" pitchFamily="-110" charset="-128"/>
              <a:cs typeface="ＭＳ Ｐゴシック" pitchFamily="-110" charset="-128"/>
            </a:endParaRPr>
          </a:p>
        </p:txBody>
      </p:sp>
      <p:sp>
        <p:nvSpPr>
          <p:cNvPr id="10" name="Rectangular Callout 9"/>
          <p:cNvSpPr/>
          <p:nvPr/>
        </p:nvSpPr>
        <p:spPr bwMode="auto">
          <a:xfrm>
            <a:off x="2895603" y="1391944"/>
            <a:ext cx="3049517" cy="2037796"/>
          </a:xfrm>
          <a:prstGeom prst="wedgeRectCallout">
            <a:avLst>
              <a:gd name="adj1" fmla="val 64161"/>
              <a:gd name="adj2" fmla="val 21228"/>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smtClean="0">
                <a:ln>
                  <a:noFill/>
                </a:ln>
                <a:solidFill>
                  <a:schemeClr val="tx1"/>
                </a:solidFill>
                <a:effectLst/>
                <a:latin typeface="+mj-lt"/>
                <a:ea typeface="ＭＳ Ｐゴシック" pitchFamily="-110" charset="-128"/>
                <a:cs typeface="ＭＳ Ｐゴシック" pitchFamily="-110" charset="-128"/>
              </a:rPr>
              <a:t>Use the Region comparison view to see the</a:t>
            </a:r>
            <a:r>
              <a:rPr kumimoji="0" lang="en-GB" sz="2400" b="0" i="0" u="none" strike="noStrike" cap="none" normalizeH="0" dirty="0" smtClean="0">
                <a:ln>
                  <a:noFill/>
                </a:ln>
                <a:solidFill>
                  <a:schemeClr val="tx1"/>
                </a:solidFill>
                <a:effectLst/>
                <a:latin typeface="+mj-lt"/>
                <a:ea typeface="ＭＳ Ｐゴシック" pitchFamily="-110" charset="-128"/>
                <a:cs typeface="ＭＳ Ｐゴシック" pitchFamily="-110" charset="-128"/>
              </a:rPr>
              <a:t> difference between the patch and primary assembly</a:t>
            </a:r>
            <a:endParaRPr kumimoji="0" lang="en-GB" sz="2400" b="0" i="0" u="none" strike="noStrike" cap="none" normalizeH="0" baseline="0" dirty="0">
              <a:ln>
                <a:noFill/>
              </a:ln>
              <a:solidFill>
                <a:schemeClr val="tx1"/>
              </a:solidFill>
              <a:effectLst/>
              <a:latin typeface="+mj-lt"/>
              <a:ea typeface="ＭＳ Ｐゴシック" pitchFamily="-110" charset="-128"/>
              <a:cs typeface="ＭＳ Ｐゴシック" pitchFamily="-110" charset="-128"/>
            </a:endParaRPr>
          </a:p>
        </p:txBody>
      </p:sp>
      <p:sp>
        <p:nvSpPr>
          <p:cNvPr id="11" name="Rectangular Callout 10"/>
          <p:cNvSpPr/>
          <p:nvPr/>
        </p:nvSpPr>
        <p:spPr bwMode="auto">
          <a:xfrm>
            <a:off x="6385866" y="4922044"/>
            <a:ext cx="2284923" cy="1167569"/>
          </a:xfrm>
          <a:prstGeom prst="wedgeRectCallout">
            <a:avLst>
              <a:gd name="adj1" fmla="val -23323"/>
              <a:gd name="adj2" fmla="val -94973"/>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smtClean="0">
                <a:ln>
                  <a:noFill/>
                </a:ln>
                <a:solidFill>
                  <a:schemeClr val="tx1"/>
                </a:solidFill>
                <a:effectLst/>
                <a:latin typeface="+mj-lt"/>
                <a:ea typeface="ＭＳ Ｐゴシック" pitchFamily="-110" charset="-128"/>
                <a:cs typeface="ＭＳ Ｐゴシック" pitchFamily="-110" charset="-128"/>
              </a:rPr>
              <a:t>The GRC alignment track indicates edits</a:t>
            </a:r>
            <a:endParaRPr kumimoji="0" lang="en-GB" sz="2400" b="0" i="0" u="none" strike="noStrike" cap="none" normalizeH="0" baseline="0" dirty="0">
              <a:ln>
                <a:noFill/>
              </a:ln>
              <a:solidFill>
                <a:schemeClr val="tx1"/>
              </a:solidFill>
              <a:effectLst/>
              <a:latin typeface="+mj-lt"/>
              <a:ea typeface="ＭＳ Ｐゴシック" pitchFamily="-110" charset="-128"/>
              <a:cs typeface="ＭＳ Ｐゴシック" pitchFamily="-110" charset="-128"/>
            </a:endParaRPr>
          </a:p>
        </p:txBody>
      </p:sp>
    </p:spTree>
    <p:extLst>
      <p:ext uri="{BB962C8B-B14F-4D97-AF65-F5344CB8AC3E}">
        <p14:creationId xmlns:p14="http://schemas.microsoft.com/office/powerpoint/2010/main" val="2171253276"/>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r>
              <a:rPr lang="en-US" dirty="0"/>
              <a:t>View </a:t>
            </a:r>
            <a:r>
              <a:rPr lang="en-US" dirty="0" smtClean="0"/>
              <a:t>your data on </a:t>
            </a:r>
            <a:r>
              <a:rPr lang="en-US" dirty="0"/>
              <a:t>the </a:t>
            </a:r>
            <a:r>
              <a:rPr lang="en-US" dirty="0" smtClean="0"/>
              <a:t>Genome</a:t>
            </a:r>
            <a:endParaRPr lang="en-GB"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386311" y="947736"/>
            <a:ext cx="5278755" cy="969645"/>
          </a:xfrm>
          <a:prstGeom prst="rect">
            <a:avLst/>
          </a:prstGeom>
          <a:noFill/>
          <a:ln w="3175" cmpd="sng">
            <a:solidFill>
              <a:srgbClr val="4F81BD"/>
            </a:solidFill>
          </a:ln>
        </p:spPr>
      </p:pic>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3322945" y="1708985"/>
            <a:ext cx="5278755" cy="3277870"/>
          </a:xfrm>
          <a:prstGeom prst="rect">
            <a:avLst/>
          </a:prstGeom>
          <a:noFill/>
          <a:ln w="3175" cmpd="sng">
            <a:solidFill>
              <a:srgbClr val="4F81BD"/>
            </a:solidFill>
          </a:ln>
        </p:spPr>
      </p:pic>
      <p:sp>
        <p:nvSpPr>
          <p:cNvPr id="7" name="Rectangular Callout 6"/>
          <p:cNvSpPr/>
          <p:nvPr/>
        </p:nvSpPr>
        <p:spPr bwMode="auto">
          <a:xfrm>
            <a:off x="1358981" y="2966679"/>
            <a:ext cx="1773402" cy="519753"/>
          </a:xfrm>
          <a:prstGeom prst="wedgeRectCallout">
            <a:avLst>
              <a:gd name="adj1" fmla="val 71425"/>
              <a:gd name="adj2" fmla="val -20900"/>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smtClean="0">
                <a:ln>
                  <a:noFill/>
                </a:ln>
                <a:solidFill>
                  <a:schemeClr val="tx1"/>
                </a:solidFill>
                <a:effectLst/>
                <a:latin typeface="+mj-lt"/>
                <a:ea typeface="ＭＳ Ｐゴシック" pitchFamily="-110" charset="-128"/>
                <a:cs typeface="ＭＳ Ｐゴシック" pitchFamily="-110" charset="-128"/>
              </a:rPr>
              <a:t>Zoomed in</a:t>
            </a:r>
            <a:endParaRPr kumimoji="0" lang="en-GB" sz="2400" b="0" i="0" u="none" strike="noStrike" cap="none" normalizeH="0" baseline="0" dirty="0">
              <a:ln>
                <a:noFill/>
              </a:ln>
              <a:solidFill>
                <a:schemeClr val="tx1"/>
              </a:solidFill>
              <a:effectLst/>
              <a:latin typeface="+mj-lt"/>
              <a:ea typeface="ＭＳ Ｐゴシック" pitchFamily="-110" charset="-128"/>
              <a:cs typeface="ＭＳ Ｐゴシック" pitchFamily="-110" charset="-128"/>
            </a:endParaRPr>
          </a:p>
        </p:txBody>
      </p:sp>
      <p:sp>
        <p:nvSpPr>
          <p:cNvPr id="8" name="Rectangular Callout 7"/>
          <p:cNvSpPr/>
          <p:nvPr/>
        </p:nvSpPr>
        <p:spPr bwMode="auto">
          <a:xfrm>
            <a:off x="889846" y="2119095"/>
            <a:ext cx="1773402" cy="583566"/>
          </a:xfrm>
          <a:prstGeom prst="wedgeRectCallout">
            <a:avLst>
              <a:gd name="adj1" fmla="val -23051"/>
              <a:gd name="adj2" fmla="val -97313"/>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GB" sz="2400" b="0" dirty="0" smtClean="0">
                <a:solidFill>
                  <a:schemeClr val="tx1"/>
                </a:solidFill>
                <a:latin typeface="+mj-lt"/>
                <a:ea typeface="ＭＳ Ｐゴシック" pitchFamily="-110" charset="-128"/>
                <a:cs typeface="ＭＳ Ｐゴシック" pitchFamily="-110" charset="-128"/>
              </a:rPr>
              <a:t>Zoomed out</a:t>
            </a:r>
            <a:endParaRPr kumimoji="0" lang="en-GB" sz="2400" b="0" i="0" u="none" strike="noStrike" cap="none" normalizeH="0" baseline="0" dirty="0">
              <a:ln>
                <a:noFill/>
              </a:ln>
              <a:solidFill>
                <a:schemeClr val="tx1"/>
              </a:solidFill>
              <a:effectLst/>
              <a:latin typeface="+mj-lt"/>
              <a:ea typeface="ＭＳ Ｐゴシック" pitchFamily="-110" charset="-128"/>
              <a:cs typeface="ＭＳ Ｐゴシック" pitchFamily="-110" charset="-128"/>
            </a:endParaRPr>
          </a:p>
        </p:txBody>
      </p:sp>
      <p:pic>
        <p:nvPicPr>
          <p:cNvPr id="9" name="Picture 8"/>
          <p:cNvPicPr>
            <a:picLocks noChangeAspect="1"/>
          </p:cNvPicPr>
          <p:nvPr/>
        </p:nvPicPr>
        <p:blipFill>
          <a:blip r:embed="rId4"/>
          <a:stretch>
            <a:fillRect/>
          </a:stretch>
        </p:blipFill>
        <p:spPr>
          <a:xfrm>
            <a:off x="643948" y="4475593"/>
            <a:ext cx="2019300" cy="1511300"/>
          </a:xfrm>
          <a:prstGeom prst="rect">
            <a:avLst/>
          </a:prstGeom>
        </p:spPr>
      </p:pic>
      <p:sp>
        <p:nvSpPr>
          <p:cNvPr id="10" name="Rectangular Callout 9"/>
          <p:cNvSpPr/>
          <p:nvPr/>
        </p:nvSpPr>
        <p:spPr bwMode="auto">
          <a:xfrm>
            <a:off x="2663248" y="5196874"/>
            <a:ext cx="1773402" cy="1181404"/>
          </a:xfrm>
          <a:prstGeom prst="wedgeRectCallout">
            <a:avLst>
              <a:gd name="adj1" fmla="val -70289"/>
              <a:gd name="adj2" fmla="val -23188"/>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smtClean="0">
                <a:ln>
                  <a:noFill/>
                </a:ln>
                <a:solidFill>
                  <a:schemeClr val="tx1"/>
                </a:solidFill>
                <a:effectLst/>
                <a:latin typeface="+mj-lt"/>
                <a:ea typeface="ＭＳ Ｐゴシック" pitchFamily="-110" charset="-128"/>
                <a:cs typeface="ＭＳ Ｐゴシック" pitchFamily="-110" charset="-128"/>
              </a:rPr>
              <a:t>Follow the link from the homepage</a:t>
            </a:r>
            <a:endParaRPr kumimoji="0" lang="en-GB" sz="2400" b="0" i="0" u="none" strike="noStrike" cap="none" normalizeH="0" baseline="0" dirty="0">
              <a:ln>
                <a:noFill/>
              </a:ln>
              <a:solidFill>
                <a:schemeClr val="tx1"/>
              </a:solidFill>
              <a:effectLst/>
              <a:latin typeface="+mj-lt"/>
              <a:ea typeface="ＭＳ Ｐゴシック" pitchFamily="-110" charset="-128"/>
              <a:cs typeface="ＭＳ Ｐゴシック" pitchFamily="-110" charset="-128"/>
            </a:endParaRPr>
          </a:p>
        </p:txBody>
      </p:sp>
      <p:sp>
        <p:nvSpPr>
          <p:cNvPr id="11" name="Rectangular Callout 10"/>
          <p:cNvSpPr/>
          <p:nvPr/>
        </p:nvSpPr>
        <p:spPr bwMode="auto">
          <a:xfrm>
            <a:off x="6465625" y="3211117"/>
            <a:ext cx="2354096" cy="869900"/>
          </a:xfrm>
          <a:prstGeom prst="wedgeRectCallout">
            <a:avLst>
              <a:gd name="adj1" fmla="val -23447"/>
              <a:gd name="adj2" fmla="val -75805"/>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smtClean="0">
                <a:ln>
                  <a:noFill/>
                </a:ln>
                <a:solidFill>
                  <a:schemeClr val="tx1"/>
                </a:solidFill>
                <a:effectLst/>
                <a:latin typeface="+mj-lt"/>
                <a:ea typeface="ＭＳ Ｐゴシック" pitchFamily="-110" charset="-128"/>
                <a:cs typeface="ＭＳ Ｐゴシック" pitchFamily="-110" charset="-128"/>
              </a:rPr>
              <a:t>Red bases show mismatches</a:t>
            </a:r>
            <a:endParaRPr kumimoji="0" lang="en-GB" sz="2400" b="0" i="0" u="none" strike="noStrike" cap="none" normalizeH="0" baseline="0" dirty="0">
              <a:ln>
                <a:noFill/>
              </a:ln>
              <a:solidFill>
                <a:schemeClr val="tx1"/>
              </a:solidFill>
              <a:effectLst/>
              <a:latin typeface="+mj-lt"/>
              <a:ea typeface="ＭＳ Ｐゴシック" pitchFamily="-110" charset="-128"/>
              <a:cs typeface="ＭＳ Ｐゴシック" pitchFamily="-110" charset="-128"/>
            </a:endParaRPr>
          </a:p>
        </p:txBody>
      </p:sp>
    </p:spTree>
    <p:extLst>
      <p:ext uri="{BB962C8B-B14F-4D97-AF65-F5344CB8AC3E}">
        <p14:creationId xmlns:p14="http://schemas.microsoft.com/office/powerpoint/2010/main" val="2920138575"/>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Transition to GRCh38 in Ensembl</a:t>
            </a:r>
            <a:endParaRPr lang="en-GB" dirty="0"/>
          </a:p>
        </p:txBody>
      </p:sp>
      <p:pic>
        <p:nvPicPr>
          <p:cNvPr id="4" name="Picture 3"/>
          <p:cNvPicPr>
            <a:picLocks noChangeAspect="1"/>
          </p:cNvPicPr>
          <p:nvPr/>
        </p:nvPicPr>
        <p:blipFill>
          <a:blip r:embed="rId2"/>
          <a:stretch>
            <a:fillRect/>
          </a:stretch>
        </p:blipFill>
        <p:spPr>
          <a:xfrm>
            <a:off x="1486511" y="914400"/>
            <a:ext cx="7340877" cy="1385461"/>
          </a:xfrm>
          <a:prstGeom prst="rect">
            <a:avLst/>
          </a:prstGeom>
        </p:spPr>
      </p:pic>
      <p:sp>
        <p:nvSpPr>
          <p:cNvPr id="5" name="Rectangular Callout 4"/>
          <p:cNvSpPr/>
          <p:nvPr/>
        </p:nvSpPr>
        <p:spPr bwMode="auto">
          <a:xfrm>
            <a:off x="4766232" y="2342421"/>
            <a:ext cx="4134561" cy="884111"/>
          </a:xfrm>
          <a:prstGeom prst="wedgeRectCallout">
            <a:avLst>
              <a:gd name="adj1" fmla="val -23230"/>
              <a:gd name="adj2" fmla="val -69042"/>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smtClean="0">
                <a:ln>
                  <a:noFill/>
                </a:ln>
                <a:solidFill>
                  <a:schemeClr val="tx1"/>
                </a:solidFill>
                <a:effectLst/>
                <a:latin typeface="+mj-lt"/>
                <a:ea typeface="ＭＳ Ｐゴシック" pitchFamily="-110" charset="-128"/>
                <a:cs typeface="ＭＳ Ｐゴシック" pitchFamily="-110" charset="-128"/>
              </a:rPr>
              <a:t>INSDC coordinates identify the assembly as well as the position</a:t>
            </a:r>
            <a:endParaRPr kumimoji="0" lang="en-GB" sz="2400" b="0" i="0" u="none" strike="noStrike" cap="none" normalizeH="0" baseline="0" dirty="0">
              <a:ln>
                <a:noFill/>
              </a:ln>
              <a:solidFill>
                <a:schemeClr val="tx1"/>
              </a:solidFill>
              <a:effectLst/>
              <a:latin typeface="+mj-lt"/>
              <a:ea typeface="ＭＳ Ｐゴシック" pitchFamily="-110" charset="-128"/>
              <a:cs typeface="ＭＳ Ｐゴシック" pitchFamily="-110" charset="-128"/>
            </a:endParaRPr>
          </a:p>
        </p:txBody>
      </p:sp>
      <p:pic>
        <p:nvPicPr>
          <p:cNvPr id="6" name="Picture 5"/>
          <p:cNvPicPr>
            <a:picLocks noChangeAspect="1"/>
          </p:cNvPicPr>
          <p:nvPr/>
        </p:nvPicPr>
        <p:blipFill>
          <a:blip r:embed="rId3"/>
          <a:stretch>
            <a:fillRect/>
          </a:stretch>
        </p:blipFill>
        <p:spPr>
          <a:xfrm>
            <a:off x="897666" y="3320892"/>
            <a:ext cx="7010400" cy="762000"/>
          </a:xfrm>
          <a:prstGeom prst="rect">
            <a:avLst/>
          </a:prstGeom>
        </p:spPr>
      </p:pic>
      <p:sp>
        <p:nvSpPr>
          <p:cNvPr id="7" name="Rectangular Callout 6"/>
          <p:cNvSpPr/>
          <p:nvPr/>
        </p:nvSpPr>
        <p:spPr bwMode="auto">
          <a:xfrm>
            <a:off x="279686" y="4091266"/>
            <a:ext cx="2918513" cy="884111"/>
          </a:xfrm>
          <a:prstGeom prst="wedgeRectCallout">
            <a:avLst>
              <a:gd name="adj1" fmla="val 19907"/>
              <a:gd name="adj2" fmla="val -69042"/>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smtClean="0">
                <a:ln>
                  <a:noFill/>
                </a:ln>
                <a:solidFill>
                  <a:schemeClr val="tx1"/>
                </a:solidFill>
                <a:effectLst/>
                <a:latin typeface="+mj-lt"/>
                <a:ea typeface="ＭＳ Ｐゴシック" pitchFamily="-110" charset="-128"/>
                <a:cs typeface="ＭＳ Ｐゴシック" pitchFamily="-110" charset="-128"/>
              </a:rPr>
              <a:t>Convert coordinates between assemblies</a:t>
            </a:r>
            <a:endParaRPr kumimoji="0" lang="en-GB" sz="2400" b="0" i="0" u="none" strike="noStrike" cap="none" normalizeH="0" baseline="0" dirty="0">
              <a:ln>
                <a:noFill/>
              </a:ln>
              <a:solidFill>
                <a:schemeClr val="tx1"/>
              </a:solidFill>
              <a:effectLst/>
              <a:latin typeface="+mj-lt"/>
              <a:ea typeface="ＭＳ Ｐゴシック" pitchFamily="-110" charset="-128"/>
              <a:cs typeface="ＭＳ Ｐゴシック" pitchFamily="-110" charset="-128"/>
            </a:endParaRPr>
          </a:p>
        </p:txBody>
      </p:sp>
      <p:pic>
        <p:nvPicPr>
          <p:cNvPr id="8" name="Picture 7"/>
          <p:cNvPicPr>
            <a:picLocks noChangeAspect="1"/>
          </p:cNvPicPr>
          <p:nvPr/>
        </p:nvPicPr>
        <p:blipFill>
          <a:blip r:embed="rId4"/>
          <a:stretch>
            <a:fillRect/>
          </a:stretch>
        </p:blipFill>
        <p:spPr>
          <a:xfrm>
            <a:off x="386639" y="5155884"/>
            <a:ext cx="4622800" cy="977900"/>
          </a:xfrm>
          <a:prstGeom prst="rect">
            <a:avLst/>
          </a:prstGeom>
        </p:spPr>
      </p:pic>
      <p:sp>
        <p:nvSpPr>
          <p:cNvPr id="10" name="Rectangular Callout 9"/>
          <p:cNvSpPr/>
          <p:nvPr/>
        </p:nvSpPr>
        <p:spPr bwMode="auto">
          <a:xfrm>
            <a:off x="5159358" y="4713828"/>
            <a:ext cx="3512797" cy="1204998"/>
          </a:xfrm>
          <a:prstGeom prst="wedgeRectCallout">
            <a:avLst>
              <a:gd name="adj1" fmla="val -60098"/>
              <a:gd name="adj2" fmla="val 19609"/>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smtClean="0">
                <a:ln>
                  <a:noFill/>
                </a:ln>
                <a:solidFill>
                  <a:schemeClr val="tx1"/>
                </a:solidFill>
                <a:effectLst/>
                <a:latin typeface="+mj-lt"/>
                <a:ea typeface="ＭＳ Ｐゴシック" pitchFamily="-110" charset="-128"/>
                <a:cs typeface="ＭＳ Ｐゴシック" pitchFamily="-110" charset="-128"/>
              </a:rPr>
              <a:t>Our blog series details</a:t>
            </a:r>
            <a:r>
              <a:rPr kumimoji="0" lang="en-GB" sz="2400" b="0" i="0" u="none" strike="noStrike" cap="none" normalizeH="0" dirty="0" smtClean="0">
                <a:ln>
                  <a:noFill/>
                </a:ln>
                <a:solidFill>
                  <a:schemeClr val="tx1"/>
                </a:solidFill>
                <a:effectLst/>
                <a:latin typeface="+mj-lt"/>
                <a:ea typeface="ＭＳ Ｐゴシック" pitchFamily="-110" charset="-128"/>
                <a:cs typeface="ＭＳ Ｐゴシック" pitchFamily="-110" charset="-128"/>
              </a:rPr>
              <a:t> our progress with GRCh38</a:t>
            </a:r>
          </a:p>
          <a:p>
            <a:pPr marL="0" marR="0" indent="0" algn="l" defTabSz="914400" rtl="0" eaLnBrk="0" fontAlgn="base" latinLnBrk="0" hangingPunct="0">
              <a:lnSpc>
                <a:spcPct val="100000"/>
              </a:lnSpc>
              <a:spcBef>
                <a:spcPct val="0"/>
              </a:spcBef>
              <a:spcAft>
                <a:spcPct val="0"/>
              </a:spcAft>
              <a:buClrTx/>
              <a:buSzTx/>
              <a:buFontTx/>
              <a:buNone/>
              <a:tabLst/>
            </a:pPr>
            <a:r>
              <a:rPr lang="en-GB" sz="2400" b="0" dirty="0" err="1" smtClean="0">
                <a:solidFill>
                  <a:schemeClr val="tx1"/>
                </a:solidFill>
                <a:latin typeface="+mj-lt"/>
                <a:ea typeface="ＭＳ Ｐゴシック" pitchFamily="-110" charset="-128"/>
                <a:cs typeface="ＭＳ Ｐゴシック" pitchFamily="-110" charset="-128"/>
              </a:rPr>
              <a:t>Ensembl.info</a:t>
            </a:r>
            <a:endParaRPr kumimoji="0" lang="en-GB" sz="2400" b="0" i="0" u="none" strike="noStrike" cap="none" normalizeH="0" baseline="0" dirty="0">
              <a:ln>
                <a:noFill/>
              </a:ln>
              <a:solidFill>
                <a:schemeClr val="tx1"/>
              </a:solidFill>
              <a:effectLst/>
              <a:latin typeface="+mj-lt"/>
              <a:ea typeface="ＭＳ Ｐゴシック" pitchFamily="-110" charset="-128"/>
              <a:cs typeface="ＭＳ Ｐゴシック" pitchFamily="-110" charset="-128"/>
            </a:endParaRPr>
          </a:p>
        </p:txBody>
      </p:sp>
    </p:spTree>
    <p:extLst>
      <p:ext uri="{BB962C8B-B14F-4D97-AF65-F5344CB8AC3E}">
        <p14:creationId xmlns:p14="http://schemas.microsoft.com/office/powerpoint/2010/main" val="601311434"/>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a:prstGeom prst="rect">
            <a:avLst/>
          </a:prstGeom>
        </p:spPr>
        <p:txBody>
          <a:bodyPr/>
          <a:lstStyle/>
          <a:p>
            <a:r>
              <a:rPr lang="en-US" dirty="0" smtClean="0"/>
              <a:t>Remap Set up slide</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639" y="0"/>
            <a:ext cx="7460722" cy="6858000"/>
          </a:xfrm>
          <a:prstGeom prst="rect">
            <a:avLst/>
          </a:prstGeom>
        </p:spPr>
      </p:pic>
      <p:grpSp>
        <p:nvGrpSpPr>
          <p:cNvPr id="11" name="Group 10"/>
          <p:cNvGrpSpPr/>
          <p:nvPr/>
        </p:nvGrpSpPr>
        <p:grpSpPr>
          <a:xfrm>
            <a:off x="533400" y="609600"/>
            <a:ext cx="8400001" cy="3295419"/>
            <a:chOff x="533400" y="609600"/>
            <a:chExt cx="8400001" cy="3295419"/>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 y="2057400"/>
              <a:ext cx="8400001" cy="1847619"/>
            </a:xfrm>
            <a:prstGeom prst="rect">
              <a:avLst/>
            </a:prstGeom>
            <a:ln w="38100">
              <a:solidFill>
                <a:schemeClr val="accent5"/>
              </a:solidFill>
            </a:ln>
          </p:spPr>
        </p:pic>
        <p:cxnSp>
          <p:nvCxnSpPr>
            <p:cNvPr id="7" name="Straight Connector 6"/>
            <p:cNvCxnSpPr/>
            <p:nvPr/>
          </p:nvCxnSpPr>
          <p:spPr>
            <a:xfrm flipH="1">
              <a:off x="533400" y="609600"/>
              <a:ext cx="457200" cy="1447800"/>
            </a:xfrm>
            <a:prstGeom prst="line">
              <a:avLst/>
            </a:prstGeom>
            <a:ln w="38100">
              <a:solidFill>
                <a:schemeClr val="accent5"/>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077200" y="609600"/>
              <a:ext cx="856201" cy="1447800"/>
            </a:xfrm>
            <a:prstGeom prst="line">
              <a:avLst/>
            </a:prstGeom>
            <a:ln w="38100">
              <a:solidFill>
                <a:schemeClr val="accent5"/>
              </a:solidFill>
              <a:prstDash val="sysDash"/>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841639" y="2981209"/>
            <a:ext cx="7460723" cy="2428993"/>
            <a:chOff x="841639" y="2981209"/>
            <a:chExt cx="7460723" cy="2428993"/>
          </a:xfrm>
        </p:grpSpPr>
        <p:grpSp>
          <p:nvGrpSpPr>
            <p:cNvPr id="14" name="Group 13"/>
            <p:cNvGrpSpPr/>
            <p:nvPr/>
          </p:nvGrpSpPr>
          <p:grpSpPr>
            <a:xfrm>
              <a:off x="1742923" y="2981209"/>
              <a:ext cx="5980953" cy="2064972"/>
              <a:chOff x="1742923" y="2981209"/>
              <a:chExt cx="5980953" cy="2064972"/>
            </a:xfrm>
          </p:grpSpPr>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42923" y="2981209"/>
                <a:ext cx="5980953" cy="1447619"/>
              </a:xfrm>
              <a:prstGeom prst="rect">
                <a:avLst/>
              </a:prstGeom>
              <a:ln w="38100">
                <a:solidFill>
                  <a:schemeClr val="accent6"/>
                </a:solidFill>
              </a:ln>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97498" y="3350943"/>
                <a:ext cx="1019048" cy="1695238"/>
              </a:xfrm>
              <a:prstGeom prst="rect">
                <a:avLst/>
              </a:prstGeom>
              <a:ln w="38100">
                <a:solidFill>
                  <a:schemeClr val="accent6"/>
                </a:solidFill>
              </a:ln>
            </p:spPr>
          </p:pic>
        </p:grpSp>
        <p:cxnSp>
          <p:nvCxnSpPr>
            <p:cNvPr id="16" name="Straight Connector 15"/>
            <p:cNvCxnSpPr/>
            <p:nvPr/>
          </p:nvCxnSpPr>
          <p:spPr>
            <a:xfrm flipV="1">
              <a:off x="841639" y="2981209"/>
              <a:ext cx="901284" cy="2428991"/>
            </a:xfrm>
            <a:prstGeom prst="line">
              <a:avLst/>
            </a:prstGeom>
            <a:ln w="38100">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flipV="1">
              <a:off x="7723876" y="2981209"/>
              <a:ext cx="578486" cy="2428993"/>
            </a:xfrm>
            <a:prstGeom prst="line">
              <a:avLst/>
            </a:prstGeom>
            <a:ln w="38100">
              <a:solidFill>
                <a:schemeClr val="accent6"/>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60645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6400800" y="69502"/>
            <a:ext cx="2766206"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Accessing the Data</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p:cNvPicPr>
            <a:picLocks noChangeAspect="1"/>
          </p:cNvPicPr>
          <p:nvPr/>
        </p:nvPicPr>
        <p:blipFill>
          <a:blip r:embed="rId3"/>
          <a:stretch>
            <a:fillRect/>
          </a:stretch>
        </p:blipFill>
        <p:spPr>
          <a:xfrm>
            <a:off x="0" y="1003300"/>
            <a:ext cx="9144000" cy="4847771"/>
          </a:xfrm>
          <a:prstGeom prst="rect">
            <a:avLst/>
          </a:prstGeom>
        </p:spPr>
      </p:pic>
      <p:sp>
        <p:nvSpPr>
          <p:cNvPr id="4" name="Rectangle 3"/>
          <p:cNvSpPr/>
          <p:nvPr/>
        </p:nvSpPr>
        <p:spPr>
          <a:xfrm>
            <a:off x="8339667" y="1453444"/>
            <a:ext cx="804333" cy="282223"/>
          </a:xfrm>
          <a:prstGeom prst="rect">
            <a:avLst/>
          </a:prstGeom>
          <a:noFill/>
          <a:ln w="57150" cmpd="sng">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2452511"/>
            <a:ext cx="804333" cy="282223"/>
          </a:xfrm>
          <a:prstGeom prst="rect">
            <a:avLst/>
          </a:prstGeom>
          <a:noFill/>
          <a:ln w="57150" cmpd="sng">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stretch>
            <a:fillRect/>
          </a:stretch>
        </p:blipFill>
        <p:spPr>
          <a:xfrm>
            <a:off x="0" y="990600"/>
            <a:ext cx="9144000" cy="4863475"/>
          </a:xfrm>
          <a:prstGeom prst="rect">
            <a:avLst/>
          </a:prstGeom>
        </p:spPr>
      </p:pic>
      <p:sp>
        <p:nvSpPr>
          <p:cNvPr id="7" name="Rectangle 6"/>
          <p:cNvSpPr/>
          <p:nvPr/>
        </p:nvSpPr>
        <p:spPr>
          <a:xfrm>
            <a:off x="169333" y="2906889"/>
            <a:ext cx="3259667" cy="225778"/>
          </a:xfrm>
          <a:prstGeom prst="rect">
            <a:avLst/>
          </a:prstGeom>
          <a:noFill/>
          <a:ln w="57150" cmpd="sng">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183444" y="3341510"/>
            <a:ext cx="3259667" cy="440267"/>
          </a:xfrm>
          <a:prstGeom prst="rect">
            <a:avLst/>
          </a:prstGeom>
          <a:noFill/>
          <a:ln w="57150" cmpd="sng">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5"/>
          <a:stretch>
            <a:fillRect/>
          </a:stretch>
        </p:blipFill>
        <p:spPr>
          <a:xfrm>
            <a:off x="1752600" y="0"/>
            <a:ext cx="5622513" cy="6858000"/>
          </a:xfrm>
          <a:prstGeom prst="rect">
            <a:avLst/>
          </a:prstGeom>
        </p:spPr>
      </p:pic>
    </p:spTree>
    <p:extLst>
      <p:ext uri="{BB962C8B-B14F-4D97-AF65-F5344CB8AC3E}">
        <p14:creationId xmlns:p14="http://schemas.microsoft.com/office/powerpoint/2010/main" val="132473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400800" y="69502"/>
            <a:ext cx="2766206"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Accessing the Data</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pic>
        <p:nvPicPr>
          <p:cNvPr id="2" name="Picture 1"/>
          <p:cNvPicPr>
            <a:picLocks noChangeAspect="1"/>
          </p:cNvPicPr>
          <p:nvPr/>
        </p:nvPicPr>
        <p:blipFill>
          <a:blip r:embed="rId3"/>
          <a:stretch>
            <a:fillRect/>
          </a:stretch>
        </p:blipFill>
        <p:spPr>
          <a:xfrm>
            <a:off x="1714500" y="0"/>
            <a:ext cx="5699051" cy="6858000"/>
          </a:xfrm>
          <a:prstGeom prst="rect">
            <a:avLst/>
          </a:prstGeom>
        </p:spPr>
      </p:pic>
      <p:sp>
        <p:nvSpPr>
          <p:cNvPr id="3" name="Rectangle 2"/>
          <p:cNvSpPr/>
          <p:nvPr/>
        </p:nvSpPr>
        <p:spPr>
          <a:xfrm>
            <a:off x="3640667" y="1001889"/>
            <a:ext cx="804333" cy="5856111"/>
          </a:xfrm>
          <a:prstGeom prst="rect">
            <a:avLst/>
          </a:prstGeom>
          <a:noFill/>
          <a:ln w="38100" cmpd="sng">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4"/>
          <a:stretch>
            <a:fillRect/>
          </a:stretch>
        </p:blipFill>
        <p:spPr>
          <a:xfrm>
            <a:off x="0" y="1498600"/>
            <a:ext cx="9144000" cy="3855493"/>
          </a:xfrm>
          <a:prstGeom prst="rect">
            <a:avLst/>
          </a:prstGeom>
        </p:spPr>
      </p:pic>
    </p:spTree>
    <p:extLst>
      <p:ext uri="{BB962C8B-B14F-4D97-AF65-F5344CB8AC3E}">
        <p14:creationId xmlns:p14="http://schemas.microsoft.com/office/powerpoint/2010/main" val="468784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9144000" cy="6467869"/>
          </a:xfrm>
          <a:prstGeom prst="rect">
            <a:avLst/>
          </a:prstGeom>
        </p:spPr>
      </p:pic>
      <p:sp>
        <p:nvSpPr>
          <p:cNvPr id="3" name="TextBox 2"/>
          <p:cNvSpPr txBox="1"/>
          <p:nvPr/>
        </p:nvSpPr>
        <p:spPr>
          <a:xfrm>
            <a:off x="3283" y="5842337"/>
            <a:ext cx="9054407" cy="1015663"/>
          </a:xfrm>
          <a:prstGeom prst="rect">
            <a:avLst/>
          </a:prstGeom>
          <a:solidFill>
            <a:schemeClr val="bg1"/>
          </a:solidFill>
        </p:spPr>
        <p:txBody>
          <a:bodyPr wrap="none" rtlCol="0">
            <a:spAutoFit/>
          </a:bodyPr>
          <a:lstStyle/>
          <a:p>
            <a:r>
              <a:rPr lang="en-US" sz="2000" dirty="0" smtClean="0"/>
              <a:t>1000 Genomes Browser: </a:t>
            </a:r>
            <a:r>
              <a:rPr lang="en-US" sz="2000" dirty="0" smtClean="0">
                <a:hlinkClick r:id="rId4"/>
              </a:rPr>
              <a:t>http://www.ncbi.nlm.nih.gov/variation/tools/1000genomes</a:t>
            </a:r>
            <a:endParaRPr lang="en-US" sz="2000" dirty="0" smtClean="0"/>
          </a:p>
          <a:p>
            <a:r>
              <a:rPr lang="en-US" sz="2000" dirty="0" err="1" smtClean="0"/>
              <a:t>GeT</a:t>
            </a:r>
            <a:r>
              <a:rPr lang="en-US" sz="2000" dirty="0" smtClean="0"/>
              <a:t>-RM Browser: </a:t>
            </a:r>
            <a:r>
              <a:rPr lang="en-US" sz="2000" dirty="0" smtClean="0">
                <a:hlinkClick r:id="rId5"/>
              </a:rPr>
              <a:t>http://www.ncbi.nlm.nih.gov/variation/tools/getrm</a:t>
            </a:r>
            <a:endParaRPr lang="en-US" sz="2000" dirty="0" smtClean="0"/>
          </a:p>
          <a:p>
            <a:r>
              <a:rPr lang="en-US" sz="2000" dirty="0" smtClean="0"/>
              <a:t>Variation Viewer: </a:t>
            </a:r>
            <a:r>
              <a:rPr lang="en-US" sz="2000" dirty="0" smtClean="0">
                <a:hlinkClick r:id="rId6"/>
              </a:rPr>
              <a:t>http://www.ncbi.nlm.nih.gov/variation/view</a:t>
            </a:r>
            <a:r>
              <a:rPr lang="en-US" sz="2000" dirty="0" smtClean="0"/>
              <a:t> (coming Fall 2013!)</a:t>
            </a:r>
            <a:endParaRPr lang="en-US" sz="2000" dirty="0"/>
          </a:p>
        </p:txBody>
      </p:sp>
    </p:spTree>
    <p:extLst>
      <p:ext uri="{BB962C8B-B14F-4D97-AF65-F5344CB8AC3E}">
        <p14:creationId xmlns:p14="http://schemas.microsoft.com/office/powerpoint/2010/main" val="217604277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290074"/>
            <a:ext cx="9144000" cy="4701396"/>
          </a:xfrm>
          <a:prstGeom prst="rect">
            <a:avLst/>
          </a:prstGeom>
        </p:spPr>
      </p:pic>
      <p:sp>
        <p:nvSpPr>
          <p:cNvPr id="4" name="Rectangle 3"/>
          <p:cNvSpPr/>
          <p:nvPr/>
        </p:nvSpPr>
        <p:spPr>
          <a:xfrm>
            <a:off x="7681392" y="290074"/>
            <a:ext cx="887737" cy="326375"/>
          </a:xfrm>
          <a:prstGeom prst="rect">
            <a:avLst/>
          </a:prstGeom>
          <a:noFill/>
          <a:ln w="5715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4"/>
          <a:stretch>
            <a:fillRect/>
          </a:stretch>
        </p:blipFill>
        <p:spPr>
          <a:xfrm>
            <a:off x="0" y="149140"/>
            <a:ext cx="9144000" cy="6708860"/>
          </a:xfrm>
          <a:prstGeom prst="rect">
            <a:avLst/>
          </a:prstGeom>
        </p:spPr>
      </p:pic>
    </p:spTree>
    <p:extLst>
      <p:ext uri="{BB962C8B-B14F-4D97-AF65-F5344CB8AC3E}">
        <p14:creationId xmlns:p14="http://schemas.microsoft.com/office/powerpoint/2010/main" val="355098283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485682"/>
            <a:ext cx="9144000" cy="3148357"/>
          </a:xfrm>
          <a:prstGeom prst="rect">
            <a:avLst/>
          </a:prstGeom>
        </p:spPr>
      </p:pic>
      <p:pic>
        <p:nvPicPr>
          <p:cNvPr id="3" name="Picture 2"/>
          <p:cNvPicPr>
            <a:picLocks noChangeAspect="1"/>
          </p:cNvPicPr>
          <p:nvPr/>
        </p:nvPicPr>
        <p:blipFill>
          <a:blip r:embed="rId4"/>
          <a:stretch>
            <a:fillRect/>
          </a:stretch>
        </p:blipFill>
        <p:spPr>
          <a:xfrm>
            <a:off x="0" y="4065121"/>
            <a:ext cx="9144000" cy="2275062"/>
          </a:xfrm>
          <a:prstGeom prst="rect">
            <a:avLst/>
          </a:prstGeom>
        </p:spPr>
      </p:pic>
      <p:sp>
        <p:nvSpPr>
          <p:cNvPr id="4" name="TextBox 3"/>
          <p:cNvSpPr txBox="1"/>
          <p:nvPr/>
        </p:nvSpPr>
        <p:spPr>
          <a:xfrm>
            <a:off x="0" y="1171523"/>
            <a:ext cx="1275710" cy="400110"/>
          </a:xfrm>
          <a:prstGeom prst="rect">
            <a:avLst/>
          </a:prstGeom>
          <a:solidFill>
            <a:srgbClr val="FFFFFF"/>
          </a:solidFill>
        </p:spPr>
        <p:txBody>
          <a:bodyPr wrap="none" rtlCol="0">
            <a:spAutoFit/>
          </a:bodyPr>
          <a:lstStyle/>
          <a:p>
            <a:r>
              <a:rPr lang="en-US" sz="2000" dirty="0" smtClean="0"/>
              <a:t>Tiling Path</a:t>
            </a:r>
            <a:endParaRPr lang="en-US" sz="2000" dirty="0"/>
          </a:p>
        </p:txBody>
      </p:sp>
      <p:sp>
        <p:nvSpPr>
          <p:cNvPr id="5" name="TextBox 4"/>
          <p:cNvSpPr txBox="1"/>
          <p:nvPr/>
        </p:nvSpPr>
        <p:spPr>
          <a:xfrm>
            <a:off x="0" y="485682"/>
            <a:ext cx="1608133" cy="400110"/>
          </a:xfrm>
          <a:prstGeom prst="rect">
            <a:avLst/>
          </a:prstGeom>
          <a:solidFill>
            <a:srgbClr val="FFFFFF"/>
          </a:solidFill>
        </p:spPr>
        <p:txBody>
          <a:bodyPr wrap="none" rtlCol="0">
            <a:spAutoFit/>
          </a:bodyPr>
          <a:lstStyle/>
          <a:p>
            <a:r>
              <a:rPr lang="en-US" sz="2000" dirty="0" smtClean="0"/>
              <a:t>Sequence Bar</a:t>
            </a:r>
            <a:endParaRPr lang="en-US" sz="2000" dirty="0"/>
          </a:p>
        </p:txBody>
      </p:sp>
      <p:sp>
        <p:nvSpPr>
          <p:cNvPr id="6" name="TextBox 5"/>
          <p:cNvSpPr txBox="1"/>
          <p:nvPr/>
        </p:nvSpPr>
        <p:spPr>
          <a:xfrm>
            <a:off x="0" y="1910695"/>
            <a:ext cx="3881842" cy="400110"/>
          </a:xfrm>
          <a:prstGeom prst="rect">
            <a:avLst/>
          </a:prstGeom>
          <a:solidFill>
            <a:srgbClr val="FFFFFF"/>
          </a:solidFill>
        </p:spPr>
        <p:txBody>
          <a:bodyPr wrap="none" rtlCol="0">
            <a:spAutoFit/>
          </a:bodyPr>
          <a:lstStyle/>
          <a:p>
            <a:r>
              <a:rPr lang="en-US" sz="2000" dirty="0" smtClean="0"/>
              <a:t>Segmental Duplications, </a:t>
            </a:r>
            <a:r>
              <a:rPr lang="en-US" sz="2000" dirty="0" err="1" smtClean="0"/>
              <a:t>Eichler</a:t>
            </a:r>
            <a:r>
              <a:rPr lang="en-US" sz="2000" dirty="0" smtClean="0"/>
              <a:t> Lab</a:t>
            </a:r>
            <a:endParaRPr lang="en-US" sz="2000" dirty="0"/>
          </a:p>
        </p:txBody>
      </p:sp>
      <p:sp>
        <p:nvSpPr>
          <p:cNvPr id="7" name="TextBox 6"/>
          <p:cNvSpPr txBox="1"/>
          <p:nvPr/>
        </p:nvSpPr>
        <p:spPr>
          <a:xfrm>
            <a:off x="0" y="2485007"/>
            <a:ext cx="4242518" cy="400110"/>
          </a:xfrm>
          <a:prstGeom prst="rect">
            <a:avLst/>
          </a:prstGeom>
          <a:solidFill>
            <a:srgbClr val="FFFFFF"/>
          </a:solidFill>
        </p:spPr>
        <p:txBody>
          <a:bodyPr wrap="none" rtlCol="0">
            <a:spAutoFit/>
          </a:bodyPr>
          <a:lstStyle/>
          <a:p>
            <a:r>
              <a:rPr lang="en-US" sz="2000" dirty="0" smtClean="0"/>
              <a:t>1000 Genomes strict accessibility mask</a:t>
            </a:r>
            <a:endParaRPr lang="en-US" sz="2000" dirty="0"/>
          </a:p>
        </p:txBody>
      </p:sp>
      <p:sp>
        <p:nvSpPr>
          <p:cNvPr id="8" name="TextBox 7"/>
          <p:cNvSpPr txBox="1"/>
          <p:nvPr/>
        </p:nvSpPr>
        <p:spPr>
          <a:xfrm>
            <a:off x="0" y="3027868"/>
            <a:ext cx="3985286" cy="400110"/>
          </a:xfrm>
          <a:prstGeom prst="rect">
            <a:avLst/>
          </a:prstGeom>
          <a:solidFill>
            <a:srgbClr val="FFFFFF"/>
          </a:solidFill>
        </p:spPr>
        <p:txBody>
          <a:bodyPr wrap="none" rtlCol="0">
            <a:spAutoFit/>
          </a:bodyPr>
          <a:lstStyle/>
          <a:p>
            <a:r>
              <a:rPr lang="en-US" sz="2000" dirty="0" smtClean="0"/>
              <a:t>Annotated clone assembly problems</a:t>
            </a:r>
            <a:endParaRPr lang="en-US" sz="2000" dirty="0"/>
          </a:p>
        </p:txBody>
      </p:sp>
    </p:spTree>
    <p:extLst>
      <p:ext uri="{BB962C8B-B14F-4D97-AF65-F5344CB8AC3E}">
        <p14:creationId xmlns:p14="http://schemas.microsoft.com/office/powerpoint/2010/main" val="306936934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376377"/>
            <a:ext cx="9144000" cy="4720046"/>
          </a:xfrm>
          <a:prstGeom prst="rect">
            <a:avLst/>
          </a:prstGeom>
        </p:spPr>
      </p:pic>
      <p:sp>
        <p:nvSpPr>
          <p:cNvPr id="6" name="TextBox 5"/>
          <p:cNvSpPr txBox="1"/>
          <p:nvPr/>
        </p:nvSpPr>
        <p:spPr>
          <a:xfrm>
            <a:off x="4031805" y="2401227"/>
            <a:ext cx="4981151" cy="400110"/>
          </a:xfrm>
          <a:prstGeom prst="rect">
            <a:avLst/>
          </a:prstGeom>
          <a:solidFill>
            <a:srgbClr val="FFFFFF"/>
          </a:solidFill>
        </p:spPr>
        <p:txBody>
          <a:bodyPr wrap="none" rtlCol="0">
            <a:spAutoFit/>
          </a:bodyPr>
          <a:lstStyle/>
          <a:p>
            <a:r>
              <a:rPr lang="en-US" sz="2000" dirty="0" err="1" smtClean="0"/>
              <a:t>dbSNP</a:t>
            </a:r>
            <a:r>
              <a:rPr lang="en-US" sz="2000" dirty="0" smtClean="0"/>
              <a:t> Build 138 based on annotation run 104</a:t>
            </a:r>
            <a:endParaRPr lang="en-US" sz="2000" dirty="0"/>
          </a:p>
        </p:txBody>
      </p:sp>
      <p:sp>
        <p:nvSpPr>
          <p:cNvPr id="8" name="TextBox 7"/>
          <p:cNvSpPr txBox="1"/>
          <p:nvPr/>
        </p:nvSpPr>
        <p:spPr>
          <a:xfrm>
            <a:off x="0" y="4896368"/>
            <a:ext cx="7460921" cy="400110"/>
          </a:xfrm>
          <a:prstGeom prst="rect">
            <a:avLst/>
          </a:prstGeom>
          <a:solidFill>
            <a:srgbClr val="FFFFFF"/>
          </a:solidFill>
        </p:spPr>
        <p:txBody>
          <a:bodyPr wrap="none" rtlCol="0">
            <a:spAutoFit/>
          </a:bodyPr>
          <a:lstStyle/>
          <a:p>
            <a:r>
              <a:rPr lang="en-US" sz="2000" dirty="0" smtClean="0"/>
              <a:t>Model based </a:t>
            </a:r>
            <a:r>
              <a:rPr lang="en-US" sz="2000" dirty="0" err="1" smtClean="0"/>
              <a:t>paralogous</a:t>
            </a:r>
            <a:r>
              <a:rPr lang="en-US" sz="2000" dirty="0" smtClean="0"/>
              <a:t> sequence differences, NCBI annotation run #</a:t>
            </a:r>
            <a:endParaRPr lang="en-US" sz="2000" dirty="0"/>
          </a:p>
        </p:txBody>
      </p:sp>
      <p:sp>
        <p:nvSpPr>
          <p:cNvPr id="11" name="TextBox 10"/>
          <p:cNvSpPr txBox="1"/>
          <p:nvPr/>
        </p:nvSpPr>
        <p:spPr>
          <a:xfrm>
            <a:off x="2594487" y="5249453"/>
            <a:ext cx="6418469" cy="400110"/>
          </a:xfrm>
          <a:prstGeom prst="rect">
            <a:avLst/>
          </a:prstGeom>
          <a:solidFill>
            <a:srgbClr val="FFFFFF"/>
          </a:solidFill>
        </p:spPr>
        <p:txBody>
          <a:bodyPr wrap="none" rtlCol="0">
            <a:spAutoFit/>
          </a:bodyPr>
          <a:lstStyle/>
          <a:p>
            <a:r>
              <a:rPr lang="en-US" sz="2000" dirty="0" err="1" smtClean="0"/>
              <a:t>Paralogous</a:t>
            </a:r>
            <a:r>
              <a:rPr lang="en-US" sz="2000" dirty="0" smtClean="0"/>
              <a:t>/pseudo gene alignments, NCBI annotation run #</a:t>
            </a:r>
            <a:endParaRPr lang="en-US" sz="2000" dirty="0"/>
          </a:p>
        </p:txBody>
      </p:sp>
      <p:sp>
        <p:nvSpPr>
          <p:cNvPr id="14" name="TextBox 13"/>
          <p:cNvSpPr txBox="1"/>
          <p:nvPr/>
        </p:nvSpPr>
        <p:spPr>
          <a:xfrm>
            <a:off x="0" y="6211669"/>
            <a:ext cx="5083656" cy="646331"/>
          </a:xfrm>
          <a:prstGeom prst="rect">
            <a:avLst/>
          </a:prstGeom>
          <a:noFill/>
        </p:spPr>
        <p:txBody>
          <a:bodyPr wrap="none" rtlCol="0">
            <a:spAutoFit/>
          </a:bodyPr>
          <a:lstStyle/>
          <a:p>
            <a:r>
              <a:rPr lang="en-US" dirty="0" smtClean="0"/>
              <a:t>Single Unique Nucleotide (SUN) map, </a:t>
            </a:r>
            <a:r>
              <a:rPr lang="en-US" dirty="0" err="1" smtClean="0"/>
              <a:t>Sudmant</a:t>
            </a:r>
            <a:r>
              <a:rPr lang="en-US" dirty="0" smtClean="0"/>
              <a:t> 2010</a:t>
            </a:r>
          </a:p>
          <a:p>
            <a:r>
              <a:rPr lang="en-US" dirty="0" err="1" smtClean="0"/>
              <a:t>ClinVar</a:t>
            </a:r>
            <a:r>
              <a:rPr lang="en-US" dirty="0" smtClean="0"/>
              <a:t> Long Variations</a:t>
            </a:r>
            <a:endParaRPr lang="en-US" dirty="0"/>
          </a:p>
        </p:txBody>
      </p:sp>
      <p:pic>
        <p:nvPicPr>
          <p:cNvPr id="3" name="Picture 2"/>
          <p:cNvPicPr>
            <a:picLocks noChangeAspect="1"/>
          </p:cNvPicPr>
          <p:nvPr/>
        </p:nvPicPr>
        <p:blipFill>
          <a:blip r:embed="rId4"/>
          <a:stretch>
            <a:fillRect/>
          </a:stretch>
        </p:blipFill>
        <p:spPr>
          <a:xfrm>
            <a:off x="3683000" y="66567"/>
            <a:ext cx="1765300" cy="6845300"/>
          </a:xfrm>
          <a:prstGeom prst="rect">
            <a:avLst/>
          </a:prstGeom>
        </p:spPr>
      </p:pic>
      <p:sp>
        <p:nvSpPr>
          <p:cNvPr id="4" name="TextBox 3"/>
          <p:cNvSpPr txBox="1"/>
          <p:nvPr/>
        </p:nvSpPr>
        <p:spPr>
          <a:xfrm>
            <a:off x="0" y="1208241"/>
            <a:ext cx="2263059" cy="400110"/>
          </a:xfrm>
          <a:prstGeom prst="rect">
            <a:avLst/>
          </a:prstGeom>
          <a:solidFill>
            <a:srgbClr val="FFFFFF"/>
          </a:solidFill>
        </p:spPr>
        <p:txBody>
          <a:bodyPr wrap="none" rtlCol="0">
            <a:spAutoFit/>
          </a:bodyPr>
          <a:lstStyle/>
          <a:p>
            <a:r>
              <a:rPr lang="en-US" sz="2000" dirty="0" smtClean="0"/>
              <a:t>GRC </a:t>
            </a:r>
            <a:r>
              <a:rPr lang="en-US" sz="2000" dirty="0" err="1" smtClean="0"/>
              <a:t>Curation</a:t>
            </a:r>
            <a:r>
              <a:rPr lang="en-US" sz="2000" dirty="0" smtClean="0"/>
              <a:t> Issues</a:t>
            </a:r>
            <a:endParaRPr lang="en-US" sz="2000" dirty="0"/>
          </a:p>
        </p:txBody>
      </p:sp>
      <p:sp>
        <p:nvSpPr>
          <p:cNvPr id="5" name="TextBox 4"/>
          <p:cNvSpPr txBox="1"/>
          <p:nvPr/>
        </p:nvSpPr>
        <p:spPr>
          <a:xfrm>
            <a:off x="0" y="2137368"/>
            <a:ext cx="2663560" cy="400110"/>
          </a:xfrm>
          <a:prstGeom prst="rect">
            <a:avLst/>
          </a:prstGeom>
          <a:solidFill>
            <a:srgbClr val="FFFFFF"/>
          </a:solidFill>
        </p:spPr>
        <p:txBody>
          <a:bodyPr wrap="none" rtlCol="0">
            <a:spAutoFit/>
          </a:bodyPr>
          <a:lstStyle/>
          <a:p>
            <a:r>
              <a:rPr lang="en-US" sz="2000" dirty="0" err="1" smtClean="0"/>
              <a:t>ClinVar</a:t>
            </a:r>
            <a:r>
              <a:rPr lang="en-US" sz="2000" dirty="0" smtClean="0"/>
              <a:t> Short Variations</a:t>
            </a:r>
            <a:endParaRPr lang="en-US" sz="2000" dirty="0"/>
          </a:p>
        </p:txBody>
      </p:sp>
      <p:cxnSp>
        <p:nvCxnSpPr>
          <p:cNvPr id="10" name="Straight Arrow Connector 9"/>
          <p:cNvCxnSpPr/>
          <p:nvPr/>
        </p:nvCxnSpPr>
        <p:spPr>
          <a:xfrm flipV="1">
            <a:off x="320572" y="3538420"/>
            <a:ext cx="1232968" cy="135794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H="1" flipV="1">
            <a:off x="8149919" y="4896368"/>
            <a:ext cx="357561" cy="353085"/>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2682832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244600"/>
            <a:ext cx="9144000" cy="4344135"/>
          </a:xfrm>
          <a:prstGeom prst="rect">
            <a:avLst/>
          </a:prstGeom>
        </p:spPr>
      </p:pic>
      <p:sp>
        <p:nvSpPr>
          <p:cNvPr id="5" name="Rectangle 4"/>
          <p:cNvSpPr/>
          <p:nvPr/>
        </p:nvSpPr>
        <p:spPr>
          <a:xfrm>
            <a:off x="7309556" y="1749778"/>
            <a:ext cx="1834444" cy="1199444"/>
          </a:xfrm>
          <a:prstGeom prst="rect">
            <a:avLst/>
          </a:prstGeom>
          <a:noFill/>
          <a:ln w="57150" cmpd="sng">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0" y="5561123"/>
            <a:ext cx="6712094" cy="707886"/>
          </a:xfrm>
          <a:prstGeom prst="rect">
            <a:avLst/>
          </a:prstGeom>
        </p:spPr>
        <p:txBody>
          <a:bodyPr wrap="none">
            <a:spAutoFit/>
          </a:bodyPr>
          <a:lstStyle/>
          <a:p>
            <a:r>
              <a:rPr lang="en-US" sz="4000" dirty="0"/>
              <a:t>http://</a:t>
            </a:r>
            <a:r>
              <a:rPr lang="en-US" sz="4000" dirty="0" err="1" smtClean="0"/>
              <a:t>twitter.com</a:t>
            </a:r>
            <a:r>
              <a:rPr lang="en-US" sz="4000" dirty="0" smtClean="0"/>
              <a:t>/</a:t>
            </a:r>
            <a:r>
              <a:rPr lang="en-US" sz="4000" dirty="0" err="1"/>
              <a:t>GenomeRef</a:t>
            </a:r>
            <a:endParaRPr lang="en-US" sz="4000" dirty="0"/>
          </a:p>
        </p:txBody>
      </p:sp>
      <p:sp>
        <p:nvSpPr>
          <p:cNvPr id="3" name="TextBox 2"/>
          <p:cNvSpPr txBox="1"/>
          <p:nvPr/>
        </p:nvSpPr>
        <p:spPr>
          <a:xfrm>
            <a:off x="0" y="6188391"/>
            <a:ext cx="6968574" cy="707886"/>
          </a:xfrm>
          <a:prstGeom prst="rect">
            <a:avLst/>
          </a:prstGeom>
          <a:noFill/>
        </p:spPr>
        <p:txBody>
          <a:bodyPr wrap="none" rtlCol="0">
            <a:spAutoFit/>
          </a:bodyPr>
          <a:lstStyle/>
          <a:p>
            <a:r>
              <a:rPr lang="en-US" sz="4000" dirty="0" err="1" smtClean="0"/>
              <a:t>grc-announce@ncbi.nlm.nih.gov</a:t>
            </a:r>
            <a:endParaRPr lang="en-US" sz="4000" dirty="0"/>
          </a:p>
        </p:txBody>
      </p:sp>
      <p:sp>
        <p:nvSpPr>
          <p:cNvPr id="8" name="TextBox 7"/>
          <p:cNvSpPr txBox="1"/>
          <p:nvPr/>
        </p:nvSpPr>
        <p:spPr>
          <a:xfrm>
            <a:off x="6400800" y="69502"/>
            <a:ext cx="2766206"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Accessing the Data</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57038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6334" y="448735"/>
            <a:ext cx="8677985" cy="5957711"/>
          </a:xfrm>
          <a:prstGeom prst="rect">
            <a:avLst/>
          </a:prstGeom>
        </p:spPr>
      </p:pic>
      <p:sp>
        <p:nvSpPr>
          <p:cNvPr id="4" name="Rectangle 3"/>
          <p:cNvSpPr/>
          <p:nvPr/>
        </p:nvSpPr>
        <p:spPr>
          <a:xfrm>
            <a:off x="0" y="6220559"/>
            <a:ext cx="7726369" cy="769441"/>
          </a:xfrm>
          <a:prstGeom prst="rect">
            <a:avLst/>
          </a:prstGeom>
        </p:spPr>
        <p:txBody>
          <a:bodyPr wrap="none">
            <a:spAutoFit/>
          </a:bodyPr>
          <a:lstStyle/>
          <a:p>
            <a:r>
              <a:rPr lang="en-US" sz="4400" dirty="0">
                <a:solidFill>
                  <a:srgbClr val="0000FF"/>
                </a:solidFill>
              </a:rPr>
              <a:t>http://</a:t>
            </a:r>
            <a:r>
              <a:rPr lang="en-US" sz="4400" dirty="0" err="1">
                <a:solidFill>
                  <a:srgbClr val="0000FF"/>
                </a:solidFill>
              </a:rPr>
              <a:t>genomeref.blogspot.com</a:t>
            </a:r>
            <a:r>
              <a:rPr lang="en-US" sz="4400" dirty="0">
                <a:solidFill>
                  <a:srgbClr val="0000FF"/>
                </a:solidFill>
              </a:rPr>
              <a:t>/</a:t>
            </a:r>
          </a:p>
        </p:txBody>
      </p:sp>
      <p:sp>
        <p:nvSpPr>
          <p:cNvPr id="6" name="TextBox 5"/>
          <p:cNvSpPr txBox="1"/>
          <p:nvPr/>
        </p:nvSpPr>
        <p:spPr>
          <a:xfrm>
            <a:off x="6400800" y="69502"/>
            <a:ext cx="2766206"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Accessing the Data</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77843024"/>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1828800"/>
            <a:ext cx="7315200" cy="3746026"/>
          </a:xfrm>
          <a:prstGeom prst="rect">
            <a:avLst/>
          </a:prstGeom>
        </p:spPr>
      </p:pic>
    </p:spTree>
    <p:extLst>
      <p:ext uri="{BB962C8B-B14F-4D97-AF65-F5344CB8AC3E}">
        <p14:creationId xmlns:p14="http://schemas.microsoft.com/office/powerpoint/2010/main" val="4052029476"/>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3000"/>
            <a:ext cx="9144000" cy="4572000"/>
          </a:xfrm>
          <a:prstGeom prst="rect">
            <a:avLst/>
          </a:prstGeom>
        </p:spPr>
      </p:pic>
    </p:spTree>
    <p:extLst>
      <p:ext uri="{BB962C8B-B14F-4D97-AF65-F5344CB8AC3E}">
        <p14:creationId xmlns:p14="http://schemas.microsoft.com/office/powerpoint/2010/main" val="1134860043"/>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3000"/>
            <a:ext cx="9144000" cy="4572000"/>
          </a:xfrm>
          <a:prstGeom prst="rect">
            <a:avLst/>
          </a:prstGeom>
        </p:spPr>
      </p:pic>
    </p:spTree>
    <p:extLst>
      <p:ext uri="{BB962C8B-B14F-4D97-AF65-F5344CB8AC3E}">
        <p14:creationId xmlns:p14="http://schemas.microsoft.com/office/powerpoint/2010/main" val="3422454722"/>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3000"/>
            <a:ext cx="9144000" cy="4572000"/>
          </a:xfrm>
          <a:prstGeom prst="rect">
            <a:avLst/>
          </a:prstGeom>
        </p:spPr>
      </p:pic>
    </p:spTree>
    <p:extLst>
      <p:ext uri="{BB962C8B-B14F-4D97-AF65-F5344CB8AC3E}">
        <p14:creationId xmlns:p14="http://schemas.microsoft.com/office/powerpoint/2010/main" val="1329616756"/>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889000"/>
            <a:ext cx="9144000" cy="5055061"/>
          </a:xfrm>
          <a:prstGeom prst="rect">
            <a:avLst/>
          </a:prstGeom>
        </p:spPr>
      </p:pic>
      <p:pic>
        <p:nvPicPr>
          <p:cNvPr id="3" name="Picture 2"/>
          <p:cNvPicPr>
            <a:picLocks noChangeAspect="1"/>
          </p:cNvPicPr>
          <p:nvPr/>
        </p:nvPicPr>
        <p:blipFill>
          <a:blip r:embed="rId3"/>
          <a:stretch>
            <a:fillRect/>
          </a:stretch>
        </p:blipFill>
        <p:spPr>
          <a:xfrm>
            <a:off x="0" y="755286"/>
            <a:ext cx="9144000" cy="6102714"/>
          </a:xfrm>
          <a:prstGeom prst="rect">
            <a:avLst/>
          </a:prstGeom>
        </p:spPr>
      </p:pic>
      <p:sp>
        <p:nvSpPr>
          <p:cNvPr id="4" name="Rectangle 3"/>
          <p:cNvSpPr/>
          <p:nvPr/>
        </p:nvSpPr>
        <p:spPr>
          <a:xfrm>
            <a:off x="8255000" y="2497667"/>
            <a:ext cx="889000" cy="310444"/>
          </a:xfrm>
          <a:prstGeom prst="rect">
            <a:avLst/>
          </a:prstGeom>
          <a:noFill/>
          <a:ln w="57150" cmpd="sng">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stretch>
            <a:fillRect/>
          </a:stretch>
        </p:blipFill>
        <p:spPr>
          <a:xfrm>
            <a:off x="0" y="624984"/>
            <a:ext cx="9144000" cy="6485860"/>
          </a:xfrm>
          <a:prstGeom prst="rect">
            <a:avLst/>
          </a:prstGeom>
        </p:spPr>
      </p:pic>
      <p:sp>
        <p:nvSpPr>
          <p:cNvPr id="8" name="TextBox 7"/>
          <p:cNvSpPr txBox="1"/>
          <p:nvPr/>
        </p:nvSpPr>
        <p:spPr>
          <a:xfrm>
            <a:off x="6400800" y="69502"/>
            <a:ext cx="2766206" cy="461665"/>
          </a:xfrm>
          <a:prstGeom prst="rect">
            <a:avLst/>
          </a:prstGeom>
          <a:noFill/>
        </p:spPr>
        <p:txBody>
          <a:bodyPr wrap="none" rtlCol="0">
            <a:spAutoFit/>
          </a:bodyPr>
          <a:lstStyle/>
          <a:p>
            <a:r>
              <a:rPr lang="en-US" sz="2400" dirty="0" smtClean="0">
                <a:solidFill>
                  <a:srgbClr val="FF6600"/>
                </a:solidFill>
                <a:latin typeface="Tahoma" panose="020B0604030504040204" pitchFamily="34" charset="0"/>
                <a:ea typeface="Tahoma" panose="020B0604030504040204" pitchFamily="34" charset="0"/>
                <a:cs typeface="Tahoma" panose="020B0604030504040204" pitchFamily="34" charset="0"/>
              </a:rPr>
              <a:t>Accessing the Data</a:t>
            </a:r>
            <a:endParaRPr lang="en-US" sz="2400" dirty="0">
              <a:solidFill>
                <a:srgbClr val="FF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695708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GRC">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GRCWorkshop_2012</Template>
  <TotalTime>7208</TotalTime>
  <Words>12050</Words>
  <Application>Microsoft Office PowerPoint</Application>
  <PresentationFormat>On-screen Show (4:3)</PresentationFormat>
  <Paragraphs>1256</Paragraphs>
  <Slides>116</Slides>
  <Notes>100</Notes>
  <HiddenSlides>3</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116</vt:i4>
      </vt:variant>
    </vt:vector>
  </HeadingPairs>
  <TitlesOfParts>
    <vt:vector size="118" baseType="lpstr">
      <vt:lpstr>GRC</vt:lpstr>
      <vt:lpstr>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Masks and alt aware aligners reduce the incidence of ambiguous alignments observed when aligning reads to the full assembly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GRCh38 in Ensembl</vt:lpstr>
      <vt:lpstr>PowerPoint Presentation</vt:lpstr>
      <vt:lpstr>Alternate sequences in Ensembl</vt:lpstr>
      <vt:lpstr>View your data on the Genome</vt:lpstr>
      <vt:lpstr>Transition to GRCh38 in Ensembl</vt:lpstr>
      <vt:lpstr>Remap Set up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Valerie</dc:creator>
  <cp:lastModifiedBy>schneiva</cp:lastModifiedBy>
  <cp:revision>434</cp:revision>
  <dcterms:created xsi:type="dcterms:W3CDTF">2013-10-09T20:38:37Z</dcterms:created>
  <dcterms:modified xsi:type="dcterms:W3CDTF">2013-10-29T13:28:40Z</dcterms:modified>
</cp:coreProperties>
</file>