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8" r:id="rId2"/>
  </p:sldIdLst>
  <p:sldSz cx="31089600" cy="40233600"/>
  <p:notesSz cx="7019925" cy="9305925"/>
  <p:defaultTextStyle>
    <a:defPPr>
      <a:defRPr lang="en-US"/>
    </a:defPPr>
    <a:lvl1pPr marL="0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1pPr>
    <a:lvl2pPr marL="1711669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2pPr>
    <a:lvl3pPr marL="3423338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3pPr>
    <a:lvl4pPr marL="5135007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4pPr>
    <a:lvl5pPr marL="6846676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5pPr>
    <a:lvl6pPr marL="8558345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6pPr>
    <a:lvl7pPr marL="10270014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7pPr>
    <a:lvl8pPr marL="11981683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8pPr>
    <a:lvl9pPr marL="13693352" algn="l" defTabSz="3423338" rtl="0" eaLnBrk="1" latinLnBrk="0" hangingPunct="1">
      <a:defRPr sz="67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C94"/>
    <a:srgbClr val="D1A375"/>
    <a:srgbClr val="FFF2E5"/>
    <a:srgbClr val="FFEAD5"/>
    <a:srgbClr val="FFDEBD"/>
    <a:srgbClr val="FFEAA7"/>
    <a:srgbClr val="FFF9E7"/>
    <a:srgbClr val="FFFFCC"/>
    <a:srgbClr val="FFECD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2" autoAdjust="0"/>
    <p:restoredTop sz="92254" autoAdjust="0"/>
  </p:normalViewPr>
  <p:slideViewPr>
    <p:cSldViewPr snapToGrid="0">
      <p:cViewPr>
        <p:scale>
          <a:sx n="14" d="100"/>
          <a:sy n="14" d="100"/>
        </p:scale>
        <p:origin x="2899" y="6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1F89D51A-E96E-48F6-ABD6-3818A8AF5212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1163638"/>
            <a:ext cx="242570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9EE3F77-A360-4520-92BB-9EFEB1311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47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1pPr>
    <a:lvl2pPr marL="1711669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2pPr>
    <a:lvl3pPr marL="3423338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3pPr>
    <a:lvl4pPr marL="5135007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4pPr>
    <a:lvl5pPr marL="6846676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5pPr>
    <a:lvl6pPr marL="8558345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6pPr>
    <a:lvl7pPr marL="10270014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7pPr>
    <a:lvl8pPr marL="11981683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8pPr>
    <a:lvl9pPr marL="13693352" algn="l" defTabSz="3423338" rtl="0" eaLnBrk="1" latinLnBrk="0" hangingPunct="1">
      <a:defRPr sz="44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1720" y="6584530"/>
            <a:ext cx="26426160" cy="14007253"/>
          </a:xfrm>
        </p:spPr>
        <p:txBody>
          <a:bodyPr anchor="b"/>
          <a:lstStyle>
            <a:lvl1pPr algn="ctr">
              <a:defRPr sz="20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21131956"/>
            <a:ext cx="23317200" cy="9713804"/>
          </a:xfrm>
        </p:spPr>
        <p:txBody>
          <a:bodyPr/>
          <a:lstStyle>
            <a:lvl1pPr marL="0" indent="0" algn="ctr">
              <a:buNone/>
              <a:defRPr sz="8160"/>
            </a:lvl1pPr>
            <a:lvl2pPr marL="1554480" indent="0" algn="ctr">
              <a:buNone/>
              <a:defRPr sz="6800"/>
            </a:lvl2pPr>
            <a:lvl3pPr marL="3108960" indent="0" algn="ctr">
              <a:buNone/>
              <a:defRPr sz="6120"/>
            </a:lvl3pPr>
            <a:lvl4pPr marL="4663440" indent="0" algn="ctr">
              <a:buNone/>
              <a:defRPr sz="5440"/>
            </a:lvl4pPr>
            <a:lvl5pPr marL="6217920" indent="0" algn="ctr">
              <a:buNone/>
              <a:defRPr sz="5440"/>
            </a:lvl5pPr>
            <a:lvl6pPr marL="7772400" indent="0" algn="ctr">
              <a:buNone/>
              <a:defRPr sz="5440"/>
            </a:lvl6pPr>
            <a:lvl7pPr marL="9326880" indent="0" algn="ctr">
              <a:buNone/>
              <a:defRPr sz="5440"/>
            </a:lvl7pPr>
            <a:lvl8pPr marL="10881360" indent="0" algn="ctr">
              <a:buNone/>
              <a:defRPr sz="5440"/>
            </a:lvl8pPr>
            <a:lvl9pPr marL="12435840" indent="0" algn="ctr">
              <a:buNone/>
              <a:defRPr sz="54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6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3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219" y="10030472"/>
            <a:ext cx="26814780" cy="16736057"/>
          </a:xfrm>
        </p:spPr>
        <p:txBody>
          <a:bodyPr anchor="b"/>
          <a:lstStyle>
            <a:lvl1pPr>
              <a:defRPr sz="20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219" y="26924858"/>
            <a:ext cx="26814780" cy="8801097"/>
          </a:xfrm>
        </p:spPr>
        <p:txBody>
          <a:bodyPr/>
          <a:lstStyle>
            <a:lvl1pPr marL="0" indent="0">
              <a:buNone/>
              <a:defRPr sz="8160">
                <a:solidFill>
                  <a:schemeClr val="tx1"/>
                </a:solidFill>
              </a:defRPr>
            </a:lvl1pPr>
            <a:lvl2pPr marL="15544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2pPr>
            <a:lvl3pPr marL="3108960" indent="0">
              <a:buNone/>
              <a:defRPr sz="6120">
                <a:solidFill>
                  <a:schemeClr val="tx1">
                    <a:tint val="75000"/>
                  </a:schemeClr>
                </a:solidFill>
              </a:defRPr>
            </a:lvl3pPr>
            <a:lvl4pPr marL="466344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4pPr>
            <a:lvl5pPr marL="621792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5pPr>
            <a:lvl6pPr marL="777240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6pPr>
            <a:lvl7pPr marL="932688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7pPr>
            <a:lvl8pPr marL="1088136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8pPr>
            <a:lvl9pPr marL="1243584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9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410" y="10710333"/>
            <a:ext cx="13213080" cy="25527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39110" y="10710333"/>
            <a:ext cx="13213080" cy="25527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9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59" y="2142076"/>
            <a:ext cx="26814780" cy="77766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63" y="9862823"/>
            <a:ext cx="13152356" cy="4833617"/>
          </a:xfrm>
        </p:spPr>
        <p:txBody>
          <a:bodyPr anchor="b"/>
          <a:lstStyle>
            <a:lvl1pPr marL="0" indent="0">
              <a:buNone/>
              <a:defRPr sz="816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20" b="1"/>
            </a:lvl3pPr>
            <a:lvl4pPr marL="4663440" indent="0">
              <a:buNone/>
              <a:defRPr sz="5440" b="1"/>
            </a:lvl4pPr>
            <a:lvl5pPr marL="6217920" indent="0">
              <a:buNone/>
              <a:defRPr sz="5440" b="1"/>
            </a:lvl5pPr>
            <a:lvl6pPr marL="7772400" indent="0">
              <a:buNone/>
              <a:defRPr sz="5440" b="1"/>
            </a:lvl6pPr>
            <a:lvl7pPr marL="9326880" indent="0">
              <a:buNone/>
              <a:defRPr sz="5440" b="1"/>
            </a:lvl7pPr>
            <a:lvl8pPr marL="10881360" indent="0">
              <a:buNone/>
              <a:defRPr sz="5440" b="1"/>
            </a:lvl8pPr>
            <a:lvl9pPr marL="12435840" indent="0">
              <a:buNone/>
              <a:defRPr sz="5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463" y="14696440"/>
            <a:ext cx="13152356" cy="2161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39112" y="9862823"/>
            <a:ext cx="13217129" cy="4833617"/>
          </a:xfrm>
        </p:spPr>
        <p:txBody>
          <a:bodyPr anchor="b"/>
          <a:lstStyle>
            <a:lvl1pPr marL="0" indent="0">
              <a:buNone/>
              <a:defRPr sz="816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20" b="1"/>
            </a:lvl3pPr>
            <a:lvl4pPr marL="4663440" indent="0">
              <a:buNone/>
              <a:defRPr sz="5440" b="1"/>
            </a:lvl4pPr>
            <a:lvl5pPr marL="6217920" indent="0">
              <a:buNone/>
              <a:defRPr sz="5440" b="1"/>
            </a:lvl5pPr>
            <a:lvl6pPr marL="7772400" indent="0">
              <a:buNone/>
              <a:defRPr sz="5440" b="1"/>
            </a:lvl6pPr>
            <a:lvl7pPr marL="9326880" indent="0">
              <a:buNone/>
              <a:defRPr sz="5440" b="1"/>
            </a:lvl7pPr>
            <a:lvl8pPr marL="10881360" indent="0">
              <a:buNone/>
              <a:defRPr sz="5440" b="1"/>
            </a:lvl8pPr>
            <a:lvl9pPr marL="12435840" indent="0">
              <a:buNone/>
              <a:defRPr sz="5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39112" y="14696440"/>
            <a:ext cx="13217129" cy="2161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2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7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0" y="2682240"/>
            <a:ext cx="10027205" cy="9387840"/>
          </a:xfrm>
        </p:spPr>
        <p:txBody>
          <a:bodyPr anchor="b"/>
          <a:lstStyle>
            <a:lvl1pPr>
              <a:defRPr sz="10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7129" y="5792902"/>
            <a:ext cx="15739110" cy="28591933"/>
          </a:xfrm>
        </p:spPr>
        <p:txBody>
          <a:bodyPr/>
          <a:lstStyle>
            <a:lvl1pPr>
              <a:defRPr sz="10880"/>
            </a:lvl1pPr>
            <a:lvl2pPr>
              <a:defRPr sz="9520"/>
            </a:lvl2pPr>
            <a:lvl3pPr>
              <a:defRPr sz="816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0" y="12070080"/>
            <a:ext cx="10027205" cy="22361316"/>
          </a:xfrm>
        </p:spPr>
        <p:txBody>
          <a:bodyPr/>
          <a:lstStyle>
            <a:lvl1pPr marL="0" indent="0">
              <a:buNone/>
              <a:defRPr sz="5440"/>
            </a:lvl1pPr>
            <a:lvl2pPr marL="1554480" indent="0">
              <a:buNone/>
              <a:defRPr sz="4760"/>
            </a:lvl2pPr>
            <a:lvl3pPr marL="3108960" indent="0">
              <a:buNone/>
              <a:defRPr sz="4080"/>
            </a:lvl3pPr>
            <a:lvl4pPr marL="4663440" indent="0">
              <a:buNone/>
              <a:defRPr sz="3400"/>
            </a:lvl4pPr>
            <a:lvl5pPr marL="6217920" indent="0">
              <a:buNone/>
              <a:defRPr sz="3400"/>
            </a:lvl5pPr>
            <a:lvl6pPr marL="7772400" indent="0">
              <a:buNone/>
              <a:defRPr sz="3400"/>
            </a:lvl6pPr>
            <a:lvl7pPr marL="9326880" indent="0">
              <a:buNone/>
              <a:defRPr sz="3400"/>
            </a:lvl7pPr>
            <a:lvl8pPr marL="10881360" indent="0">
              <a:buNone/>
              <a:defRPr sz="3400"/>
            </a:lvl8pPr>
            <a:lvl9pPr marL="12435840" indent="0">
              <a:buNone/>
              <a:defRPr sz="3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0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0" y="2682240"/>
            <a:ext cx="10027205" cy="9387840"/>
          </a:xfrm>
        </p:spPr>
        <p:txBody>
          <a:bodyPr anchor="b"/>
          <a:lstStyle>
            <a:lvl1pPr>
              <a:defRPr sz="10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217129" y="5792902"/>
            <a:ext cx="15739110" cy="28591933"/>
          </a:xfrm>
        </p:spPr>
        <p:txBody>
          <a:bodyPr anchor="t"/>
          <a:lstStyle>
            <a:lvl1pPr marL="0" indent="0">
              <a:buNone/>
              <a:defRPr sz="10880"/>
            </a:lvl1pPr>
            <a:lvl2pPr marL="1554480" indent="0">
              <a:buNone/>
              <a:defRPr sz="9520"/>
            </a:lvl2pPr>
            <a:lvl3pPr marL="3108960" indent="0">
              <a:buNone/>
              <a:defRPr sz="8160"/>
            </a:lvl3pPr>
            <a:lvl4pPr marL="4663440" indent="0">
              <a:buNone/>
              <a:defRPr sz="6800"/>
            </a:lvl4pPr>
            <a:lvl5pPr marL="6217920" indent="0">
              <a:buNone/>
              <a:defRPr sz="6800"/>
            </a:lvl5pPr>
            <a:lvl6pPr marL="7772400" indent="0">
              <a:buNone/>
              <a:defRPr sz="6800"/>
            </a:lvl6pPr>
            <a:lvl7pPr marL="9326880" indent="0">
              <a:buNone/>
              <a:defRPr sz="6800"/>
            </a:lvl7pPr>
            <a:lvl8pPr marL="10881360" indent="0">
              <a:buNone/>
              <a:defRPr sz="6800"/>
            </a:lvl8pPr>
            <a:lvl9pPr marL="12435840" indent="0">
              <a:buNone/>
              <a:defRPr sz="6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0" y="12070080"/>
            <a:ext cx="10027205" cy="22361316"/>
          </a:xfrm>
        </p:spPr>
        <p:txBody>
          <a:bodyPr/>
          <a:lstStyle>
            <a:lvl1pPr marL="0" indent="0">
              <a:buNone/>
              <a:defRPr sz="5440"/>
            </a:lvl1pPr>
            <a:lvl2pPr marL="1554480" indent="0">
              <a:buNone/>
              <a:defRPr sz="4760"/>
            </a:lvl2pPr>
            <a:lvl3pPr marL="3108960" indent="0">
              <a:buNone/>
              <a:defRPr sz="4080"/>
            </a:lvl3pPr>
            <a:lvl4pPr marL="4663440" indent="0">
              <a:buNone/>
              <a:defRPr sz="3400"/>
            </a:lvl4pPr>
            <a:lvl5pPr marL="6217920" indent="0">
              <a:buNone/>
              <a:defRPr sz="3400"/>
            </a:lvl5pPr>
            <a:lvl6pPr marL="7772400" indent="0">
              <a:buNone/>
              <a:defRPr sz="3400"/>
            </a:lvl6pPr>
            <a:lvl7pPr marL="9326880" indent="0">
              <a:buNone/>
              <a:defRPr sz="3400"/>
            </a:lvl7pPr>
            <a:lvl8pPr marL="10881360" indent="0">
              <a:buNone/>
              <a:defRPr sz="3400"/>
            </a:lvl8pPr>
            <a:lvl9pPr marL="12435840" indent="0">
              <a:buNone/>
              <a:defRPr sz="3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4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248497" y="2142067"/>
            <a:ext cx="6703695" cy="340961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7412" y="2142067"/>
            <a:ext cx="19722465" cy="340961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8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7410" y="2142076"/>
            <a:ext cx="26814780" cy="7776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7410" y="10710333"/>
            <a:ext cx="26814780" cy="255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7410" y="37290595"/>
            <a:ext cx="699516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F7AB6-4F4B-456A-8176-77C0F150CD73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98430" y="37290595"/>
            <a:ext cx="1049274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7030" y="37290595"/>
            <a:ext cx="699516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40A4E-8F9E-44FF-A018-01E137D27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1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108960" rtl="0" eaLnBrk="1" latinLnBrk="0" hangingPunct="1">
        <a:lnSpc>
          <a:spcPct val="90000"/>
        </a:lnSpc>
        <a:spcBef>
          <a:spcPct val="0"/>
        </a:spcBef>
        <a:buNone/>
        <a:defRPr sz="14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7240" indent="-777240" algn="l" defTabSz="3108960" rtl="0" eaLnBrk="1" latinLnBrk="0" hangingPunct="1">
        <a:lnSpc>
          <a:spcPct val="90000"/>
        </a:lnSpc>
        <a:spcBef>
          <a:spcPts val="3400"/>
        </a:spcBef>
        <a:buFont typeface="Arial" panose="020B0604020202020204" pitchFamily="34" charset="0"/>
        <a:buChar char="•"/>
        <a:defRPr sz="9520" kern="1200">
          <a:solidFill>
            <a:schemeClr val="tx1"/>
          </a:solidFill>
          <a:latin typeface="+mn-lt"/>
          <a:ea typeface="+mn-ea"/>
          <a:cs typeface="+mn-cs"/>
        </a:defRPr>
      </a:lvl1pPr>
      <a:lvl2pPr marL="233172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8160" kern="1200">
          <a:solidFill>
            <a:schemeClr val="tx1"/>
          </a:solidFill>
          <a:latin typeface="+mn-lt"/>
          <a:ea typeface="+mn-ea"/>
          <a:cs typeface="+mn-cs"/>
        </a:defRPr>
      </a:lvl2pPr>
      <a:lvl3pPr marL="388620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3pPr>
      <a:lvl4pPr marL="544068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5pPr>
      <a:lvl6pPr marL="854964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6pPr>
      <a:lvl7pPr marL="1010412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7pPr>
      <a:lvl8pPr marL="1165860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8pPr>
      <a:lvl9pPr marL="1321308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1pPr>
      <a:lvl2pPr marL="155448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2pPr>
      <a:lvl3pPr marL="310896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4pPr>
      <a:lvl5pPr marL="621792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5pPr>
      <a:lvl6pPr marL="777240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6pPr>
      <a:lvl7pPr marL="932688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7pPr>
      <a:lvl8pPr marL="1088136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://www.ncbi.nlm.nih.gov/variation/tools/1000genomes/" TargetMode="External"/><Relationship Id="rId18" Type="http://schemas.openxmlformats.org/officeDocument/2006/relationships/hyperlink" Target="http://www.ncbi.nlm.nih.gov/projects/genome/assembly/grc/human/data/" TargetMode="External"/><Relationship Id="rId26" Type="http://schemas.openxmlformats.org/officeDocument/2006/relationships/image" Target="../media/image22.png"/><Relationship Id="rId39" Type="http://schemas.openxmlformats.org/officeDocument/2006/relationships/image" Target="../media/image32.png"/><Relationship Id="rId3" Type="http://schemas.openxmlformats.org/officeDocument/2006/relationships/image" Target="../media/image1.png"/><Relationship Id="rId21" Type="http://schemas.openxmlformats.org/officeDocument/2006/relationships/image" Target="../media/image17.png"/><Relationship Id="rId34" Type="http://schemas.openxmlformats.org/officeDocument/2006/relationships/image" Target="../media/image2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1.png"/><Relationship Id="rId33" Type="http://schemas.openxmlformats.org/officeDocument/2006/relationships/image" Target="../media/image28.png"/><Relationship Id="rId38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gif"/><Relationship Id="rId20" Type="http://schemas.openxmlformats.org/officeDocument/2006/relationships/image" Target="../media/image16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0.png"/><Relationship Id="rId32" Type="http://schemas.openxmlformats.org/officeDocument/2006/relationships/hyperlink" Target="http://www.ncbi.nlm.nih.gov/projects/genome/assembly/grc/ReportAnIssue.shtml" TargetMode="External"/><Relationship Id="rId37" Type="http://schemas.openxmlformats.org/officeDocument/2006/relationships/hyperlink" Target="http://www.ncbi.nlm.nih.gov/projects/genome/assembly/grc/human/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12.gif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36" Type="http://schemas.openxmlformats.org/officeDocument/2006/relationships/hyperlink" Target="ftp://ftp.ncbi.nlm.nih.gov/genbank/genomes/Eukaryotes/vertebrates_mammals/Homo_sapiens/GRCh38/" TargetMode="External"/><Relationship Id="rId10" Type="http://schemas.openxmlformats.org/officeDocument/2006/relationships/image" Target="../media/image8.png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gif"/><Relationship Id="rId22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Relationship Id="rId35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664082" y="20781351"/>
            <a:ext cx="6568158" cy="80021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5200" dirty="0">
                <a:latin typeface="Trebuchet MS" panose="020B0603020202020204" pitchFamily="34" charset="0"/>
              </a:rPr>
              <a:t>Targeted </a:t>
            </a:r>
            <a:r>
              <a:rPr lang="en-US" sz="5200" dirty="0" smtClean="0">
                <a:latin typeface="Trebuchet MS" panose="020B0603020202020204" pitchFamily="34" charset="0"/>
              </a:rPr>
              <a:t>base update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3973" y="343856"/>
            <a:ext cx="1823303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Gill Sans MT" panose="020B0502020104020203" pitchFamily="34" charset="0"/>
                <a:ea typeface="Times New Roman" panose="02020603050405020304" pitchFamily="18" charset="0"/>
              </a:rPr>
              <a:t>Updates in the human reference genome assembly (GRCh38)</a:t>
            </a:r>
            <a:endParaRPr lang="en-US" sz="8800" dirty="0">
              <a:latin typeface="Gill Sans MT" panose="020B0502020104020203" pitchFamily="34" charset="0"/>
            </a:endParaRPr>
          </a:p>
          <a:p>
            <a:r>
              <a:rPr lang="en-US" sz="5200" dirty="0">
                <a:latin typeface="Trebuchet MS" pitchFamily="34" charset="0"/>
              </a:rPr>
              <a:t>T. Rezaie, V.A. Schneider, T. Graves, P. Flicek, R. Durbin for the Genome Reference Consortium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24543" y="326571"/>
            <a:ext cx="30207857" cy="39515143"/>
          </a:xfrm>
          <a:prstGeom prst="rect">
            <a:avLst/>
          </a:prstGeom>
          <a:noFill/>
          <a:ln w="19050">
            <a:solidFill>
              <a:srgbClr val="FFD5A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sysDash"/>
              </a:ln>
              <a:noFill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7951" y="5059336"/>
            <a:ext cx="9041939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5200" dirty="0">
                <a:latin typeface="Trebuchet MS" panose="020B0603020202020204" pitchFamily="34" charset="0"/>
              </a:rPr>
              <a:t>Human Reference Assembly</a:t>
            </a:r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6" y="5866571"/>
            <a:ext cx="8806289" cy="585216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11501033" y="5033562"/>
            <a:ext cx="6834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200" dirty="0">
                <a:latin typeface="Trebuchet MS" pitchFamily="34" charset="0"/>
              </a:rPr>
              <a:t>GRC Public Resources</a:t>
            </a:r>
          </a:p>
        </p:txBody>
      </p:sp>
      <p:sp>
        <p:nvSpPr>
          <p:cNvPr id="66" name="TextBox 14362"/>
          <p:cNvSpPr txBox="1">
            <a:spLocks noChangeArrowheads="1"/>
          </p:cNvSpPr>
          <p:nvPr/>
        </p:nvSpPr>
        <p:spPr bwMode="auto">
          <a:xfrm>
            <a:off x="12240172" y="17658779"/>
            <a:ext cx="9196470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b="1" dirty="0">
                <a:latin typeface="+mn-lt"/>
              </a:rPr>
              <a:t>Human Genome Issue:</a:t>
            </a:r>
            <a:r>
              <a:rPr lang="en-US" altLang="en-US" sz="3600" dirty="0">
                <a:latin typeface="+mn-lt"/>
              </a:rPr>
              <a:t> The GRC website provides the latest data about assembly problems, ongoing work and other issues related to the human reference genome. Issues are searchable, a brief description of the issue with the current status and graphical mapping of issue to assemblies are available. In example shown above (HG-1392), addition of 2 WGS components in GRCh38.p4 closed the gap existed in GRCh37 which contained 1 exon of</a:t>
            </a:r>
            <a:r>
              <a:rPr lang="en-US" altLang="en-US" sz="3600" b="1" dirty="0">
                <a:latin typeface="+mn-lt"/>
              </a:rPr>
              <a:t> </a:t>
            </a:r>
            <a:r>
              <a:rPr lang="en-US" altLang="en-US" sz="3600" dirty="0">
                <a:latin typeface="+mn-lt"/>
              </a:rPr>
              <a:t>INPP5D </a:t>
            </a:r>
            <a:r>
              <a:rPr lang="en-US" altLang="en-US" sz="3600" dirty="0" smtClean="0">
                <a:latin typeface="+mn-lt"/>
              </a:rPr>
              <a:t>gene.</a:t>
            </a:r>
          </a:p>
          <a:p>
            <a:pPr eaLnBrk="1" hangingPunct="1"/>
            <a:r>
              <a:rPr lang="en-US" sz="3600" dirty="0" smtClean="0">
                <a:latin typeface="+mn-lt"/>
              </a:rPr>
              <a:t>Association of mutations </a:t>
            </a:r>
            <a:r>
              <a:rPr lang="en-US" sz="3600" dirty="0">
                <a:latin typeface="+mn-lt"/>
              </a:rPr>
              <a:t>in </a:t>
            </a:r>
            <a:r>
              <a:rPr lang="en-US" altLang="en-US" sz="3600" dirty="0">
                <a:latin typeface="+mn-lt"/>
              </a:rPr>
              <a:t>INPP5D </a:t>
            </a:r>
            <a:r>
              <a:rPr lang="en-US" sz="3600" dirty="0" smtClean="0">
                <a:latin typeface="+mn-lt"/>
              </a:rPr>
              <a:t>reported in </a:t>
            </a:r>
            <a:r>
              <a:rPr lang="en-US" sz="3600" dirty="0">
                <a:latin typeface="+mn-lt"/>
              </a:rPr>
              <a:t>defects and cancers of the immune </a:t>
            </a:r>
            <a:r>
              <a:rPr lang="en-US" sz="3600" dirty="0" smtClean="0">
                <a:latin typeface="+mn-lt"/>
              </a:rPr>
              <a:t>system.</a:t>
            </a:r>
            <a:endParaRPr lang="en-US" altLang="en-US" sz="3600" dirty="0">
              <a:latin typeface="+mn-lt"/>
            </a:endParaRP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834576" y="5882572"/>
            <a:ext cx="10515600" cy="4252272"/>
            <a:chOff x="11394844" y="7064229"/>
            <a:chExt cx="11521440" cy="46590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235" t="9253" r="1605" b="16390"/>
            <a:stretch/>
          </p:blipFill>
          <p:spPr>
            <a:xfrm>
              <a:off x="11394844" y="7064229"/>
              <a:ext cx="11521440" cy="4659008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11705715" y="8924796"/>
              <a:ext cx="2391518" cy="624115"/>
            </a:xfrm>
            <a:prstGeom prst="round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1">
                      <a:lumMod val="50000"/>
                    </a:schemeClr>
                  </a:solidFill>
                </a:ln>
                <a:noFill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1720229" y="9659791"/>
              <a:ext cx="2472918" cy="1999380"/>
            </a:xfrm>
            <a:prstGeom prst="roundRect">
              <a:avLst>
                <a:gd name="adj" fmla="val 9051"/>
              </a:avLst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1">
                      <a:lumMod val="50000"/>
                    </a:schemeClr>
                  </a:solidFill>
                </a:ln>
                <a:noFill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844" t="21545" r="3387" b="391"/>
          <a:stretch/>
        </p:blipFill>
        <p:spPr>
          <a:xfrm>
            <a:off x="11906764" y="9698479"/>
            <a:ext cx="8869680" cy="4958300"/>
          </a:xfrm>
          <a:prstGeom prst="rect">
            <a:avLst/>
          </a:prstGeom>
        </p:spPr>
      </p:pic>
      <p:sp>
        <p:nvSpPr>
          <p:cNvPr id="81" name="TextBox 14362"/>
          <p:cNvSpPr txBox="1">
            <a:spLocks noChangeArrowheads="1"/>
          </p:cNvSpPr>
          <p:nvPr/>
        </p:nvSpPr>
        <p:spPr bwMode="auto">
          <a:xfrm>
            <a:off x="12249770" y="15600196"/>
            <a:ext cx="19503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 smtClean="0">
                <a:latin typeface="+mn-lt"/>
              </a:rPr>
              <a:t>GRCh38.p4</a:t>
            </a:r>
          </a:p>
          <a:p>
            <a:pPr eaLnBrk="1" hangingPunct="1"/>
            <a:r>
              <a:rPr lang="en-US" altLang="en-US" sz="2800" b="1" dirty="0" smtClean="0">
                <a:latin typeface="+mn-lt"/>
              </a:rPr>
              <a:t>gap closure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5767" y="16094442"/>
            <a:ext cx="6919443" cy="15557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63" y="11236353"/>
            <a:ext cx="6919443" cy="47998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60" name="Group 59"/>
          <p:cNvGrpSpPr/>
          <p:nvPr/>
        </p:nvGrpSpPr>
        <p:grpSpPr>
          <a:xfrm>
            <a:off x="458197" y="16268319"/>
            <a:ext cx="9129775" cy="4403517"/>
            <a:chOff x="460690" y="14419203"/>
            <a:chExt cx="9129775" cy="4403517"/>
          </a:xfrm>
        </p:grpSpPr>
        <p:sp>
          <p:nvSpPr>
            <p:cNvPr id="146" name="TextBox 14362"/>
            <p:cNvSpPr txBox="1">
              <a:spLocks noChangeArrowheads="1"/>
            </p:cNvSpPr>
            <p:nvPr/>
          </p:nvSpPr>
          <p:spPr bwMode="auto">
            <a:xfrm>
              <a:off x="4936169" y="15329717"/>
              <a:ext cx="4654296" cy="553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3600" dirty="0" smtClean="0">
                  <a:latin typeface="+mn-lt"/>
                </a:rPr>
                <a:t>Ongoing Curation</a:t>
              </a:r>
              <a:endParaRPr lang="en-US" altLang="en-US" sz="3600" dirty="0">
                <a:latin typeface="+mn-lt"/>
              </a:endParaRPr>
            </a:p>
          </p:txBody>
        </p:sp>
        <p:sp>
          <p:nvSpPr>
            <p:cNvPr id="86" name="TextBox 14362"/>
            <p:cNvSpPr txBox="1">
              <a:spLocks noChangeArrowheads="1"/>
            </p:cNvSpPr>
            <p:nvPr/>
          </p:nvSpPr>
          <p:spPr bwMode="auto">
            <a:xfrm>
              <a:off x="467460" y="15319198"/>
              <a:ext cx="4297680" cy="553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3600" dirty="0">
                  <a:latin typeface="+mn-lt"/>
                </a:rPr>
                <a:t>Resolved in GRCh38</a:t>
              </a:r>
            </a:p>
          </p:txBody>
        </p: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90" y="15896640"/>
              <a:ext cx="4299971" cy="292608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077" y="15892873"/>
              <a:ext cx="4647313" cy="292608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5" name="Rectangle 84"/>
            <p:cNvSpPr/>
            <p:nvPr/>
          </p:nvSpPr>
          <p:spPr>
            <a:xfrm>
              <a:off x="860621" y="14419203"/>
              <a:ext cx="7653741" cy="830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5200" dirty="0">
                  <a:latin typeface="Trebuchet MS" panose="020B0603020202020204" pitchFamily="34" charset="0"/>
                </a:rPr>
                <a:t>Improving the Assembly</a:t>
              </a:r>
            </a:p>
          </p:txBody>
        </p:sp>
      </p:grpSp>
      <p:cxnSp>
        <p:nvCxnSpPr>
          <p:cNvPr id="100" name="Straight Connector 99"/>
          <p:cNvCxnSpPr/>
          <p:nvPr/>
        </p:nvCxnSpPr>
        <p:spPr>
          <a:xfrm>
            <a:off x="465011" y="4791690"/>
            <a:ext cx="30175200" cy="0"/>
          </a:xfrm>
          <a:prstGeom prst="line">
            <a:avLst/>
          </a:prstGeom>
          <a:ln w="12700">
            <a:solidFill>
              <a:srgbClr val="FFD5A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1787098" y="25522176"/>
            <a:ext cx="8327786" cy="8309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pt-BR" sz="5200" dirty="0">
                <a:latin typeface="Trebuchet MS" panose="020B0603020202020204" pitchFamily="34" charset="0"/>
              </a:rPr>
              <a:t>Component version update</a:t>
            </a:r>
            <a:endParaRPr lang="en-US" sz="5200" dirty="0">
              <a:latin typeface="Trebuchet MS" panose="020B0603020202020204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2105353" y="35875856"/>
            <a:ext cx="7771788" cy="276998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pt-BR" sz="3600" b="1" dirty="0"/>
              <a:t>Reference componet version update: </a:t>
            </a:r>
            <a:r>
              <a:rPr lang="pt-BR" sz="3600" dirty="0" smtClean="0"/>
              <a:t>fixed 1bp </a:t>
            </a:r>
            <a:r>
              <a:rPr lang="en-US" sz="3600" dirty="0"/>
              <a:t>deletion in </a:t>
            </a:r>
            <a:r>
              <a:rPr lang="en-US" sz="3600" dirty="0" err="1"/>
              <a:t>Kozak</a:t>
            </a:r>
            <a:r>
              <a:rPr lang="en-US" sz="3600" dirty="0"/>
              <a:t> signal of GRIA3 gene caused by a sequencing </a:t>
            </a:r>
            <a:r>
              <a:rPr lang="en-US" sz="3600" dirty="0" smtClean="0"/>
              <a:t>error. Mutations in GRIA3 have been reported in “m</a:t>
            </a:r>
            <a:r>
              <a:rPr lang="en-US" sz="3600" dirty="0" smtClean="0"/>
              <a:t>ental </a:t>
            </a:r>
            <a:r>
              <a:rPr lang="en-US" sz="3600" dirty="0"/>
              <a:t>retardation, X-linked </a:t>
            </a:r>
            <a:r>
              <a:rPr lang="en-US" sz="3600" dirty="0" smtClean="0"/>
              <a:t>94”.</a:t>
            </a:r>
            <a:endParaRPr lang="en-US" sz="3600" dirty="0"/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979774" y="26404300"/>
            <a:ext cx="8046720" cy="10927301"/>
            <a:chOff x="604151" y="26161332"/>
            <a:chExt cx="8271508" cy="11232559"/>
          </a:xfrm>
        </p:grpSpPr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059" y="26161332"/>
              <a:ext cx="8229600" cy="3138609"/>
            </a:xfrm>
            <a:prstGeom prst="rect">
              <a:avLst/>
            </a:prstGeom>
          </p:spPr>
        </p:pic>
        <p:grpSp>
          <p:nvGrpSpPr>
            <p:cNvPr id="111" name="Group 110"/>
            <p:cNvGrpSpPr/>
            <p:nvPr/>
          </p:nvGrpSpPr>
          <p:grpSpPr>
            <a:xfrm>
              <a:off x="604151" y="29287241"/>
              <a:ext cx="8229600" cy="8106650"/>
              <a:chOff x="18374645" y="28586322"/>
              <a:chExt cx="10060424" cy="8934424"/>
            </a:xfrm>
          </p:grpSpPr>
          <p:pic>
            <p:nvPicPr>
              <p:cNvPr id="108" name="Picture 107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74645" y="30954288"/>
                <a:ext cx="10058400" cy="6566458"/>
              </a:xfrm>
              <a:prstGeom prst="rect">
                <a:avLst/>
              </a:prstGeom>
            </p:spPr>
          </p:pic>
          <p:pic>
            <p:nvPicPr>
              <p:cNvPr id="109" name="Picture 108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2163" b="305"/>
              <a:stretch/>
            </p:blipFill>
            <p:spPr>
              <a:xfrm>
                <a:off x="18376669" y="28586322"/>
                <a:ext cx="10058400" cy="2377491"/>
              </a:xfrm>
              <a:prstGeom prst="rect">
                <a:avLst/>
              </a:prstGeom>
            </p:spPr>
          </p:pic>
        </p:grpSp>
      </p:grpSp>
      <p:sp>
        <p:nvSpPr>
          <p:cNvPr id="34" name="Rectangle 33"/>
          <p:cNvSpPr/>
          <p:nvPr/>
        </p:nvSpPr>
        <p:spPr>
          <a:xfrm>
            <a:off x="1275079" y="37371197"/>
            <a:ext cx="7926802" cy="221599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3600" dirty="0" smtClean="0"/>
              <a:t>Update of a never </a:t>
            </a:r>
            <a:r>
              <a:rPr lang="en-US" sz="3600" dirty="0"/>
              <a:t>seen </a:t>
            </a:r>
            <a:r>
              <a:rPr lang="en-US" sz="3600" dirty="0" smtClean="0"/>
              <a:t>allele improved </a:t>
            </a:r>
            <a:r>
              <a:rPr lang="en-US" sz="3600" dirty="0"/>
              <a:t>FBN1 alignment to the </a:t>
            </a:r>
            <a:r>
              <a:rPr lang="en-US" sz="3600" dirty="0" smtClean="0"/>
              <a:t>Reference</a:t>
            </a:r>
            <a:r>
              <a:rPr lang="en-US" sz="3600" dirty="0"/>
              <a:t>. FBN1 </a:t>
            </a:r>
            <a:r>
              <a:rPr lang="en-US" sz="3600" dirty="0" smtClean="0"/>
              <a:t>mutations are associated with multiple conditions (i.e. </a:t>
            </a:r>
            <a:r>
              <a:rPr lang="en-US" sz="3600" dirty="0" err="1" smtClean="0"/>
              <a:t>Marfan</a:t>
            </a:r>
            <a:r>
              <a:rPr lang="en-US" sz="3600" dirty="0" smtClean="0"/>
              <a:t> syndrome).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5557493" y="25747097"/>
            <a:ext cx="3426622" cy="615553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hlinkClick r:id="rId13"/>
              </a:rPr>
              <a:t>http://www.ncbi.nlm.nih.gov/variation/tools/1000genomes/</a:t>
            </a:r>
            <a:endParaRPr lang="en-US" sz="2000" dirty="0"/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734" y="38847375"/>
            <a:ext cx="906236" cy="91440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470" y="38847375"/>
            <a:ext cx="914400" cy="91440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446" y="39037875"/>
            <a:ext cx="2409825" cy="742950"/>
          </a:xfrm>
          <a:prstGeom prst="rect">
            <a:avLst/>
          </a:prstGeom>
        </p:spPr>
      </p:pic>
      <p:sp>
        <p:nvSpPr>
          <p:cNvPr id="141" name="Rectangle 140"/>
          <p:cNvSpPr/>
          <p:nvPr/>
        </p:nvSpPr>
        <p:spPr>
          <a:xfrm>
            <a:off x="11062231" y="36864193"/>
            <a:ext cx="8943733" cy="276998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3600" b="1" dirty="0" smtClean="0"/>
              <a:t>Targeted update to coding sequence:</a:t>
            </a:r>
            <a:r>
              <a:rPr lang="en-US" sz="3600" dirty="0"/>
              <a:t> Correcting of 1bp insertion in </a:t>
            </a:r>
            <a:r>
              <a:rPr lang="en-US" sz="3600" dirty="0" smtClean="0"/>
              <a:t>reference improved representation </a:t>
            </a:r>
            <a:r>
              <a:rPr lang="en-US" sz="3600" dirty="0"/>
              <a:t>of NEFL </a:t>
            </a:r>
            <a:r>
              <a:rPr lang="en-US" sz="3600" dirty="0" smtClean="0"/>
              <a:t>gene</a:t>
            </a:r>
            <a:r>
              <a:rPr lang="en-US" sz="3600" dirty="0" smtClean="0"/>
              <a:t>. </a:t>
            </a:r>
            <a:r>
              <a:rPr lang="en-US" sz="3600" dirty="0" smtClean="0"/>
              <a:t>Mutations </a:t>
            </a:r>
            <a:r>
              <a:rPr lang="en-US" sz="3600" dirty="0"/>
              <a:t>in NEFL </a:t>
            </a:r>
            <a:r>
              <a:rPr lang="en-US" sz="3600" dirty="0" smtClean="0"/>
              <a:t>cause </a:t>
            </a:r>
            <a:r>
              <a:rPr lang="en-US" sz="3600" dirty="0"/>
              <a:t>Charcot-Marie-Tooth disease types </a:t>
            </a:r>
            <a:r>
              <a:rPr lang="en-US" sz="3600" dirty="0" smtClean="0"/>
              <a:t>1F &amp; 2E.</a:t>
            </a:r>
            <a:endParaRPr lang="en-US" sz="36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21366247" y="13459907"/>
            <a:ext cx="9155223" cy="6807293"/>
            <a:chOff x="21340846" y="13688005"/>
            <a:chExt cx="9155223" cy="6807293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79"/>
            <a:stretch/>
          </p:blipFill>
          <p:spPr>
            <a:xfrm>
              <a:off x="21395749" y="14470430"/>
              <a:ext cx="5212080" cy="6024868"/>
            </a:xfrm>
            <a:prstGeom prst="rect">
              <a:avLst/>
            </a:prstGeom>
          </p:spPr>
        </p:pic>
        <p:sp>
          <p:nvSpPr>
            <p:cNvPr id="93" name="Rectangle 92"/>
            <p:cNvSpPr/>
            <p:nvPr/>
          </p:nvSpPr>
          <p:spPr>
            <a:xfrm>
              <a:off x="21340846" y="13688005"/>
              <a:ext cx="8894645" cy="80021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5200" dirty="0">
                  <a:latin typeface="Trebuchet MS" panose="020B0603020202020204" pitchFamily="34" charset="0"/>
                </a:rPr>
                <a:t>Assembly </a:t>
              </a:r>
              <a:r>
                <a:rPr lang="en-US" sz="5200" dirty="0" smtClean="0">
                  <a:latin typeface="Trebuchet MS" panose="020B0603020202020204" pitchFamily="34" charset="0"/>
                </a:rPr>
                <a:t>Statistics </a:t>
              </a:r>
              <a:r>
                <a:rPr lang="en-US" sz="3600" dirty="0" smtClean="0">
                  <a:latin typeface="Trebuchet MS" panose="020B0603020202020204" pitchFamily="34" charset="0"/>
                </a:rPr>
                <a:t>(</a:t>
              </a:r>
              <a:r>
                <a:rPr lang="en-US" sz="3600" dirty="0" smtClean="0">
                  <a:latin typeface="Trebuchet MS" panose="020B0603020202020204" pitchFamily="34" charset="0"/>
                </a:rPr>
                <a:t>GRCh38.p4)</a:t>
              </a:r>
              <a:endParaRPr lang="en-US" sz="3600" dirty="0">
                <a:latin typeface="Trebuchet MS" panose="020B0603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6844606" y="15004320"/>
              <a:ext cx="3651463" cy="35086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3600" dirty="0"/>
                <a:t>Human Genome Assembly Data are available at:</a:t>
              </a:r>
            </a:p>
            <a:p>
              <a:r>
                <a:rPr lang="en-US" sz="3000" dirty="0">
                  <a:hlinkClick r:id="rId18"/>
                </a:rPr>
                <a:t>http://www.ncbi.nlm.nih.gov/projects/genome/assembly/grc/human/data/</a:t>
              </a:r>
              <a:endParaRPr lang="en-US" sz="3000" dirty="0"/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22124921" y="26466144"/>
            <a:ext cx="7805402" cy="9418320"/>
            <a:chOff x="20708438" y="25372017"/>
            <a:chExt cx="7881182" cy="9509760"/>
          </a:xfrm>
        </p:grpSpPr>
        <p:grpSp>
          <p:nvGrpSpPr>
            <p:cNvPr id="24" name="Group 23"/>
            <p:cNvGrpSpPr>
              <a:grpSpLocks noChangeAspect="1"/>
            </p:cNvGrpSpPr>
            <p:nvPr/>
          </p:nvGrpSpPr>
          <p:grpSpPr>
            <a:xfrm>
              <a:off x="20708438" y="25372017"/>
              <a:ext cx="7881182" cy="9509760"/>
              <a:chOff x="2895600" y="2158785"/>
              <a:chExt cx="2730694" cy="329496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2895600" y="2158785"/>
                <a:ext cx="2730694" cy="3294961"/>
                <a:chOff x="2895600" y="2158785"/>
                <a:chExt cx="2730694" cy="3294961"/>
              </a:xfrm>
            </p:grpSpPr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 rotWithShape="1">
                <a:blip r:embed="rId19"/>
                <a:srcRect l="36902" t="22115" r="44930" b="46243"/>
                <a:stretch/>
              </p:blipFill>
              <p:spPr>
                <a:xfrm>
                  <a:off x="2895600" y="2158785"/>
                  <a:ext cx="2730694" cy="1639595"/>
                </a:xfrm>
                <a:prstGeom prst="rect">
                  <a:avLst/>
                </a:prstGeom>
              </p:spPr>
            </p:pic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 rotWithShape="1">
                <a:blip r:embed="rId19"/>
                <a:srcRect l="36902" t="60164" r="44930" b="9296"/>
                <a:stretch/>
              </p:blipFill>
              <p:spPr>
                <a:xfrm>
                  <a:off x="2895600" y="3871222"/>
                  <a:ext cx="2730694" cy="1582524"/>
                </a:xfrm>
                <a:prstGeom prst="rect">
                  <a:avLst/>
                </a:prstGeom>
              </p:spPr>
            </p:pic>
          </p:grpSp>
          <p:sp>
            <p:nvSpPr>
              <p:cNvPr id="26" name="TextBox 25"/>
              <p:cNvSpPr txBox="1"/>
              <p:nvPr/>
            </p:nvSpPr>
            <p:spPr>
              <a:xfrm>
                <a:off x="2920942" y="2991818"/>
                <a:ext cx="761088" cy="149295"/>
              </a:xfrm>
              <a:prstGeom prst="rect">
                <a:avLst/>
              </a:prstGeom>
              <a:solidFill>
                <a:srgbClr val="FFFF66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sz="2800" b="1" dirty="0">
                    <a:cs typeface="Arial" panose="020B0604020202020204" pitchFamily="34" charset="0"/>
                  </a:rPr>
                  <a:t>GRCh37 Chr. X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917357" y="4724674"/>
                <a:ext cx="764673" cy="149295"/>
              </a:xfrm>
              <a:prstGeom prst="rect">
                <a:avLst/>
              </a:prstGeom>
              <a:solidFill>
                <a:srgbClr val="FFFF66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sz="2800" b="1" dirty="0">
                    <a:cs typeface="Arial" panose="020B0604020202020204" pitchFamily="34" charset="0"/>
                  </a:rPr>
                  <a:t>GRCh38 Chr. X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974049" y="3094814"/>
                <a:ext cx="498316" cy="202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GRIA3</a:t>
                </a:r>
              </a:p>
            </p:txBody>
          </p:sp>
          <p:sp>
            <p:nvSpPr>
              <p:cNvPr id="29" name="Oval Callout 28"/>
              <p:cNvSpPr/>
              <p:nvPr/>
            </p:nvSpPr>
            <p:spPr>
              <a:xfrm>
                <a:off x="3864796" y="4158213"/>
                <a:ext cx="251604" cy="283268"/>
              </a:xfrm>
              <a:prstGeom prst="wedgeEllipseCallout">
                <a:avLst>
                  <a:gd name="adj1" fmla="val 59989"/>
                  <a:gd name="adj2" fmla="val -600814"/>
                </a:avLst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007431" y="3510778"/>
                <a:ext cx="931113" cy="19195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1-bp deletion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978747" y="4781276"/>
                <a:ext cx="498316" cy="202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GRIA3</a:t>
                </a:r>
                <a:endParaRPr lang="en-US" sz="32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26438780" y="27007807"/>
              <a:ext cx="1957563" cy="553998"/>
            </a:xfrm>
            <a:prstGeom prst="rect">
              <a:avLst/>
            </a:prstGeom>
            <a:solidFill>
              <a:srgbClr val="FF9933"/>
            </a:solidFill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3600" dirty="0"/>
                <a:t>Z83848.1 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6464180" y="31935407"/>
              <a:ext cx="1957563" cy="553998"/>
            </a:xfrm>
            <a:prstGeom prst="rect">
              <a:avLst/>
            </a:prstGeom>
            <a:solidFill>
              <a:srgbClr val="FF9933"/>
            </a:solidFill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3600" dirty="0"/>
                <a:t>Z83848.3 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68590" y="21606041"/>
            <a:ext cx="8046720" cy="4494262"/>
            <a:chOff x="968590" y="21606041"/>
            <a:chExt cx="8046720" cy="449426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20"/>
            <a:srcRect l="26671" t="15632" r="1434" b="3762"/>
            <a:stretch/>
          </p:blipFill>
          <p:spPr>
            <a:xfrm>
              <a:off x="968590" y="21606041"/>
              <a:ext cx="8046720" cy="366558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064732" y="21962912"/>
              <a:ext cx="1852895" cy="3009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GRCh37 Chr. 15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064732" y="23745986"/>
              <a:ext cx="1852895" cy="3009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GRCh38 Chr. 15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065983" y="22113382"/>
              <a:ext cx="1099048" cy="5115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FBN1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062683" y="23911992"/>
              <a:ext cx="1099048" cy="5115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FBN1</a:t>
              </a: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3371157" y="24558017"/>
              <a:ext cx="1867323" cy="1542286"/>
              <a:chOff x="4888442" y="4687173"/>
              <a:chExt cx="2121958" cy="1752600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21"/>
              <a:srcRect l="59148" t="56944" r="32536" b="27083"/>
              <a:stretch/>
            </p:blipFill>
            <p:spPr>
              <a:xfrm>
                <a:off x="5486400" y="4687173"/>
                <a:ext cx="1524000" cy="1752600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4888442" y="5530285"/>
                <a:ext cx="1314819" cy="44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GRCh37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888443" y="4836614"/>
                <a:ext cx="1314819" cy="44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GRCh38</a:t>
                </a:r>
              </a:p>
            </p:txBody>
          </p:sp>
        </p:grpSp>
        <p:sp>
          <p:nvSpPr>
            <p:cNvPr id="42" name="Rounded Rectangle 41"/>
            <p:cNvSpPr/>
            <p:nvPr/>
          </p:nvSpPr>
          <p:spPr>
            <a:xfrm>
              <a:off x="4471325" y="23841307"/>
              <a:ext cx="104308" cy="1798266"/>
            </a:xfrm>
            <a:prstGeom prst="roundRect">
              <a:avLst/>
            </a:prstGeom>
            <a:noFill/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8872442" y="560776"/>
            <a:ext cx="11650471" cy="4023360"/>
            <a:chOff x="18872442" y="611576"/>
            <a:chExt cx="11650471" cy="402336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18872442" y="611576"/>
              <a:ext cx="11650471" cy="4023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3275" y="611576"/>
              <a:ext cx="10001144" cy="100549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atin typeface="Trebuchet MS" pitchFamily="34" charset="0"/>
                </a:rPr>
                <a:t>http://genomereference.org</a:t>
              </a:r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73810" y="1620010"/>
              <a:ext cx="2343745" cy="2343744"/>
            </a:xfrm>
            <a:prstGeom prst="rect">
              <a:avLst/>
            </a:prstGeom>
            <a:grpFill/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79366" y="3442923"/>
              <a:ext cx="520833" cy="520832"/>
            </a:xfrm>
            <a:prstGeom prst="rect">
              <a:avLst/>
            </a:prstGeom>
            <a:grpFill/>
          </p:spPr>
        </p:pic>
        <p:sp>
          <p:nvSpPr>
            <p:cNvPr id="54" name="TextBox 53"/>
            <p:cNvSpPr txBox="1"/>
            <p:nvPr/>
          </p:nvSpPr>
          <p:spPr>
            <a:xfrm>
              <a:off x="27205757" y="3898651"/>
              <a:ext cx="3170998" cy="70384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Trebuchet MS" pitchFamily="34" charset="0"/>
                </a:rPr>
                <a:t>@GenomeRef</a:t>
              </a: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24763" y="1923829"/>
              <a:ext cx="3913034" cy="1138337"/>
            </a:xfrm>
            <a:prstGeom prst="rect">
              <a:avLst/>
            </a:prstGeom>
            <a:grpFill/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06470" y="3169296"/>
              <a:ext cx="3396731" cy="1358693"/>
            </a:xfrm>
            <a:prstGeom prst="rect">
              <a:avLst/>
            </a:prstGeom>
            <a:grpFill/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63591" y="3206207"/>
              <a:ext cx="3883490" cy="1200829"/>
            </a:xfrm>
            <a:prstGeom prst="rect">
              <a:avLst/>
            </a:prstGeom>
            <a:grpFill/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06468" y="1928441"/>
              <a:ext cx="3385607" cy="624727"/>
            </a:xfrm>
            <a:prstGeom prst="rect">
              <a:avLst/>
            </a:prstGeom>
            <a:grpFill/>
          </p:spPr>
        </p:pic>
      </p:grpSp>
      <p:sp>
        <p:nvSpPr>
          <p:cNvPr id="21" name="Rectangle 20"/>
          <p:cNvSpPr/>
          <p:nvPr/>
        </p:nvSpPr>
        <p:spPr>
          <a:xfrm>
            <a:off x="21628797" y="5930637"/>
            <a:ext cx="8944278" cy="3933384"/>
          </a:xfrm>
          <a:prstGeom prst="rect">
            <a:avLst/>
          </a:prstGeom>
          <a:solidFill>
            <a:srgbClr val="F6BC94"/>
          </a:solidFill>
        </p:spPr>
        <p:txBody>
          <a:bodyPr wrap="square" lIns="45720" tIns="27432" rIns="45720" bIns="27432">
            <a:spAutoFit/>
          </a:bodyPr>
          <a:lstStyle/>
          <a:p>
            <a:pPr marL="571500" lvl="1" indent="-571500">
              <a:buClr>
                <a:srgbClr val="8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Gap closures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lvl="1" indent="-571500">
              <a:buClr>
                <a:srgbClr val="8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Targeted base and component updates (with clinically related examples shown)</a:t>
            </a:r>
          </a:p>
          <a:p>
            <a:pPr marL="571500" lvl="1" indent="-571500">
              <a:buClr>
                <a:srgbClr val="8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Tiling path changes</a:t>
            </a:r>
          </a:p>
          <a:p>
            <a:pPr marL="571500" lvl="1" indent="-571500">
              <a:buClr>
                <a:srgbClr val="8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Modeled centromere sequence replace gaps</a:t>
            </a:r>
          </a:p>
          <a:p>
            <a:pPr marL="571500" lvl="1" indent="-571500">
              <a:buClr>
                <a:srgbClr val="8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Alternate sequence </a:t>
            </a:r>
            <a:r>
              <a:rPr lang="en-US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representations</a:t>
            </a:r>
          </a:p>
          <a:p>
            <a:pPr marL="0" lvl="1">
              <a:buClr>
                <a:srgbClr val="800000"/>
              </a:buClr>
              <a:buSzPct val="100000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for &gt;170 regions </a:t>
            </a:r>
            <a:endParaRPr lang="en-US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656255" y="5072435"/>
            <a:ext cx="862982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dirty="0" smtClean="0">
                <a:latin typeface="Trebuchet MS" pitchFamily="34" charset="0"/>
              </a:rPr>
              <a:t>Types of updates in GRCh38</a:t>
            </a:r>
            <a:endParaRPr lang="en-US" sz="5200" dirty="0">
              <a:latin typeface="Trebuchet MS" pitchFamily="34" charset="0"/>
            </a:endParaRPr>
          </a:p>
        </p:txBody>
      </p:sp>
      <p:grpSp>
        <p:nvGrpSpPr>
          <p:cNvPr id="72" name="Group 71"/>
          <p:cNvGrpSpPr>
            <a:grpSpLocks noChangeAspect="1"/>
          </p:cNvGrpSpPr>
          <p:nvPr/>
        </p:nvGrpSpPr>
        <p:grpSpPr>
          <a:xfrm>
            <a:off x="11047693" y="26439321"/>
            <a:ext cx="8958271" cy="10332720"/>
            <a:chOff x="12533594" y="26617122"/>
            <a:chExt cx="8726156" cy="10064993"/>
          </a:xfrm>
        </p:grpSpPr>
        <p:grpSp>
          <p:nvGrpSpPr>
            <p:cNvPr id="118" name="Group 117"/>
            <p:cNvGrpSpPr>
              <a:grpSpLocks noChangeAspect="1"/>
            </p:cNvGrpSpPr>
            <p:nvPr/>
          </p:nvGrpSpPr>
          <p:grpSpPr>
            <a:xfrm>
              <a:off x="12533594" y="26617122"/>
              <a:ext cx="8686800" cy="4785102"/>
              <a:chOff x="0" y="1524000"/>
              <a:chExt cx="9144000" cy="5036950"/>
            </a:xfrm>
          </p:grpSpPr>
          <p:pic>
            <p:nvPicPr>
              <p:cNvPr id="119" name="Picture 118"/>
              <p:cNvPicPr>
                <a:picLocks noChangeAspect="1"/>
              </p:cNvPicPr>
              <p:nvPr/>
            </p:nvPicPr>
            <p:blipFill rotWithShape="1">
              <a:blip r:embed="rId28"/>
              <a:srcRect l="29267" t="14953" r="1576" b="3778"/>
              <a:stretch/>
            </p:blipFill>
            <p:spPr>
              <a:xfrm>
                <a:off x="0" y="1524000"/>
                <a:ext cx="9144000" cy="5036950"/>
              </a:xfrm>
              <a:prstGeom prst="rect">
                <a:avLst/>
              </a:prstGeom>
            </p:spPr>
          </p:pic>
          <p:sp>
            <p:nvSpPr>
              <p:cNvPr id="120" name="TextBox 119"/>
              <p:cNvSpPr txBox="1"/>
              <p:nvPr/>
            </p:nvSpPr>
            <p:spPr>
              <a:xfrm>
                <a:off x="6138396" y="1938007"/>
                <a:ext cx="27008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GRCh37 Chr. 8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6138396" y="4203866"/>
                <a:ext cx="27008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GRCh38 Chr. 8</a:t>
                </a: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2684977" y="2220184"/>
                <a:ext cx="11224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NEFL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2681227" y="4720118"/>
                <a:ext cx="11224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NEFL</a:t>
                </a:r>
              </a:p>
            </p:txBody>
          </p:sp>
        </p:grpSp>
        <p:grpSp>
          <p:nvGrpSpPr>
            <p:cNvPr id="124" name="Group 123"/>
            <p:cNvGrpSpPr>
              <a:grpSpLocks noChangeAspect="1"/>
            </p:cNvGrpSpPr>
            <p:nvPr/>
          </p:nvGrpSpPr>
          <p:grpSpPr>
            <a:xfrm>
              <a:off x="12572950" y="31878355"/>
              <a:ext cx="8686800" cy="4803760"/>
              <a:chOff x="-36844" y="1350666"/>
              <a:chExt cx="9144000" cy="5056590"/>
            </a:xfrm>
          </p:grpSpPr>
          <p:grpSp>
            <p:nvGrpSpPr>
              <p:cNvPr id="125" name="Group 124"/>
              <p:cNvGrpSpPr/>
              <p:nvPr/>
            </p:nvGrpSpPr>
            <p:grpSpPr>
              <a:xfrm>
                <a:off x="-36844" y="1350666"/>
                <a:ext cx="9144000" cy="5056590"/>
                <a:chOff x="-36844" y="1350666"/>
                <a:chExt cx="9144000" cy="5056590"/>
              </a:xfrm>
            </p:grpSpPr>
            <p:sp>
              <p:nvSpPr>
                <p:cNvPr id="128" name="TextBox 127"/>
                <p:cNvSpPr txBox="1"/>
                <p:nvPr/>
              </p:nvSpPr>
              <p:spPr>
                <a:xfrm>
                  <a:off x="7252034" y="1987064"/>
                  <a:ext cx="15871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GRCh37 Chr. 8</a:t>
                  </a:r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7252034" y="4287296"/>
                  <a:ext cx="15871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GRCh38 Chr. 8</a:t>
                  </a:r>
                </a:p>
              </p:txBody>
            </p:sp>
            <p:grpSp>
              <p:nvGrpSpPr>
                <p:cNvPr id="130" name="Group 129"/>
                <p:cNvGrpSpPr/>
                <p:nvPr/>
              </p:nvGrpSpPr>
              <p:grpSpPr>
                <a:xfrm>
                  <a:off x="-36844" y="1350666"/>
                  <a:ext cx="9144000" cy="5056590"/>
                  <a:chOff x="-36844" y="1350666"/>
                  <a:chExt cx="9144000" cy="5056590"/>
                </a:xfrm>
              </p:grpSpPr>
              <p:pic>
                <p:nvPicPr>
                  <p:cNvPr id="138" name="Picture 137"/>
                  <p:cNvPicPr>
                    <a:picLocks noChangeAspect="1"/>
                  </p:cNvPicPr>
                  <p:nvPr/>
                </p:nvPicPr>
                <p:blipFill rotWithShape="1">
                  <a:blip r:embed="rId29"/>
                  <a:srcRect l="29444" t="14953" r="1666" b="3778"/>
                  <a:stretch/>
                </p:blipFill>
                <p:spPr>
                  <a:xfrm>
                    <a:off x="-36844" y="1350666"/>
                    <a:ext cx="9144000" cy="5056590"/>
                  </a:xfrm>
                  <a:prstGeom prst="rect">
                    <a:avLst/>
                  </a:prstGeom>
                  <a:ln w="19050">
                    <a:solidFill>
                      <a:schemeClr val="tx2">
                        <a:lumMod val="50000"/>
                      </a:schemeClr>
                    </a:solidFill>
                  </a:ln>
                </p:spPr>
              </p:pic>
              <p:sp>
                <p:nvSpPr>
                  <p:cNvPr id="139" name="Rounded Rectangle 138"/>
                  <p:cNvSpPr/>
                  <p:nvPr/>
                </p:nvSpPr>
                <p:spPr>
                  <a:xfrm>
                    <a:off x="5136444" y="1801585"/>
                    <a:ext cx="572588" cy="1265465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4522288" y="3107032"/>
                  <a:ext cx="942342" cy="18466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C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1-bp insertion</a:t>
                  </a:r>
                </a:p>
              </p:txBody>
            </p:sp>
            <p:sp>
              <p:nvSpPr>
                <p:cNvPr id="132" name="Oval Callout 131"/>
                <p:cNvSpPr/>
                <p:nvPr/>
              </p:nvSpPr>
              <p:spPr>
                <a:xfrm>
                  <a:off x="4461700" y="3076051"/>
                  <a:ext cx="1057356" cy="254975"/>
                </a:xfrm>
                <a:prstGeom prst="wedgeEllipseCallout">
                  <a:avLst>
                    <a:gd name="adj1" fmla="val -81"/>
                    <a:gd name="adj2" fmla="val -450770"/>
                  </a:avLst>
                </a:prstGeom>
                <a:noFill/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1756350" y="2202404"/>
                  <a:ext cx="112242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chemeClr val="accent6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NEFL</a:t>
                  </a: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1756349" y="4521385"/>
                  <a:ext cx="112242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chemeClr val="accent6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NEFL</a:t>
                  </a:r>
                </a:p>
              </p:txBody>
            </p:sp>
            <p:sp>
              <p:nvSpPr>
                <p:cNvPr id="135" name="Rounded Rectangle 134"/>
                <p:cNvSpPr/>
                <p:nvPr/>
              </p:nvSpPr>
              <p:spPr>
                <a:xfrm>
                  <a:off x="4248148" y="1800230"/>
                  <a:ext cx="564445" cy="1265465"/>
                </a:xfrm>
                <a:prstGeom prst="roundRect">
                  <a:avLst/>
                </a:prstGeom>
                <a:noFill/>
                <a:ln w="28575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ounded Rectangle 135"/>
                <p:cNvSpPr/>
                <p:nvPr/>
              </p:nvSpPr>
              <p:spPr>
                <a:xfrm>
                  <a:off x="5274155" y="4133852"/>
                  <a:ext cx="478941" cy="1250648"/>
                </a:xfrm>
                <a:prstGeom prst="roundRect">
                  <a:avLst/>
                </a:prstGeom>
                <a:noFill/>
                <a:ln w="28575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ounded Rectangle 136"/>
                <p:cNvSpPr/>
                <p:nvPr/>
              </p:nvSpPr>
              <p:spPr>
                <a:xfrm>
                  <a:off x="4724400" y="4133852"/>
                  <a:ext cx="478941" cy="1250648"/>
                </a:xfrm>
                <a:prstGeom prst="roundRect">
                  <a:avLst/>
                </a:prstGeom>
                <a:noFill/>
                <a:ln w="28575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6" name="TextBox 125"/>
              <p:cNvSpPr txBox="1"/>
              <p:nvPr/>
            </p:nvSpPr>
            <p:spPr>
              <a:xfrm>
                <a:off x="6171554" y="1905402"/>
                <a:ext cx="27008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GRCh37 Chr. 8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6276674" y="4211674"/>
                <a:ext cx="27008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GRCh38 Chr. 8</a:t>
                </a:r>
              </a:p>
            </p:txBody>
          </p:sp>
        </p:grpSp>
      </p:grpSp>
      <p:sp>
        <p:nvSpPr>
          <p:cNvPr id="110" name="Rectangle 109"/>
          <p:cNvSpPr/>
          <p:nvPr/>
        </p:nvSpPr>
        <p:spPr>
          <a:xfrm>
            <a:off x="12282475" y="25534784"/>
            <a:ext cx="6704536" cy="80021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5200" dirty="0">
                <a:latin typeface="Trebuchet MS" panose="020B0603020202020204" pitchFamily="34" charset="0"/>
              </a:rPr>
              <a:t>Targeted </a:t>
            </a:r>
            <a:r>
              <a:rPr lang="en-US" sz="5200" dirty="0" smtClean="0">
                <a:latin typeface="Trebuchet MS" panose="020B0603020202020204" pitchFamily="34" charset="0"/>
              </a:rPr>
              <a:t>base update </a:t>
            </a: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 rotWithShape="1">
          <a:blip r:embed="rId30"/>
          <a:srcRect l="1123" t="7191" r="86322"/>
          <a:stretch/>
        </p:blipFill>
        <p:spPr>
          <a:xfrm>
            <a:off x="9856442" y="12426869"/>
            <a:ext cx="2300748" cy="10183761"/>
          </a:xfrm>
          <a:prstGeom prst="rect">
            <a:avLst/>
          </a:prstGeom>
        </p:spPr>
      </p:pic>
      <p:grpSp>
        <p:nvGrpSpPr>
          <p:cNvPr id="69" name="Group 68"/>
          <p:cNvGrpSpPr/>
          <p:nvPr/>
        </p:nvGrpSpPr>
        <p:grpSpPr>
          <a:xfrm>
            <a:off x="21415156" y="20435360"/>
            <a:ext cx="9221150" cy="4611768"/>
            <a:chOff x="21390308" y="22034388"/>
            <a:chExt cx="9221150" cy="4611768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0308" y="22165596"/>
              <a:ext cx="5280656" cy="4480560"/>
            </a:xfrm>
            <a:prstGeom prst="rect">
              <a:avLst/>
            </a:prstGeom>
          </p:spPr>
        </p:pic>
        <p:sp>
          <p:nvSpPr>
            <p:cNvPr id="91" name="Rectangle 90"/>
            <p:cNvSpPr/>
            <p:nvPr/>
          </p:nvSpPr>
          <p:spPr>
            <a:xfrm>
              <a:off x="26796130" y="22034388"/>
              <a:ext cx="3815328" cy="35086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3600" dirty="0"/>
                <a:t>The GRC welcomes users to report assembly </a:t>
              </a:r>
              <a:r>
                <a:rPr lang="en-US" sz="3600" dirty="0" smtClean="0"/>
                <a:t>problems</a:t>
              </a:r>
            </a:p>
            <a:p>
              <a:r>
                <a:rPr lang="en-US" sz="3000" dirty="0" smtClean="0">
                  <a:hlinkClick r:id="rId32"/>
                </a:rPr>
                <a:t>http</a:t>
              </a:r>
              <a:r>
                <a:rPr lang="en-US" sz="3000" dirty="0">
                  <a:hlinkClick r:id="rId32"/>
                </a:rPr>
                <a:t>://</a:t>
              </a:r>
              <a:r>
                <a:rPr lang="en-US" sz="3000" dirty="0" smtClean="0">
                  <a:hlinkClick r:id="rId32"/>
                </a:rPr>
                <a:t>www.ncbi.nlm.nih.gov/projects/genome/assembly/grc/ReportAnIssue.shtml</a:t>
              </a:r>
              <a:endParaRPr lang="en-US" sz="3000" dirty="0"/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86736" y="25134794"/>
              <a:ext cx="1371600" cy="1371600"/>
            </a:xfrm>
            <a:prstGeom prst="rect">
              <a:avLst/>
            </a:prstGeom>
          </p:spPr>
        </p:pic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15" y="10152259"/>
            <a:ext cx="1371600" cy="1371600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21601184" y="10000833"/>
            <a:ext cx="9029337" cy="4124770"/>
            <a:chOff x="21542932" y="10421051"/>
            <a:chExt cx="9029337" cy="4124770"/>
          </a:xfrm>
        </p:grpSpPr>
        <p:sp>
          <p:nvSpPr>
            <p:cNvPr id="58" name="Rectangle 57"/>
            <p:cNvSpPr/>
            <p:nvPr/>
          </p:nvSpPr>
          <p:spPr>
            <a:xfrm>
              <a:off x="21542932" y="10421051"/>
              <a:ext cx="9029337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 smtClean="0"/>
                <a:t>GRCh38 sequence</a:t>
              </a:r>
              <a:r>
                <a:rPr lang="en-US" sz="3600" b="1" dirty="0"/>
                <a:t>: </a:t>
              </a:r>
              <a:r>
                <a:rPr lang="en-US" sz="3600" dirty="0" smtClean="0"/>
                <a:t>You can download GRCh38 files </a:t>
              </a:r>
              <a:r>
                <a:rPr lang="en-US" sz="3600" dirty="0"/>
                <a:t>including alignments of the alt loci to the primary </a:t>
              </a:r>
              <a:r>
                <a:rPr lang="en-US" sz="3600" dirty="0" smtClean="0"/>
                <a:t>assembly from </a:t>
              </a:r>
              <a:r>
                <a:rPr lang="en-US" sz="3600" dirty="0"/>
                <a:t>the GenBank FTP site</a:t>
              </a:r>
              <a:r>
                <a:rPr lang="en-US" sz="3600" dirty="0" smtClean="0"/>
                <a:t>:</a:t>
              </a:r>
              <a:endParaRPr lang="en-US" sz="3600" dirty="0"/>
            </a:p>
            <a:p>
              <a:r>
                <a:rPr lang="en-US" sz="3600" dirty="0" smtClean="0"/>
                <a:t> </a:t>
              </a:r>
              <a:endParaRPr lang="en-US" sz="3600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17809" y="12115218"/>
              <a:ext cx="1371600" cy="1371600"/>
            </a:xfrm>
            <a:prstGeom prst="rect">
              <a:avLst/>
            </a:prstGeom>
          </p:spPr>
        </p:pic>
        <p:sp>
          <p:nvSpPr>
            <p:cNvPr id="147" name="Rectangle 146"/>
            <p:cNvSpPr/>
            <p:nvPr/>
          </p:nvSpPr>
          <p:spPr>
            <a:xfrm>
              <a:off x="21586268" y="12145164"/>
              <a:ext cx="7131302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000" dirty="0" smtClean="0">
                  <a:hlinkClick r:id="rId36"/>
                </a:rPr>
                <a:t>ftp</a:t>
              </a:r>
              <a:r>
                <a:rPr lang="en-US" sz="3000" dirty="0">
                  <a:hlinkClick r:id="rId36"/>
                </a:rPr>
                <a:t>://ftp.ncbi.nlm.nih.gov/genbank/genomes/Eukaryotes/vertebrates_mammals/Homo_sapiens/GRCh38</a:t>
              </a:r>
              <a:r>
                <a:rPr lang="en-US" sz="3000" dirty="0" smtClean="0">
                  <a:hlinkClick r:id="rId36"/>
                </a:rPr>
                <a:t>/</a:t>
              </a:r>
              <a:endParaRPr lang="en-US" sz="3000" dirty="0" smtClean="0"/>
            </a:p>
            <a:p>
              <a:endParaRPr lang="en-US" sz="3000" dirty="0"/>
            </a:p>
            <a:p>
              <a:r>
                <a:rPr lang="en-US" sz="3000" dirty="0" smtClean="0"/>
                <a:t> </a:t>
              </a:r>
              <a:endParaRPr lang="en-US" sz="30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71425" y="11766280"/>
            <a:ext cx="9138885" cy="4832421"/>
            <a:chOff x="398855" y="11918680"/>
            <a:chExt cx="9138885" cy="4832421"/>
          </a:xfrm>
        </p:grpSpPr>
        <p:sp>
          <p:nvSpPr>
            <p:cNvPr id="68" name="Rectangle 67"/>
            <p:cNvSpPr/>
            <p:nvPr/>
          </p:nvSpPr>
          <p:spPr>
            <a:xfrm>
              <a:off x="450346" y="11918680"/>
              <a:ext cx="9087394" cy="22159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3600" b="1" dirty="0"/>
                <a:t>Graphical representation of GRCh38.p4. </a:t>
              </a:r>
              <a:r>
                <a:rPr lang="en-US" sz="3600" dirty="0"/>
                <a:t>Ideograms represent the primary assembly unit. Regions affiliated with Chr. 9 which contain alt loci, fix and novel patches are shown in detail</a:t>
              </a:r>
              <a:r>
                <a:rPr lang="en-US" sz="3600" dirty="0" smtClean="0"/>
                <a:t>.</a:t>
              </a:r>
              <a:endParaRPr lang="en-US" sz="3600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398855" y="14165778"/>
              <a:ext cx="6051378" cy="25853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3600" dirty="0" smtClean="0"/>
                <a:t>Find more details at GRC “Human Genome </a:t>
              </a:r>
              <a:r>
                <a:rPr lang="en-US" sz="3600" dirty="0"/>
                <a:t>Overview”: </a:t>
              </a:r>
              <a:r>
                <a:rPr lang="en-US" sz="3000" dirty="0">
                  <a:hlinkClick r:id="rId37"/>
                </a:rPr>
                <a:t>http://www.ncbi.nlm.nih.gov/projects/genome/assembly/grc/human</a:t>
              </a:r>
              <a:r>
                <a:rPr lang="en-US" sz="3000" dirty="0" smtClean="0">
                  <a:hlinkClick r:id="rId37"/>
                </a:rPr>
                <a:t>/</a:t>
              </a:r>
              <a:endParaRPr lang="en-US" sz="3000" dirty="0" smtClean="0"/>
            </a:p>
            <a:p>
              <a:endParaRPr lang="en-US" sz="3600" dirty="0"/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5512" y="14252694"/>
              <a:ext cx="1371600" cy="1371600"/>
            </a:xfrm>
            <a:prstGeom prst="rect">
              <a:avLst/>
            </a:prstGeom>
          </p:spPr>
        </p:pic>
      </p:grpSp>
      <p:pic>
        <p:nvPicPr>
          <p:cNvPr id="76" name="Picture 75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14" y="25482844"/>
            <a:ext cx="914400" cy="914400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5969287" y="29638959"/>
            <a:ext cx="440266" cy="76719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Callout 79"/>
          <p:cNvSpPr/>
          <p:nvPr/>
        </p:nvSpPr>
        <p:spPr>
          <a:xfrm>
            <a:off x="12207764" y="15416279"/>
            <a:ext cx="1933013" cy="1398521"/>
          </a:xfrm>
          <a:prstGeom prst="wedgeEllipseCallout">
            <a:avLst>
              <a:gd name="adj1" fmla="val 64241"/>
              <a:gd name="adj2" fmla="val 63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5">
                    <a:lumMod val="75000"/>
                  </a:schemeClr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7202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11442</TotalTime>
  <Words>447</Words>
  <Application>Microsoft Office PowerPoint</Application>
  <PresentationFormat>Custom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MS PGothic</vt:lpstr>
      <vt:lpstr>Arial</vt:lpstr>
      <vt:lpstr>Calibri</vt:lpstr>
      <vt:lpstr>Calibri Light</vt:lpstr>
      <vt:lpstr>Gill Sans MT</vt:lpstr>
      <vt:lpstr>Times New Roman</vt:lpstr>
      <vt:lpstr>Trebuchet MS</vt:lpstr>
      <vt:lpstr>Wingdings</vt:lpstr>
      <vt:lpstr>Office Theme</vt:lpstr>
      <vt:lpstr>PowerPoint Presentation</vt:lpstr>
    </vt:vector>
  </TitlesOfParts>
  <Company>NCBI-NLM-NIH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Rezaie, Tayebeh (NIH/NLM/NCBI) [C]</dc:creator>
  <cp:lastModifiedBy>Rezaie, Tayebeh (NIH/NLM/NCBI) [C]</cp:lastModifiedBy>
  <cp:revision>225</cp:revision>
  <cp:lastPrinted>2015-09-30T20:02:03Z</cp:lastPrinted>
  <dcterms:created xsi:type="dcterms:W3CDTF">2015-09-21T01:30:09Z</dcterms:created>
  <dcterms:modified xsi:type="dcterms:W3CDTF">2015-09-30T20:06:39Z</dcterms:modified>
</cp:coreProperties>
</file>