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9" autoAdjust="0"/>
    <p:restoredTop sz="94660"/>
  </p:normalViewPr>
  <p:slideViewPr>
    <p:cSldViewPr>
      <p:cViewPr varScale="1">
        <p:scale>
          <a:sx n="15" d="100"/>
          <a:sy n="15" d="100"/>
        </p:scale>
        <p:origin x="-3714" y="-252"/>
      </p:cViewPr>
      <p:guideLst>
        <p:guide orient="horz" pos="1382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3"/>
            <a:ext cx="27980640" cy="940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22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2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3"/>
            <a:ext cx="27980640" cy="871728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6"/>
            <a:ext cx="27980640" cy="9601197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8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26457" y="65542163"/>
            <a:ext cx="53052343" cy="185389517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27442" y="65542163"/>
            <a:ext cx="53052347" cy="185389517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84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9824723"/>
            <a:ext cx="14544677" cy="409447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13919200"/>
            <a:ext cx="14544677" cy="2528824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3"/>
            <a:ext cx="14550390" cy="409447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0"/>
            <a:ext cx="14550390" cy="2528824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1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1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1747520"/>
            <a:ext cx="10829927" cy="743712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3"/>
            <a:ext cx="18402300" cy="37459923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9184643"/>
            <a:ext cx="10829927" cy="30022803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53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3"/>
            <a:ext cx="19751040" cy="5151117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30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3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919310" y="11247123"/>
            <a:ext cx="26660477" cy="2396845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26459" y="11247123"/>
            <a:ext cx="79444213" cy="2396845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92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83"/>
            <a:ext cx="29626560" cy="28966163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B1D88-A01A-44BB-97BD-9B2503E7B1A6}" type="datetimeFigureOut">
              <a:rPr lang="en-US" smtClean="0"/>
              <a:t>10/19/2013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0FCA2-5FB1-40A0-B01E-B45FEF85AD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23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hyperlink" Target="http://genomereference.org/" TargetMode="External"/><Relationship Id="rId26" Type="http://schemas.openxmlformats.org/officeDocument/2006/relationships/image" Target="../media/image24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6.png"/><Relationship Id="rId12" Type="http://schemas.openxmlformats.org/officeDocument/2006/relationships/image" Target="../media/image11.gif"/><Relationship Id="rId17" Type="http://schemas.openxmlformats.org/officeDocument/2006/relationships/image" Target="../media/image16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9.gif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8209122"/>
            <a:ext cx="4800600" cy="33726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209122"/>
            <a:ext cx="4800600" cy="3392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2995" y="1234857"/>
            <a:ext cx="2065020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latin typeface="Trebuchet MS" pitchFamily="34" charset="0"/>
              </a:rPr>
              <a:t>Updating the human reference assembly</a:t>
            </a:r>
          </a:p>
          <a:p>
            <a:r>
              <a:rPr lang="en-US" sz="5400" dirty="0" smtClean="0">
                <a:latin typeface="Trebuchet MS" pitchFamily="34" charset="0"/>
              </a:rPr>
              <a:t>V.A. Schneider, P. Flicek, T. Graves, T. Hubbard &amp; D.M. Church for</a:t>
            </a:r>
          </a:p>
          <a:p>
            <a:r>
              <a:rPr lang="en-US" sz="5400" dirty="0" smtClean="0">
                <a:latin typeface="Trebuchet MS" pitchFamily="34" charset="0"/>
              </a:rPr>
              <a:t>the Genome Reference Consortium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1757863" y="948690"/>
            <a:ext cx="10227087" cy="3531811"/>
            <a:chOff x="21757863" y="948690"/>
            <a:chExt cx="10227087" cy="3531811"/>
          </a:xfrm>
        </p:grpSpPr>
        <p:sp>
          <p:nvSpPr>
            <p:cNvPr id="9" name="Rectangle 8"/>
            <p:cNvSpPr/>
            <p:nvPr/>
          </p:nvSpPr>
          <p:spPr>
            <a:xfrm>
              <a:off x="21757863" y="948690"/>
              <a:ext cx="10227087" cy="353181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215063" y="948690"/>
              <a:ext cx="91839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atin typeface="Trebuchet MS" pitchFamily="34" charset="0"/>
                </a:rPr>
                <a:t>http://genomereference.org</a:t>
              </a:r>
              <a:endParaRPr lang="en-US" sz="5400" dirty="0">
                <a:latin typeface="Trebuchet MS" pitchFamily="34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35063" y="1833920"/>
              <a:ext cx="2057400" cy="20574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5463" y="3434120"/>
              <a:ext cx="457200" cy="4572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9073063" y="3834170"/>
              <a:ext cx="29118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latin typeface="Trebuchet MS" pitchFamily="34" charset="0"/>
                </a:rPr>
                <a:t>@GenomeRef</a:t>
              </a:r>
              <a:endParaRPr lang="en-US" sz="3600" dirty="0">
                <a:latin typeface="Trebuchet MS" pitchFamily="34" charset="0"/>
              </a:endParaRPr>
            </a:p>
          </p:txBody>
        </p:sp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22138863" y="2100620"/>
              <a:ext cx="6611197" cy="2286000"/>
              <a:chOff x="21048966" y="1106950"/>
              <a:chExt cx="5068584" cy="175260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48966" y="1137652"/>
                <a:ext cx="2286000" cy="735399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84078" y="1106950"/>
                <a:ext cx="2633472" cy="766101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87366" y="1945149"/>
                <a:ext cx="2630184" cy="91440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48966" y="1945150"/>
                <a:ext cx="2286000" cy="914400"/>
              </a:xfrm>
              <a:prstGeom prst="rect">
                <a:avLst/>
              </a:prstGeom>
            </p:spPr>
          </p:pic>
        </p:grp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814" y="42024300"/>
            <a:ext cx="906236" cy="914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550" y="42024300"/>
            <a:ext cx="914400" cy="914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1525" y="42214800"/>
            <a:ext cx="2409825" cy="7429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0" y="22402800"/>
            <a:ext cx="9570992" cy="18288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0" y="33223200"/>
            <a:ext cx="6858000" cy="164945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5797" y="33223200"/>
            <a:ext cx="6323203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6730" y="33223200"/>
            <a:ext cx="4561070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600" y="38481000"/>
            <a:ext cx="4564051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053700" y="19050000"/>
            <a:ext cx="9995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rebuchet MS" pitchFamily="34" charset="0"/>
              </a:rPr>
              <a:t>GRCh37.p13 Assembly Statistics</a:t>
            </a:r>
            <a:endParaRPr lang="en-US" sz="5400" dirty="0">
              <a:latin typeface="Trebuchet MS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399" y="4962525"/>
            <a:ext cx="10229850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rebuchet MS" pitchFamily="34" charset="0"/>
              </a:rPr>
              <a:t>The GRCh38 human </a:t>
            </a:r>
            <a:r>
              <a:rPr lang="en-US" sz="3600" dirty="0">
                <a:latin typeface="Trebuchet MS" pitchFamily="34" charset="0"/>
              </a:rPr>
              <a:t>reference assembly </a:t>
            </a:r>
            <a:r>
              <a:rPr lang="en-US" sz="3600" dirty="0" smtClean="0">
                <a:latin typeface="Trebuchet MS" pitchFamily="34" charset="0"/>
              </a:rPr>
              <a:t>is currently being processed and will be released this fall. </a:t>
            </a:r>
            <a:r>
              <a:rPr lang="en-US" sz="3600" dirty="0">
                <a:latin typeface="Trebuchet MS" pitchFamily="34" charset="0"/>
              </a:rPr>
              <a:t>If you have questions </a:t>
            </a:r>
            <a:r>
              <a:rPr lang="en-US" sz="3600" dirty="0" smtClean="0">
                <a:latin typeface="Trebuchet MS" pitchFamily="34" charset="0"/>
              </a:rPr>
              <a:t>about this, </a:t>
            </a:r>
            <a:r>
              <a:rPr lang="en-US" sz="3600" dirty="0">
                <a:latin typeface="Trebuchet MS" pitchFamily="34" charset="0"/>
              </a:rPr>
              <a:t>let us </a:t>
            </a:r>
            <a:r>
              <a:rPr lang="en-US" sz="3600" dirty="0" smtClean="0">
                <a:latin typeface="Trebuchet MS" pitchFamily="34" charset="0"/>
              </a:rPr>
              <a:t>know at </a:t>
            </a:r>
            <a:r>
              <a:rPr lang="en-US" sz="3600" dirty="0" smtClean="0">
                <a:latin typeface="Trebuchet MS" pitchFamily="34" charset="0"/>
                <a:hlinkClick r:id="rId18"/>
              </a:rPr>
              <a:t>http://genomereference.org</a:t>
            </a:r>
            <a:r>
              <a:rPr lang="en-US" sz="3600" dirty="0" smtClean="0">
                <a:latin typeface="Trebuchet MS" pitchFamily="34" charset="0"/>
              </a:rPr>
              <a:t>. </a:t>
            </a:r>
            <a:endParaRPr lang="en-US" sz="3600" dirty="0">
              <a:latin typeface="Trebuchet MS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0200" y="7239000"/>
            <a:ext cx="83834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rebuchet MS" pitchFamily="34" charset="0"/>
              </a:rPr>
              <a:t>Reference Assembly Model</a:t>
            </a:r>
            <a:endParaRPr lang="en-US" sz="5400" dirty="0">
              <a:latin typeface="Trebuchet MS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4399" y="16111478"/>
            <a:ext cx="10058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Graphical representation of GRCh37.p13. </a:t>
            </a:r>
            <a:r>
              <a:rPr lang="en-US" sz="3600" dirty="0" smtClean="0"/>
              <a:t>Ideograms represent the primary assembly unit. Sequences affiliated with chr. 6 are shown in greater detail. Alignments of alt loci and patch scaffolds to the primary assembly provide chromosome context.</a:t>
            </a:r>
            <a:endParaRPr lang="en-US" sz="3600" dirty="0"/>
          </a:p>
        </p:txBody>
      </p:sp>
      <p:sp>
        <p:nvSpPr>
          <p:cNvPr id="30" name="TextBox 29"/>
          <p:cNvSpPr txBox="1"/>
          <p:nvPr/>
        </p:nvSpPr>
        <p:spPr>
          <a:xfrm>
            <a:off x="973248" y="20068490"/>
            <a:ext cx="10057607" cy="175432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/>
              <a:t>178 regions: 3.15% of chromosome sequence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/>
              <a:t>131 FIX patches: Add 6.8 Mb novel sequence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/>
              <a:t>73 NOVEL patches: Add &gt;800 Kb novel sequence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778" y="25786030"/>
            <a:ext cx="100351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Patch, alternate loci and assembly region data. </a:t>
            </a:r>
            <a:r>
              <a:rPr lang="en-US" sz="3600" dirty="0"/>
              <a:t>FIX patches correct assembly errors. NOVEL </a:t>
            </a:r>
            <a:r>
              <a:rPr lang="en-US" sz="3600" dirty="0" smtClean="0"/>
              <a:t>patches represent </a:t>
            </a:r>
            <a:r>
              <a:rPr lang="en-US" sz="3600" dirty="0"/>
              <a:t>sequence variants. Regions are domains where patches and alt loci </a:t>
            </a:r>
            <a:r>
              <a:rPr lang="en-US" sz="3600" dirty="0" smtClean="0"/>
              <a:t>align.</a:t>
            </a:r>
            <a:endParaRPr lang="en-US" sz="3600" dirty="0"/>
          </a:p>
        </p:txBody>
      </p:sp>
      <p:sp>
        <p:nvSpPr>
          <p:cNvPr id="37" name="TextBox 36"/>
          <p:cNvSpPr txBox="1"/>
          <p:nvPr/>
        </p:nvSpPr>
        <p:spPr>
          <a:xfrm>
            <a:off x="963643" y="31731209"/>
            <a:ext cx="977248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rebuchet MS" pitchFamily="34" charset="0"/>
              </a:rPr>
              <a:t>Increased Allelic Diversity: A</a:t>
            </a:r>
          </a:p>
          <a:p>
            <a:r>
              <a:rPr lang="en-US" sz="5400" dirty="0" smtClean="0">
                <a:latin typeface="Trebuchet MS" pitchFamily="34" charset="0"/>
              </a:rPr>
              <a:t>Means of Improving Alignments</a:t>
            </a:r>
            <a:endParaRPr lang="en-US" sz="5400" dirty="0">
              <a:latin typeface="Trebuchet MS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1948" y="28058313"/>
            <a:ext cx="501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Unresolved Human Issues</a:t>
            </a:r>
            <a:endParaRPr lang="en-US" sz="3600" dirty="0"/>
          </a:p>
        </p:txBody>
      </p:sp>
      <p:sp>
        <p:nvSpPr>
          <p:cNvPr id="41" name="TextBox 40"/>
          <p:cNvSpPr txBox="1"/>
          <p:nvPr/>
        </p:nvSpPr>
        <p:spPr>
          <a:xfrm>
            <a:off x="6560549" y="28058313"/>
            <a:ext cx="4100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Resolved for GRCh38</a:t>
            </a:r>
            <a:endParaRPr lang="en-US" sz="36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2200" y="38481000"/>
            <a:ext cx="4566028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4668902" y="35509200"/>
            <a:ext cx="1696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(n=122,922)</a:t>
            </a:r>
            <a:endParaRPr lang="en-US" sz="240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302" y="33459932"/>
            <a:ext cx="5029200" cy="3355439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57" y="35847735"/>
            <a:ext cx="5486400" cy="2666597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57" y="34815331"/>
            <a:ext cx="5486400" cy="1074869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51" name="TextBox 50"/>
          <p:cNvSpPr txBox="1"/>
          <p:nvPr/>
        </p:nvSpPr>
        <p:spPr>
          <a:xfrm>
            <a:off x="17394487" y="4724400"/>
            <a:ext cx="9488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rebuchet MS" pitchFamily="34" charset="0"/>
              </a:rPr>
              <a:t>How the Assembly is Changing</a:t>
            </a:r>
            <a:endParaRPr lang="en-US" sz="5400" dirty="0">
              <a:latin typeface="Trebuchet MS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873670" y="13647004"/>
            <a:ext cx="7389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rebuchet MS" pitchFamily="34" charset="0"/>
              </a:rPr>
              <a:t>GRCh38: Tiling Path Updates</a:t>
            </a:r>
            <a:endParaRPr lang="en-US" sz="4400" dirty="0">
              <a:latin typeface="Trebuchet MS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979320" y="21648004"/>
            <a:ext cx="9474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rebuchet MS" pitchFamily="34" charset="0"/>
              </a:rPr>
              <a:t>GRCh38: Capturing Missing Sequence</a:t>
            </a:r>
            <a:endParaRPr lang="en-US" sz="4400" dirty="0">
              <a:latin typeface="Trebuchet MS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903866" y="5773102"/>
            <a:ext cx="89562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rebuchet MS" pitchFamily="34" charset="0"/>
              </a:rPr>
              <a:t>GRCh38: Updating Individual Bases</a:t>
            </a:r>
            <a:endParaRPr lang="en-US" sz="4400" dirty="0">
              <a:latin typeface="Trebuchet MS" pitchFamily="34" charset="0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9469" y="13044845"/>
            <a:ext cx="3314531" cy="13716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103" y="14419765"/>
            <a:ext cx="5286769" cy="41148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2073" y="14419765"/>
            <a:ext cx="5051927" cy="41148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0" y="22402800"/>
            <a:ext cx="10058400" cy="169326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866" y="14419765"/>
            <a:ext cx="7729036" cy="41148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60" name="TextBox 59"/>
          <p:cNvSpPr txBox="1"/>
          <p:nvPr/>
        </p:nvSpPr>
        <p:spPr>
          <a:xfrm>
            <a:off x="11903867" y="18676204"/>
            <a:ext cx="200810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Several complex genomic regions have been retiled as a single haplotype. </a:t>
            </a:r>
            <a:r>
              <a:rPr lang="en-US" sz="3600" dirty="0" smtClean="0"/>
              <a:t>The KIR/LRC region of chr. 19, comprised of mixed haplotypes in GRCh37, has been updated with clones from the CH17 library to represent the A01 haplotype . The LILRA3 gene is absent from this haplotype. There will be 35 alternate representations of this region in GRCh38. The 1Q21 (</a:t>
            </a:r>
            <a:r>
              <a:rPr lang="en-US" sz="3600" b="1" dirty="0" smtClean="0"/>
              <a:t>middle</a:t>
            </a:r>
            <a:r>
              <a:rPr lang="en-US" sz="3600" dirty="0" smtClean="0"/>
              <a:t>), 1P11 (</a:t>
            </a:r>
            <a:r>
              <a:rPr lang="en-US" sz="3600" b="1" dirty="0" smtClean="0"/>
              <a:t>right</a:t>
            </a:r>
            <a:r>
              <a:rPr lang="en-US" sz="3600" dirty="0" smtClean="0"/>
              <a:t>) and 1Q32 (not shown) regions, containing SRGAP family members, have also been retiled with the single CH17 haplotype in GRCh38.</a:t>
            </a:r>
            <a:endParaRPr lang="en-US" sz="3600" dirty="0"/>
          </a:p>
        </p:txBody>
      </p:sp>
      <p:grpSp>
        <p:nvGrpSpPr>
          <p:cNvPr id="1039" name="Group 1038"/>
          <p:cNvGrpSpPr/>
          <p:nvPr/>
        </p:nvGrpSpPr>
        <p:grpSpPr>
          <a:xfrm>
            <a:off x="26030626" y="6565998"/>
            <a:ext cx="5992424" cy="4691947"/>
            <a:chOff x="19045316" y="6404678"/>
            <a:chExt cx="5992424" cy="4691947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45316" y="6404678"/>
              <a:ext cx="5944695" cy="4572000"/>
            </a:xfrm>
            <a:prstGeom prst="rect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</p:pic>
        <p:sp>
          <p:nvSpPr>
            <p:cNvPr id="1036" name="TextBox 1035"/>
            <p:cNvSpPr txBox="1"/>
            <p:nvPr/>
          </p:nvSpPr>
          <p:spPr>
            <a:xfrm>
              <a:off x="24601402" y="10450294"/>
              <a:ext cx="4363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C</a:t>
              </a:r>
              <a:endParaRPr lang="en-US" sz="3600" dirty="0"/>
            </a:p>
          </p:txBody>
        </p:sp>
      </p:grpSp>
      <p:sp>
        <p:nvSpPr>
          <p:cNvPr id="1042" name="TextBox 1041"/>
          <p:cNvSpPr txBox="1"/>
          <p:nvPr/>
        </p:nvSpPr>
        <p:spPr>
          <a:xfrm>
            <a:off x="11903868" y="11102876"/>
            <a:ext cx="200810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A.</a:t>
            </a:r>
            <a:r>
              <a:rPr lang="en-US" sz="3600" dirty="0" smtClean="0"/>
              <a:t> Sources of candidate bases (top). Final distribution of attempted base updates (bottom). B. Analysis of RP11 WGS reads aligned to GRCh37 RP11-derived bases never seen in 1000 Genomes samples. 80% of sites are heterozygous in RP11, not sequencing errors. </a:t>
            </a:r>
            <a:r>
              <a:rPr lang="en-US" sz="3600" b="1" dirty="0" smtClean="0"/>
              <a:t>C.</a:t>
            </a:r>
            <a:r>
              <a:rPr lang="en-US" sz="3600" dirty="0" smtClean="0"/>
              <a:t> NA12878 read alignments identify an erroneous GRCh37 base in the LIN37 CDS. </a:t>
            </a:r>
            <a:endParaRPr lang="en-US" sz="3600" dirty="0"/>
          </a:p>
        </p:txBody>
      </p:sp>
      <p:sp>
        <p:nvSpPr>
          <p:cNvPr id="1043" name="TextBox 1042"/>
          <p:cNvSpPr txBox="1"/>
          <p:nvPr/>
        </p:nvSpPr>
        <p:spPr>
          <a:xfrm>
            <a:off x="11906250" y="24287433"/>
            <a:ext cx="200199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Sequence absent from GRCh37 is captured in various forms. Above:</a:t>
            </a:r>
            <a:r>
              <a:rPr lang="en-US" sz="3600" dirty="0" smtClean="0"/>
              <a:t> </a:t>
            </a:r>
            <a:r>
              <a:rPr lang="en-US" sz="3600" b="1" dirty="0" smtClean="0"/>
              <a:t>Left: </a:t>
            </a:r>
            <a:r>
              <a:rPr lang="en-US" sz="3600" dirty="0" smtClean="0"/>
              <a:t>Breakdown of 1000 Genomes decoy sequence by alignment to GenBank, Repeat Masker coverage, Repeat Masker class, and source. </a:t>
            </a:r>
            <a:r>
              <a:rPr lang="en-US" sz="3600" b="1" dirty="0"/>
              <a:t>Right:</a:t>
            </a:r>
            <a:r>
              <a:rPr lang="en-US" sz="3600" dirty="0"/>
              <a:t> In GRCh38, modeled </a:t>
            </a:r>
            <a:r>
              <a:rPr lang="en-US" sz="3600" dirty="0" smtClean="0"/>
              <a:t>centromere sequences will be included. </a:t>
            </a:r>
            <a:r>
              <a:rPr lang="en-US" sz="3600" b="1" dirty="0" smtClean="0"/>
              <a:t>Below: A. </a:t>
            </a:r>
            <a:r>
              <a:rPr lang="en-US" sz="3600" dirty="0" smtClean="0"/>
              <a:t>Addition of new sequence at a </a:t>
            </a:r>
            <a:r>
              <a:rPr lang="en-US" sz="3600" smtClean="0"/>
              <a:t>GRCh37 chr.17 gap </a:t>
            </a:r>
            <a:r>
              <a:rPr lang="en-US" sz="3600" dirty="0" smtClean="0"/>
              <a:t>partially captures a missing segmental duplication and adds KCNJ18. </a:t>
            </a:r>
            <a:r>
              <a:rPr lang="en-US" sz="3600" b="1" dirty="0" smtClean="0"/>
              <a:t>B.</a:t>
            </a:r>
            <a:r>
              <a:rPr lang="en-US" sz="3600" dirty="0" smtClean="0"/>
              <a:t> Novel patch adds a sequence variant with a 40kb repeat insertion. </a:t>
            </a:r>
            <a:r>
              <a:rPr lang="en-US" sz="3600" b="1" dirty="0" smtClean="0"/>
              <a:t>C.</a:t>
            </a:r>
            <a:r>
              <a:rPr lang="en-US" sz="3600" dirty="0" smtClean="0"/>
              <a:t> Retiling of chr. 6 peri-centromeric region </a:t>
            </a:r>
            <a:r>
              <a:rPr lang="en-US" sz="3600" dirty="0"/>
              <a:t>and addition of chr. 3 unlocalized sequence </a:t>
            </a:r>
            <a:r>
              <a:rPr lang="en-US" sz="3600" dirty="0" smtClean="0"/>
              <a:t>corrects a collapsed duplication and captures </a:t>
            </a:r>
            <a:r>
              <a:rPr lang="en-US" sz="3600" dirty="0"/>
              <a:t>missing PRIM2 gene copies </a:t>
            </a:r>
            <a:r>
              <a:rPr lang="en-US" sz="3600" dirty="0" smtClean="0"/>
              <a:t>. </a:t>
            </a:r>
            <a:endParaRPr lang="en-US" sz="3600" dirty="0"/>
          </a:p>
        </p:txBody>
      </p:sp>
      <p:grpSp>
        <p:nvGrpSpPr>
          <p:cNvPr id="1034" name="Group 1033"/>
          <p:cNvGrpSpPr/>
          <p:nvPr/>
        </p:nvGrpSpPr>
        <p:grpSpPr>
          <a:xfrm>
            <a:off x="11963400" y="27839076"/>
            <a:ext cx="20078700" cy="4698324"/>
            <a:chOff x="11963400" y="28201204"/>
            <a:chExt cx="20078700" cy="4698324"/>
          </a:xfrm>
        </p:grpSpPr>
        <p:pic>
          <p:nvPicPr>
            <p:cNvPr id="1033" name="Picture 1032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63400" y="28201204"/>
              <a:ext cx="6866965" cy="457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23895" y="28201204"/>
              <a:ext cx="5761055" cy="4572000"/>
            </a:xfrm>
            <a:prstGeom prst="rect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</p:pic>
        <p:pic>
          <p:nvPicPr>
            <p:cNvPr id="1044" name="Picture 1043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19741" y="28201204"/>
              <a:ext cx="6214779" cy="4572000"/>
            </a:xfrm>
            <a:prstGeom prst="rect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00047" y="29260800"/>
              <a:ext cx="1622203" cy="1143000"/>
            </a:xfrm>
            <a:prstGeom prst="rect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</p:pic>
        <p:sp>
          <p:nvSpPr>
            <p:cNvPr id="1045" name="TextBox 1044"/>
            <p:cNvSpPr txBox="1"/>
            <p:nvPr/>
          </p:nvSpPr>
          <p:spPr>
            <a:xfrm>
              <a:off x="18445232" y="32253197"/>
              <a:ext cx="4523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sz="3600" dirty="0"/>
            </a:p>
          </p:txBody>
        </p:sp>
        <p:sp>
          <p:nvSpPr>
            <p:cNvPr id="1046" name="TextBox 1045"/>
            <p:cNvSpPr txBox="1"/>
            <p:nvPr/>
          </p:nvSpPr>
          <p:spPr>
            <a:xfrm>
              <a:off x="25243062" y="32253197"/>
              <a:ext cx="4363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B</a:t>
              </a:r>
              <a:endParaRPr lang="en-US" sz="3600" dirty="0"/>
            </a:p>
          </p:txBody>
        </p:sp>
        <p:sp>
          <p:nvSpPr>
            <p:cNvPr id="1047" name="TextBox 1046"/>
            <p:cNvSpPr txBox="1"/>
            <p:nvPr/>
          </p:nvSpPr>
          <p:spPr>
            <a:xfrm>
              <a:off x="31610572" y="32253197"/>
              <a:ext cx="4315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C</a:t>
              </a:r>
              <a:endParaRPr lang="en-US" sz="3600" dirty="0"/>
            </a:p>
          </p:txBody>
        </p:sp>
      </p:grpSp>
      <p:sp>
        <p:nvSpPr>
          <p:cNvPr id="1053" name="TextBox 1052"/>
          <p:cNvSpPr txBox="1"/>
          <p:nvPr/>
        </p:nvSpPr>
        <p:spPr>
          <a:xfrm>
            <a:off x="12360320" y="34847277"/>
            <a:ext cx="6994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Experiment:</a:t>
            </a:r>
            <a:r>
              <a:rPr lang="en-US" sz="3600" dirty="0" smtClean="0"/>
              <a:t> Using simulated 101 bp reads, </a:t>
            </a:r>
            <a:r>
              <a:rPr lang="en-US" sz="3600" dirty="0" smtClean="0"/>
              <a:t>determine the fate of reads </a:t>
            </a:r>
            <a:r>
              <a:rPr lang="en-US" sz="3600" dirty="0" smtClean="0"/>
              <a:t>derived from </a:t>
            </a:r>
            <a:r>
              <a:rPr lang="en-US" sz="3600" dirty="0" smtClean="0"/>
              <a:t>patch/alt </a:t>
            </a:r>
            <a:r>
              <a:rPr lang="en-US" sz="3600" dirty="0" smtClean="0"/>
              <a:t>regions that don’t align to the </a:t>
            </a:r>
            <a:r>
              <a:rPr lang="en-US" sz="3600" dirty="0" smtClean="0"/>
              <a:t>chromosome when aligning to a target that only includes chromosome sequences.</a:t>
            </a:r>
            <a:endParaRPr lang="en-US" sz="3600" dirty="0"/>
          </a:p>
        </p:txBody>
      </p:sp>
      <p:sp>
        <p:nvSpPr>
          <p:cNvPr id="1055" name="TextBox 1054"/>
          <p:cNvSpPr txBox="1"/>
          <p:nvPr/>
        </p:nvSpPr>
        <p:spPr>
          <a:xfrm>
            <a:off x="963643" y="33459932"/>
            <a:ext cx="5513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Approach 1:</a:t>
            </a:r>
            <a:r>
              <a:rPr lang="en-US" sz="3600" dirty="0" smtClean="0"/>
              <a:t> Mask </a:t>
            </a:r>
            <a:r>
              <a:rPr lang="en-US" sz="3600" dirty="0" err="1" smtClean="0"/>
              <a:t>homolo-gous</a:t>
            </a:r>
            <a:r>
              <a:rPr lang="en-US" sz="3600" dirty="0" smtClean="0"/>
              <a:t> regions of </a:t>
            </a:r>
            <a:r>
              <a:rPr lang="en-US" sz="3600" dirty="0" smtClean="0"/>
              <a:t>alts/patches</a:t>
            </a:r>
            <a:endParaRPr lang="en-US" sz="3600" dirty="0"/>
          </a:p>
        </p:txBody>
      </p:sp>
      <p:sp>
        <p:nvSpPr>
          <p:cNvPr id="1056" name="TextBox 1055"/>
          <p:cNvSpPr txBox="1"/>
          <p:nvPr/>
        </p:nvSpPr>
        <p:spPr>
          <a:xfrm>
            <a:off x="6705600" y="36879074"/>
            <a:ext cx="56148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Approach 2:</a:t>
            </a:r>
            <a:r>
              <a:rPr lang="en-US" sz="3600" dirty="0" smtClean="0"/>
              <a:t> Use an alt  &amp; patch aware </a:t>
            </a:r>
            <a:r>
              <a:rPr lang="en-US" sz="3600" dirty="0" smtClean="0"/>
              <a:t>aligner, such as SRPRISM </a:t>
            </a:r>
            <a:r>
              <a:rPr lang="en-US" sz="3600" dirty="0" smtClean="0"/>
              <a:t>(Agarwala, in press)</a:t>
            </a:r>
            <a:endParaRPr lang="en-US" sz="3600" dirty="0"/>
          </a:p>
        </p:txBody>
      </p:sp>
      <p:sp>
        <p:nvSpPr>
          <p:cNvPr id="1057" name="TextBox 1056"/>
          <p:cNvSpPr txBox="1"/>
          <p:nvPr/>
        </p:nvSpPr>
        <p:spPr>
          <a:xfrm>
            <a:off x="942975" y="39008208"/>
            <a:ext cx="111752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Above </a:t>
            </a:r>
            <a:r>
              <a:rPr lang="en-US" sz="3600" b="1" dirty="0"/>
              <a:t>l</a:t>
            </a:r>
            <a:r>
              <a:rPr lang="en-US" sz="3600" b="1" dirty="0" smtClean="0"/>
              <a:t>eft:</a:t>
            </a:r>
            <a:r>
              <a:rPr lang="en-US" sz="3600" dirty="0" smtClean="0"/>
              <a:t> </a:t>
            </a:r>
            <a:r>
              <a:rPr lang="en-US" sz="3600" dirty="0" smtClean="0"/>
              <a:t>Simulated </a:t>
            </a:r>
            <a:r>
              <a:rPr lang="en-US" sz="3600" dirty="0" smtClean="0"/>
              <a:t>reads </a:t>
            </a:r>
            <a:r>
              <a:rPr lang="en-US" sz="3600" dirty="0" smtClean="0"/>
              <a:t>aligned with BWA to </a:t>
            </a:r>
            <a:r>
              <a:rPr lang="en-US" sz="3600" dirty="0" smtClean="0"/>
              <a:t>GRCh37 </a:t>
            </a:r>
            <a:r>
              <a:rPr lang="en-US" sz="3600" dirty="0" smtClean="0"/>
              <a:t>1</a:t>
            </a:r>
            <a:r>
              <a:rPr lang="en-US" sz="3600" baseline="30000" dirty="0" smtClean="0"/>
              <a:t>o</a:t>
            </a:r>
            <a:r>
              <a:rPr lang="en-US" sz="3600" dirty="0" smtClean="0"/>
              <a:t> </a:t>
            </a:r>
            <a:r>
              <a:rPr lang="en-US" sz="3600" dirty="0" smtClean="0"/>
              <a:t>&amp; MT </a:t>
            </a:r>
            <a:r>
              <a:rPr lang="en-US" sz="3600" dirty="0" smtClean="0"/>
              <a:t>only or to </a:t>
            </a:r>
            <a:r>
              <a:rPr lang="en-US" sz="3600" dirty="0" smtClean="0"/>
              <a:t>GRCh37.p9 </a:t>
            </a:r>
            <a:r>
              <a:rPr lang="en-US" sz="3600" dirty="0" smtClean="0"/>
              <a:t>without and with </a:t>
            </a:r>
            <a:r>
              <a:rPr lang="en-US" sz="3600" dirty="0" smtClean="0"/>
              <a:t>masking </a:t>
            </a:r>
            <a:r>
              <a:rPr lang="en-US" sz="3600" dirty="0" smtClean="0"/>
              <a:t>of highly homologous sequence. Box: improved alignments at an </a:t>
            </a:r>
            <a:r>
              <a:rPr lang="en-US" sz="3600" dirty="0" smtClean="0"/>
              <a:t>alternate </a:t>
            </a:r>
            <a:r>
              <a:rPr lang="en-US" sz="3600" dirty="0" smtClean="0"/>
              <a:t>locus insertion. </a:t>
            </a:r>
            <a:r>
              <a:rPr lang="en-US" sz="3600" b="1" dirty="0" smtClean="0"/>
              <a:t>Above </a:t>
            </a:r>
            <a:r>
              <a:rPr lang="en-US" sz="3600" b="1" dirty="0"/>
              <a:t>r</a:t>
            </a:r>
            <a:r>
              <a:rPr lang="en-US" sz="3600" b="1" dirty="0" smtClean="0"/>
              <a:t>ight</a:t>
            </a:r>
            <a:r>
              <a:rPr lang="en-US" sz="3600" dirty="0" smtClean="0"/>
              <a:t>: Chr. 12 novel patch with insertion. NA12878 reads aligned to full assembly with SRPRISM (top), primary only with SRPRISM (middle) and 1000G reference with BWA (bottom).</a:t>
            </a:r>
            <a:endParaRPr lang="en-US" sz="3600" dirty="0"/>
          </a:p>
        </p:txBody>
      </p:sp>
      <p:sp>
        <p:nvSpPr>
          <p:cNvPr id="1058" name="TextBox 1057"/>
          <p:cNvSpPr txBox="1"/>
          <p:nvPr/>
        </p:nvSpPr>
        <p:spPr>
          <a:xfrm>
            <a:off x="19888200" y="35966400"/>
            <a:ext cx="118605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Reads sourced from alt/patch unique sequence. A.</a:t>
            </a:r>
            <a:r>
              <a:rPr lang="en-US" sz="3600" dirty="0" smtClean="0"/>
              <a:t> ~75% have an off-target alignment when proper target unavailable (GRCh37 primary only). </a:t>
            </a:r>
            <a:r>
              <a:rPr lang="en-US" sz="3600" b="1" dirty="0" smtClean="0"/>
              <a:t>B.</a:t>
            </a:r>
            <a:r>
              <a:rPr lang="en-US" sz="3600" dirty="0" smtClean="0"/>
              <a:t> Roughly </a:t>
            </a:r>
            <a:r>
              <a:rPr lang="en-US" sz="3600" dirty="0" smtClean="0"/>
              <a:t>half </a:t>
            </a:r>
            <a:r>
              <a:rPr lang="en-US" sz="3600" dirty="0" smtClean="0"/>
              <a:t>of these are due to exact duplication and cannot be resolved without longer reads.</a:t>
            </a:r>
            <a:endParaRPr lang="en-US" sz="3600" dirty="0"/>
          </a:p>
        </p:txBody>
      </p:sp>
      <p:sp>
        <p:nvSpPr>
          <p:cNvPr id="1059" name="TextBox 1058"/>
          <p:cNvSpPr txBox="1"/>
          <p:nvPr/>
        </p:nvSpPr>
        <p:spPr>
          <a:xfrm>
            <a:off x="12419855" y="41224200"/>
            <a:ext cx="4564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Above:</a:t>
            </a:r>
            <a:r>
              <a:rPr lang="en-US" sz="3600" dirty="0" smtClean="0"/>
              <a:t> </a:t>
            </a:r>
            <a:r>
              <a:rPr lang="en-US" sz="3600" dirty="0" smtClean="0"/>
              <a:t>Reads aligned to GRCh37.p9</a:t>
            </a:r>
            <a:r>
              <a:rPr lang="en-US" sz="3600" dirty="0" smtClean="0"/>
              <a:t>, </a:t>
            </a:r>
            <a:r>
              <a:rPr lang="en-US" sz="3600" dirty="0" smtClean="0"/>
              <a:t>without </a:t>
            </a:r>
            <a:r>
              <a:rPr lang="en-US" sz="3600" dirty="0" smtClean="0"/>
              <a:t>masking</a:t>
            </a:r>
            <a:endParaRPr lang="en-US" sz="3600" dirty="0"/>
          </a:p>
        </p:txBody>
      </p:sp>
      <p:sp>
        <p:nvSpPr>
          <p:cNvPr id="1060" name="TextBox 1059"/>
          <p:cNvSpPr txBox="1"/>
          <p:nvPr/>
        </p:nvSpPr>
        <p:spPr>
          <a:xfrm>
            <a:off x="22426252" y="38915876"/>
            <a:ext cx="95586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Left: </a:t>
            </a:r>
            <a:r>
              <a:rPr lang="en-US" sz="3600" dirty="0" smtClean="0"/>
              <a:t>Reads aligned to </a:t>
            </a:r>
            <a:r>
              <a:rPr lang="en-US" sz="3600" dirty="0" smtClean="0"/>
              <a:t>full GRCh37.p9 with masks for BWA and no masks for SRPRISM. Mask 1: mask chr for fix patch and alt/patch for alternate loci. Mask2: only mask alts/patches.</a:t>
            </a:r>
            <a:endParaRPr lang="en-US" sz="3600" dirty="0"/>
          </a:p>
        </p:txBody>
      </p:sp>
      <p:sp>
        <p:nvSpPr>
          <p:cNvPr id="1061" name="TextBox 1060"/>
          <p:cNvSpPr txBox="1"/>
          <p:nvPr/>
        </p:nvSpPr>
        <p:spPr>
          <a:xfrm>
            <a:off x="17592091" y="41452800"/>
            <a:ext cx="13942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Conclusion: Both masking and using </a:t>
            </a:r>
            <a:r>
              <a:rPr lang="en-US" sz="4000" b="1" dirty="0" smtClean="0"/>
              <a:t>an </a:t>
            </a:r>
            <a:r>
              <a:rPr lang="en-US" sz="4000" b="1" dirty="0" smtClean="0"/>
              <a:t>alternate locus aware aligner improve sequence alignments</a:t>
            </a:r>
            <a:endParaRPr lang="en-US" sz="40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025542" y="21956268"/>
            <a:ext cx="10023458" cy="3913632"/>
            <a:chOff x="1025542" y="21956268"/>
            <a:chExt cx="10023458" cy="39136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2" y="21956268"/>
              <a:ext cx="3470258" cy="3913632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4891" y="21956268"/>
              <a:ext cx="6514109" cy="3913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8162330"/>
            <a:ext cx="10058400" cy="782089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49" name="Group 1048"/>
          <p:cNvGrpSpPr/>
          <p:nvPr/>
        </p:nvGrpSpPr>
        <p:grpSpPr>
          <a:xfrm>
            <a:off x="11979320" y="6565998"/>
            <a:ext cx="5633766" cy="4700945"/>
            <a:chOff x="11979320" y="6172200"/>
            <a:chExt cx="5633766" cy="4700945"/>
          </a:xfrm>
        </p:grpSpPr>
        <p:grpSp>
          <p:nvGrpSpPr>
            <p:cNvPr id="1037" name="Group 1036"/>
            <p:cNvGrpSpPr/>
            <p:nvPr/>
          </p:nvGrpSpPr>
          <p:grpSpPr>
            <a:xfrm>
              <a:off x="11979320" y="6172200"/>
              <a:ext cx="5622880" cy="4579441"/>
              <a:chOff x="11979320" y="6172200"/>
              <a:chExt cx="5622880" cy="4579441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11979320" y="6179641"/>
                <a:ext cx="5622880" cy="4572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A</a:t>
                </a:r>
                <a:endParaRPr lang="en-US" dirty="0"/>
              </a:p>
            </p:txBody>
          </p:sp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82702" y="8458200"/>
                <a:ext cx="4816116" cy="2286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3" name="Picture 7"/>
              <p:cNvPicPr>
                <a:picLocks noChangeAspect="1" noChangeArrowheads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07881" y="6172200"/>
                <a:ext cx="3565759" cy="2286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62" name="TextBox 61"/>
            <p:cNvSpPr txBox="1"/>
            <p:nvPr/>
          </p:nvSpPr>
          <p:spPr>
            <a:xfrm>
              <a:off x="17160718" y="10226814"/>
              <a:ext cx="4523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sz="3600" dirty="0"/>
            </a:p>
          </p:txBody>
        </p:sp>
      </p:grpSp>
      <p:grpSp>
        <p:nvGrpSpPr>
          <p:cNvPr id="1048" name="Group 1047"/>
          <p:cNvGrpSpPr/>
          <p:nvPr/>
        </p:nvGrpSpPr>
        <p:grpSpPr>
          <a:xfrm>
            <a:off x="17907000" y="6565998"/>
            <a:ext cx="7658626" cy="4675188"/>
            <a:chOff x="17907000" y="6126162"/>
            <a:chExt cx="7658626" cy="4675188"/>
          </a:xfrm>
        </p:grpSpPr>
        <p:pic>
          <p:nvPicPr>
            <p:cNvPr id="38" name="Picture 5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07000" y="6126162"/>
              <a:ext cx="7614488" cy="457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5129288" y="10155019"/>
              <a:ext cx="4363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B</a:t>
              </a:r>
              <a:endParaRPr lang="en-US" sz="36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874732" y="33110269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83" name="TextBox 82"/>
          <p:cNvSpPr txBox="1"/>
          <p:nvPr/>
        </p:nvSpPr>
        <p:spPr>
          <a:xfrm>
            <a:off x="31551632" y="33147000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3969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729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NCBI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schneiva</dc:creator>
  <cp:lastModifiedBy>schneiva</cp:lastModifiedBy>
  <cp:revision>80</cp:revision>
  <dcterms:created xsi:type="dcterms:W3CDTF">2013-05-03T02:13:22Z</dcterms:created>
  <dcterms:modified xsi:type="dcterms:W3CDTF">2013-10-19T19:02:38Z</dcterms:modified>
</cp:coreProperties>
</file>